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0.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1.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6.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1" r:id="rId4"/>
    <p:sldMasterId id="2147484046" r:id="rId5"/>
    <p:sldMasterId id="2147484167" r:id="rId6"/>
    <p:sldMasterId id="2147484199" r:id="rId7"/>
    <p:sldMasterId id="2147484233" r:id="rId8"/>
    <p:sldMasterId id="2147484264" r:id="rId9"/>
    <p:sldMasterId id="2147484377" r:id="rId10"/>
    <p:sldMasterId id="2147484381" r:id="rId11"/>
    <p:sldMasterId id="2147484386" r:id="rId12"/>
    <p:sldMasterId id="2147484391" r:id="rId13"/>
    <p:sldMasterId id="2147484413" r:id="rId14"/>
    <p:sldMasterId id="2147484418" r:id="rId15"/>
    <p:sldMasterId id="2147484423" r:id="rId16"/>
    <p:sldMasterId id="2147484428" r:id="rId17"/>
    <p:sldMasterId id="2147484452" r:id="rId18"/>
    <p:sldMasterId id="2147484474" r:id="rId19"/>
    <p:sldMasterId id="2147484501" r:id="rId20"/>
  </p:sldMasterIdLst>
  <p:notesMasterIdLst>
    <p:notesMasterId r:id="rId52"/>
  </p:notesMasterIdLst>
  <p:handoutMasterIdLst>
    <p:handoutMasterId r:id="rId53"/>
  </p:handoutMasterIdLst>
  <p:sldIdLst>
    <p:sldId id="820" r:id="rId21"/>
    <p:sldId id="850" r:id="rId22"/>
    <p:sldId id="874" r:id="rId23"/>
    <p:sldId id="817" r:id="rId24"/>
    <p:sldId id="875" r:id="rId25"/>
    <p:sldId id="864" r:id="rId26"/>
    <p:sldId id="853" r:id="rId27"/>
    <p:sldId id="852" r:id="rId28"/>
    <p:sldId id="900" r:id="rId29"/>
    <p:sldId id="860" r:id="rId30"/>
    <p:sldId id="861" r:id="rId31"/>
    <p:sldId id="876" r:id="rId32"/>
    <p:sldId id="866" r:id="rId33"/>
    <p:sldId id="867" r:id="rId34"/>
    <p:sldId id="879" r:id="rId35"/>
    <p:sldId id="863" r:id="rId36"/>
    <p:sldId id="896" r:id="rId37"/>
    <p:sldId id="883" r:id="rId38"/>
    <p:sldId id="855" r:id="rId39"/>
    <p:sldId id="903" r:id="rId40"/>
    <p:sldId id="901" r:id="rId41"/>
    <p:sldId id="895" r:id="rId42"/>
    <p:sldId id="873" r:id="rId43"/>
    <p:sldId id="839" r:id="rId44"/>
    <p:sldId id="871" r:id="rId45"/>
    <p:sldId id="897" r:id="rId46"/>
    <p:sldId id="872" r:id="rId47"/>
    <p:sldId id="847" r:id="rId48"/>
    <p:sldId id="870" r:id="rId49"/>
    <p:sldId id="848" r:id="rId50"/>
    <p:sldId id="833" r:id="rId51"/>
  </p:sldIdLst>
  <p:sldSz cx="12188825" cy="6858000"/>
  <p:notesSz cx="7023100" cy="93091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60A937-8024-45D7-8659-EA78E01F105A}">
          <p14:sldIdLst>
            <p14:sldId id="820"/>
            <p14:sldId id="850"/>
            <p14:sldId id="874"/>
            <p14:sldId id="817"/>
            <p14:sldId id="875"/>
            <p14:sldId id="864"/>
            <p14:sldId id="853"/>
            <p14:sldId id="852"/>
            <p14:sldId id="900"/>
            <p14:sldId id="860"/>
            <p14:sldId id="861"/>
            <p14:sldId id="876"/>
            <p14:sldId id="866"/>
            <p14:sldId id="867"/>
            <p14:sldId id="879"/>
            <p14:sldId id="863"/>
            <p14:sldId id="896"/>
            <p14:sldId id="883"/>
            <p14:sldId id="855"/>
            <p14:sldId id="903"/>
            <p14:sldId id="901"/>
            <p14:sldId id="895"/>
            <p14:sldId id="873"/>
            <p14:sldId id="839"/>
            <p14:sldId id="871"/>
            <p14:sldId id="897"/>
            <p14:sldId id="872"/>
            <p14:sldId id="847"/>
            <p14:sldId id="870"/>
            <p14:sldId id="848"/>
            <p14:sldId id="83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BC9B"/>
    <a:srgbClr val="B957D2"/>
    <a:srgbClr val="00B192"/>
    <a:srgbClr val="F2E6F1"/>
    <a:srgbClr val="9B4F96"/>
    <a:srgbClr val="E3C7E1"/>
    <a:srgbClr val="FBF7FB"/>
    <a:srgbClr val="6B3767"/>
    <a:srgbClr val="EB078B"/>
    <a:srgbClr val="EB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94434" autoAdjust="0"/>
  </p:normalViewPr>
  <p:slideViewPr>
    <p:cSldViewPr snapToGrid="0">
      <p:cViewPr varScale="1">
        <p:scale>
          <a:sx n="67" d="100"/>
          <a:sy n="67" d="100"/>
        </p:scale>
        <p:origin x="102" y="138"/>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58" d="100"/>
          <a:sy n="58" d="100"/>
        </p:scale>
        <p:origin x="2790" y="4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handoutMaster" Target="handoutMasters/handoutMaster1.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r>
              <a:rPr lang="en-US" dirty="0" smtClean="0"/>
              <a:t>Microsoft</a:t>
            </a:r>
            <a:endParaRPr lang="en-US" dirty="0"/>
          </a:p>
          <a:p>
            <a:endParaRPr lang="en-US" dirty="0"/>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DE219B1A-AE41-483B-A766-69B9363DDA6A}" type="datetimeFigureOut">
              <a:rPr lang="en-US" smtClean="0"/>
              <a:t>29-Feb-16</a:t>
            </a:fld>
            <a:endParaRPr lang="en-US"/>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r>
              <a:rPr lang="en-US" dirty="0" smtClean="0"/>
              <a:t>Microsoft</a:t>
            </a:r>
            <a:endParaRPr lang="en-US" dirty="0"/>
          </a:p>
        </p:txBody>
      </p:sp>
      <p:sp>
        <p:nvSpPr>
          <p:cNvPr id="9" name="Slide Image Placeholder 8"/>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D51B1278-D92B-4AF3-A9C1-71DD298190CE}" type="datetimeFigureOut">
              <a:rPr lang="en-US" smtClean="0"/>
              <a:t>29-Feb-16</a:t>
            </a:fld>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209802"/>
            <a:ext cx="11549228" cy="859536"/>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fld id="{187ED9B3-899D-4E47-8119-C980A5C95D2F}" type="datetime1">
              <a:rPr lang="en-US" smtClean="0"/>
              <a:t>29-Feb-16</a:t>
            </a:fld>
            <a:endParaRPr lang="en-US" dirty="0"/>
          </a:p>
        </p:txBody>
      </p:sp>
      <p:sp>
        <p:nvSpPr>
          <p:cNvPr id="6" name="Footer Placeholder 5"/>
          <p:cNvSpPr>
            <a:spLocks noGrp="1"/>
          </p:cNvSpPr>
          <p:nvPr>
            <p:ph type="ftr" sz="quarter" idx="17"/>
          </p:nvPr>
        </p:nvSpPr>
        <p:spPr/>
        <p:txBody>
          <a:bodyPr/>
          <a:lstStyle/>
          <a:p>
            <a:pPr>
              <a:defRPr/>
            </a:pPr>
            <a:r>
              <a:rPr lang="en-US" smtClean="0"/>
              <a:t>Microsoft Confidential</a:t>
            </a:r>
            <a:endParaRPr lang="en-US" dirty="0"/>
          </a:p>
        </p:txBody>
      </p:sp>
      <p:sp>
        <p:nvSpPr>
          <p:cNvPr id="7" name="Slide Number Placeholder 6"/>
          <p:cNvSpPr>
            <a:spLocks noGrp="1"/>
          </p:cNvSpPr>
          <p:nvPr>
            <p:ph type="sldNum" sz="quarter" idx="18"/>
          </p:nvPr>
        </p:nvSpPr>
        <p:spPr/>
        <p:txBody>
          <a:body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331634061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Video - Accent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03" y="1189179"/>
            <a:ext cx="5497108" cy="1896885"/>
          </a:xfrm>
        </p:spPr>
        <p:txBody>
          <a:bodyPr wrap="square">
            <a:spAutoFit/>
          </a:bodyPr>
          <a:lstStyle>
            <a:lvl1pPr marL="0" indent="0">
              <a:spcBef>
                <a:spcPts val="1200"/>
              </a:spcBef>
              <a:buClr>
                <a:schemeClr val="tx1"/>
              </a:buClr>
              <a:buFont typeface="Wingdings" pitchFamily="2" charset="2"/>
              <a:buNone/>
              <a:defRPr sz="3099">
                <a:gradFill>
                  <a:gsLst>
                    <a:gs pos="1250">
                      <a:schemeClr val="tx2"/>
                    </a:gs>
                    <a:gs pos="99000">
                      <a:schemeClr val="tx2"/>
                    </a:gs>
                  </a:gsLst>
                  <a:lin ang="5400000" scaled="0"/>
                </a:gradFill>
              </a:defRPr>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6" y="1189179"/>
            <a:ext cx="5497108" cy="1896885"/>
          </a:xfrm>
        </p:spPr>
        <p:txBody>
          <a:bodyPr wrap="square">
            <a:spAutoFit/>
          </a:bodyPr>
          <a:lstStyle>
            <a:lvl1pPr marL="0" indent="0">
              <a:spcBef>
                <a:spcPts val="1200"/>
              </a:spcBef>
              <a:buClr>
                <a:schemeClr val="tx1"/>
              </a:buClr>
              <a:buFont typeface="Wingdings" pitchFamily="2" charset="2"/>
              <a:buNone/>
              <a:defRPr sz="3099">
                <a:gradFill>
                  <a:gsLst>
                    <a:gs pos="1250">
                      <a:schemeClr val="tx2"/>
                    </a:gs>
                    <a:gs pos="99000">
                      <a:schemeClr val="tx2"/>
                    </a:gs>
                  </a:gsLst>
                  <a:lin ang="5400000" scaled="0"/>
                </a:gradFill>
              </a:defRPr>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253815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761" y="1207106"/>
            <a:ext cx="5497108" cy="1896885"/>
          </a:xfrm>
        </p:spPr>
        <p:txBody>
          <a:bodyPr wrap="square">
            <a:spAutoFit/>
          </a:bodyPr>
          <a:lstStyle>
            <a:lvl1pPr marL="0" indent="0">
              <a:spcBef>
                <a:spcPts val="1200"/>
              </a:spcBef>
              <a:buClr>
                <a:schemeClr val="tx1"/>
              </a:buClr>
              <a:buFont typeface="Wingdings" pitchFamily="2" charset="2"/>
              <a:buNone/>
              <a:defRPr sz="3099"/>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6"/>
            <a:ext cx="5497108" cy="1896885"/>
          </a:xfrm>
        </p:spPr>
        <p:txBody>
          <a:bodyPr wrap="square">
            <a:spAutoFit/>
          </a:bodyPr>
          <a:lstStyle>
            <a:lvl1pPr marL="0" indent="0">
              <a:spcBef>
                <a:spcPts val="1200"/>
              </a:spcBef>
              <a:buClr>
                <a:schemeClr val="tx1"/>
              </a:buClr>
              <a:buFont typeface="Wingdings" pitchFamily="2" charset="2"/>
              <a:buNone/>
              <a:defRPr sz="3099"/>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754806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61" y="1189178"/>
            <a:ext cx="5497108" cy="1896885"/>
          </a:xfrm>
        </p:spPr>
        <p:txBody>
          <a:bodyPr wrap="square">
            <a:spAutoFit/>
          </a:bodyPr>
          <a:lstStyle>
            <a:lvl1pPr marL="281569" indent="-281569">
              <a:spcBef>
                <a:spcPts val="1200"/>
              </a:spcBef>
              <a:buClr>
                <a:schemeClr val="tx1"/>
              </a:buClr>
              <a:buFont typeface="Arial" pitchFamily="34" charset="0"/>
              <a:buChar char="•"/>
              <a:defRPr sz="3099"/>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1968" y="1189178"/>
            <a:ext cx="5498497" cy="1896885"/>
          </a:xfrm>
        </p:spPr>
        <p:txBody>
          <a:bodyPr wrap="square">
            <a:spAutoFit/>
          </a:bodyPr>
          <a:lstStyle>
            <a:lvl1pPr marL="281569" indent="-281569">
              <a:spcBef>
                <a:spcPts val="1200"/>
              </a:spcBef>
              <a:buClr>
                <a:schemeClr val="tx1"/>
              </a:buClr>
              <a:buFont typeface="Arial" pitchFamily="34" charset="0"/>
              <a:buChar char="•"/>
              <a:defRPr sz="3099"/>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76218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6846" y="1187646"/>
            <a:ext cx="5497108" cy="1896885"/>
          </a:xfrm>
        </p:spPr>
        <p:txBody>
          <a:bodyPr wrap="square">
            <a:spAutoFit/>
          </a:bodyPr>
          <a:lstStyle>
            <a:lvl1pPr marL="281569" indent="-281569">
              <a:spcBef>
                <a:spcPts val="1200"/>
              </a:spcBef>
              <a:buClr>
                <a:schemeClr val="tx2"/>
              </a:buClr>
              <a:buFont typeface="Arial" pitchFamily="34" charset="0"/>
              <a:buChar char="•"/>
              <a:defRPr sz="3099">
                <a:gradFill>
                  <a:gsLst>
                    <a:gs pos="1250">
                      <a:schemeClr val="tx2"/>
                    </a:gs>
                    <a:gs pos="99000">
                      <a:schemeClr val="tx2"/>
                    </a:gs>
                  </a:gsLst>
                  <a:lin ang="5400000" scaled="0"/>
                </a:gradFill>
              </a:defRPr>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7"/>
            <a:ext cx="5497108" cy="1896885"/>
          </a:xfrm>
        </p:spPr>
        <p:txBody>
          <a:bodyPr wrap="square">
            <a:spAutoFit/>
          </a:bodyPr>
          <a:lstStyle>
            <a:lvl1pPr marL="281569" indent="-281569">
              <a:spcBef>
                <a:spcPts val="1200"/>
              </a:spcBef>
              <a:buClr>
                <a:schemeClr val="tx2"/>
              </a:buClr>
              <a:buFont typeface="Arial" pitchFamily="34" charset="0"/>
              <a:buChar char="•"/>
              <a:defRPr sz="3099">
                <a:gradFill>
                  <a:gsLst>
                    <a:gs pos="1250">
                      <a:schemeClr val="tx2"/>
                    </a:gs>
                    <a:gs pos="99000">
                      <a:schemeClr val="tx2"/>
                    </a:gs>
                  </a:gsLst>
                  <a:lin ang="5400000" scaled="0"/>
                </a:gradFill>
              </a:defRPr>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175173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139807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73553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364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126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3917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752"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850" y="1197323"/>
            <a:ext cx="11473056" cy="1978462"/>
          </a:xfrm>
        </p:spPr>
        <p:txBody>
          <a:bodyPr/>
          <a:lstStyle>
            <a:lvl1pPr marL="0" indent="0">
              <a:buNone/>
              <a:defRPr sz="3199">
                <a:gradFill>
                  <a:gsLst>
                    <a:gs pos="1250">
                      <a:srgbClr val="000000"/>
                    </a:gs>
                    <a:gs pos="100000">
                      <a:srgbClr val="000000"/>
                    </a:gs>
                  </a:gsLst>
                  <a:lin ang="5400000" scaled="0"/>
                </a:gradFill>
                <a:latin typeface="Segoe UI" pitchFamily="34" charset="0"/>
                <a:cs typeface="Segoe UI" pitchFamily="34" charset="0"/>
              </a:defRPr>
            </a:lvl1pPr>
            <a:lvl2pPr marL="33959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71"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10"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89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01024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Video - Accent 2">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238" y="1189179"/>
            <a:ext cx="11472225" cy="2396047"/>
          </a:xfrm>
          <a:prstGeom prst="rect">
            <a:avLst/>
          </a:prstGeom>
        </p:spPr>
        <p:txBody>
          <a:bodyPr/>
          <a:lstStyle>
            <a:lvl1pPr marL="284680" indent="-284680">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7">
              <a:buClr>
                <a:schemeClr val="tx1"/>
              </a:buClr>
              <a:buSzPct val="90000"/>
              <a:buFont typeface="Arial" pitchFamily="34" charset="0"/>
              <a:buChar char="•"/>
              <a:defRPr sz="30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6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77"/>
            <a:ext cx="12188826" cy="619125"/>
          </a:xfrm>
          <a:prstGeom prst="rect">
            <a:avLst/>
          </a:prstGeom>
          <a:solidFill>
            <a:srgbClr val="FFFF99"/>
          </a:solidFill>
        </p:spPr>
        <p:txBody>
          <a:bodyPr wrap="square" lIns="152396" tIns="76199" rIns="152396" bIns="76199"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40246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4" name="Rectangle 3"/>
          <p:cNvSpPr/>
          <p:nvPr userDrawn="1"/>
        </p:nvSpPr>
        <p:spPr bwMode="auto">
          <a:xfrm>
            <a:off x="269171" y="291070"/>
            <a:ext cx="1829723" cy="17482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269168" y="2084174"/>
            <a:ext cx="8961914" cy="17482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68" y="2081646"/>
            <a:ext cx="8961914" cy="3588736"/>
          </a:xfrm>
          <a:noFill/>
        </p:spPr>
        <p:txBody>
          <a:bodyPr lIns="146252" tIns="91407" rIns="146252" bIns="91407" anchor="t" anchorCtr="0"/>
          <a:lstStyle>
            <a:lvl1pPr>
              <a:defRPr sz="5880" spc="-99"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168" y="5670384"/>
            <a:ext cx="8961914" cy="888769"/>
          </a:xfrm>
          <a:noFill/>
        </p:spPr>
        <p:txBody>
          <a:bodyPr lIns="146252" tIns="109689" rIns="146252" bIns="109689">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202676" y="470413"/>
            <a:ext cx="1522008" cy="326167"/>
          </a:xfrm>
          <a:prstGeom prst="rect">
            <a:avLst/>
          </a:prstGeom>
        </p:spPr>
      </p:pic>
      <p:sp>
        <p:nvSpPr>
          <p:cNvPr id="9" name="TextBox 8"/>
          <p:cNvSpPr txBox="1"/>
          <p:nvPr userDrawn="1"/>
        </p:nvSpPr>
        <p:spPr>
          <a:xfrm>
            <a:off x="398680" y="374105"/>
            <a:ext cx="1230529" cy="301749"/>
          </a:xfrm>
          <a:prstGeom prst="rect">
            <a:avLst/>
          </a:prstGeom>
          <a:noFill/>
        </p:spPr>
        <p:txBody>
          <a:bodyPr wrap="none" lIns="0" tIns="0" rIns="0" bIns="0" rtlCol="0">
            <a:spAutoFit/>
          </a:bodyPr>
          <a:lstStyle/>
          <a:p>
            <a:pPr defTabSz="913680"/>
            <a:r>
              <a:rPr lang="en-US" sz="196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Microsoft IT</a:t>
            </a:r>
          </a:p>
        </p:txBody>
      </p:sp>
    </p:spTree>
    <p:extLst>
      <p:ext uri="{BB962C8B-B14F-4D97-AF65-F5344CB8AC3E}">
        <p14:creationId xmlns:p14="http://schemas.microsoft.com/office/powerpoint/2010/main" val="418833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3" y="1186358"/>
            <a:ext cx="9856549" cy="2697988"/>
          </a:xfrm>
          <a:noFill/>
        </p:spPr>
        <p:txBody>
          <a:bodyPr tIns="91407" bIns="91407"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2"/>
            <a:ext cx="9858105" cy="1793881"/>
          </a:xfrm>
          <a:noFill/>
        </p:spPr>
        <p:txBody>
          <a:bodyPr lIns="182814" tIns="146252" rIns="182814" bIns="146252">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95692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3" y="1186358"/>
            <a:ext cx="9856549" cy="2697988"/>
          </a:xfrm>
          <a:noFill/>
        </p:spPr>
        <p:txBody>
          <a:bodyPr tIns="91407" bIns="91407"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05598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91407" bIns="91407" anchor="t" anchorCtr="0"/>
          <a:lstStyle>
            <a:lvl1pPr>
              <a:defRPr sz="8624"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88761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91407" bIns="91407" anchor="t" anchorCtr="0"/>
          <a:lstStyle>
            <a:lvl1pPr>
              <a:defRPr sz="8624"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228749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91407" bIns="91407" anchor="t" anchorCtr="0"/>
          <a:lstStyle>
            <a:lvl1pPr>
              <a:defRPr sz="8624"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32433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2007662"/>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50" indent="0">
              <a:buNone/>
              <a:defRPr/>
            </a:lvl3pPr>
            <a:lvl4pPr marL="447900" indent="0">
              <a:buNone/>
              <a:defRPr/>
            </a:lvl4pPr>
            <a:lvl5pPr marL="67185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493825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200766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50" indent="0">
              <a:buNone/>
              <a:defRPr/>
            </a:lvl3pPr>
            <a:lvl4pPr marL="447900" indent="0">
              <a:buNone/>
              <a:defRPr/>
            </a:lvl4pPr>
            <a:lvl5pPr marL="67185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9426243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9"/>
            <a:ext cx="11650488" cy="2075374"/>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975953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Video - Accent 3">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39" y="1443190"/>
            <a:ext cx="10244885"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9"/>
            <a:ext cx="11650488" cy="2075374"/>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0151266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8"/>
            <a:ext cx="5377147" cy="2420188"/>
          </a:xfrm>
        </p:spPr>
        <p:txBody>
          <a:bodyPr wrap="square">
            <a:spAutoFit/>
          </a:bodyPr>
          <a:lstStyle>
            <a:lvl1pPr marL="0" indent="0">
              <a:spcBef>
                <a:spcPts val="1200"/>
              </a:spcBef>
              <a:buClr>
                <a:schemeClr val="tx1"/>
              </a:buClr>
              <a:buFont typeface="Wingdings" pitchFamily="2" charset="2"/>
              <a:buNone/>
              <a:defRPr sz="3430">
                <a:gradFill>
                  <a:gsLst>
                    <a:gs pos="1250">
                      <a:schemeClr val="tx2"/>
                    </a:gs>
                    <a:gs pos="99000">
                      <a:schemeClr val="tx2"/>
                    </a:gs>
                  </a:gsLst>
                  <a:lin ang="5400000" scaled="0"/>
                </a:gradFill>
              </a:defRPr>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8"/>
            <a:ext cx="5377147" cy="2420188"/>
          </a:xfrm>
        </p:spPr>
        <p:txBody>
          <a:bodyPr wrap="square">
            <a:spAutoFit/>
          </a:bodyPr>
          <a:lstStyle>
            <a:lvl1pPr marL="0" indent="0">
              <a:spcBef>
                <a:spcPts val="1200"/>
              </a:spcBef>
              <a:buClr>
                <a:schemeClr val="tx1"/>
              </a:buClr>
              <a:buFont typeface="Wingdings" pitchFamily="2" charset="2"/>
              <a:buNone/>
              <a:defRPr sz="3430">
                <a:gradFill>
                  <a:gsLst>
                    <a:gs pos="1250">
                      <a:schemeClr val="tx2"/>
                    </a:gs>
                    <a:gs pos="99000">
                      <a:schemeClr val="tx2"/>
                    </a:gs>
                  </a:gsLst>
                  <a:lin ang="5400000" scaled="0"/>
                </a:gradFill>
              </a:defRPr>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269582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8"/>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8"/>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038507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80"/>
            <a:ext cx="5377147" cy="2486578"/>
          </a:xfrm>
        </p:spPr>
        <p:txBody>
          <a:bodyPr wrap="square">
            <a:spAutoFit/>
          </a:bodyPr>
          <a:lstStyle>
            <a:lvl1pPr marL="281493" indent="-281493">
              <a:spcBef>
                <a:spcPts val="1200"/>
              </a:spcBef>
              <a:buClr>
                <a:schemeClr val="tx1"/>
              </a:buClr>
              <a:buFont typeface="Arial" pitchFamily="34" charset="0"/>
              <a:buChar char="•"/>
              <a:defRPr sz="3430"/>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80"/>
            <a:ext cx="5377147" cy="2486578"/>
          </a:xfrm>
        </p:spPr>
        <p:txBody>
          <a:bodyPr wrap="square">
            <a:spAutoFit/>
          </a:bodyPr>
          <a:lstStyle>
            <a:lvl1pPr marL="281493" indent="-281493">
              <a:spcBef>
                <a:spcPts val="1200"/>
              </a:spcBef>
              <a:buClr>
                <a:schemeClr val="tx1"/>
              </a:buClr>
              <a:buFont typeface="Arial" pitchFamily="34" charset="0"/>
              <a:buChar char="•"/>
              <a:defRPr sz="3430"/>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413424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80"/>
            <a:ext cx="5377147" cy="2486578"/>
          </a:xfrm>
        </p:spPr>
        <p:txBody>
          <a:bodyPr wrap="square">
            <a:spAutoFit/>
          </a:bodyPr>
          <a:lstStyle>
            <a:lvl1pPr marL="281493" indent="-281493">
              <a:spcBef>
                <a:spcPts val="1200"/>
              </a:spcBef>
              <a:buClr>
                <a:schemeClr val="tx2"/>
              </a:buClr>
              <a:buFont typeface="Arial" pitchFamily="34" charset="0"/>
              <a:buChar char="•"/>
              <a:defRPr sz="3430">
                <a:gradFill>
                  <a:gsLst>
                    <a:gs pos="1250">
                      <a:schemeClr val="tx2"/>
                    </a:gs>
                    <a:gs pos="99000">
                      <a:schemeClr val="tx2"/>
                    </a:gs>
                  </a:gsLst>
                  <a:lin ang="5400000" scaled="0"/>
                </a:gradFill>
              </a:defRPr>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80"/>
            <a:ext cx="5377147" cy="2486578"/>
          </a:xfrm>
        </p:spPr>
        <p:txBody>
          <a:bodyPr wrap="square">
            <a:spAutoFit/>
          </a:bodyPr>
          <a:lstStyle>
            <a:lvl1pPr marL="281493" indent="-281493">
              <a:spcBef>
                <a:spcPts val="1200"/>
              </a:spcBef>
              <a:buClr>
                <a:schemeClr val="tx2"/>
              </a:buClr>
              <a:buFont typeface="Arial" pitchFamily="34" charset="0"/>
              <a:buChar char="•"/>
              <a:defRPr sz="3430">
                <a:gradFill>
                  <a:gsLst>
                    <a:gs pos="1250">
                      <a:schemeClr val="tx2"/>
                    </a:gs>
                    <a:gs pos="99000">
                      <a:schemeClr val="tx2"/>
                    </a:gs>
                  </a:gsLst>
                  <a:lin ang="5400000" scaled="0"/>
                </a:gradFill>
              </a:defRPr>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902668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990093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5272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5717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9659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912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 Accent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0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3" y="1197323"/>
            <a:ext cx="11650487" cy="197842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0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15"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96"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1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273494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81"/>
            <a:ext cx="11650488" cy="2421617"/>
          </a:xfrm>
          <a:prstGeom prst="rect">
            <a:avLst/>
          </a:prstGeom>
        </p:spPr>
        <p:txBody>
          <a:bodyPr/>
          <a:lstStyle>
            <a:lvl1pPr marL="284604" indent="-284604">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75" indent="-27527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78" indent="-284604">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28" indent="-22395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80" indent="-22395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02" tIns="77700" rIns="155402" bIns="77700"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959168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4" cy="771150"/>
          </a:xfrm>
        </p:spPr>
        <p:txBody>
          <a:bodyPr/>
          <a:lstStyle/>
          <a:p>
            <a:r>
              <a:rPr lang="en-US" dirty="0" smtClean="0"/>
              <a:t>Click to edit Master title style</a:t>
            </a:r>
            <a:endParaRPr lang="en-US" dirty="0"/>
          </a:p>
        </p:txBody>
      </p:sp>
      <p:sp>
        <p:nvSpPr>
          <p:cNvPr id="4" name="Text Placeholder 2"/>
          <p:cNvSpPr>
            <a:spLocks noGrp="1"/>
          </p:cNvSpPr>
          <p:nvPr>
            <p:ph idx="1"/>
          </p:nvPr>
        </p:nvSpPr>
        <p:spPr>
          <a:xfrm>
            <a:off x="519115" y="1816919"/>
            <a:ext cx="11149012" cy="904863"/>
          </a:xfrm>
          <a:prstGeom prst="rect">
            <a:avLst/>
          </a:prstGeom>
        </p:spPr>
        <p:txBody>
          <a:bodyPr lIns="0" tIns="0" rIns="0" bIns="0"/>
          <a:lstStyle>
            <a:lvl1pPr marL="0" indent="0">
              <a:buNone/>
              <a:defRPr sz="3626">
                <a:solidFill>
                  <a:schemeClr val="accent1"/>
                </a:solidFill>
              </a:defRPr>
            </a:lvl1pPr>
            <a:lvl2pPr marL="1588" indent="0">
              <a:buNone/>
              <a:tabLst/>
              <a:defRPr sz="2352"/>
            </a:lvl2pPr>
            <a:lvl3pPr marL="629912" indent="0">
              <a:buNone/>
              <a:defRPr/>
            </a:lvl3pPr>
            <a:lvl4pPr marL="1258236" indent="0">
              <a:buNone/>
              <a:defRPr/>
            </a:lvl4pPr>
            <a:lvl5pPr marL="1481960"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51961650"/>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Styled title and content w/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97537" y="1726075"/>
            <a:ext cx="10650453" cy="1799867"/>
          </a:xfrm>
        </p:spPr>
        <p:txBody>
          <a:bodyPr wrap="square">
            <a:spAutoFit/>
          </a:bodyPr>
          <a:lstStyle>
            <a:lvl1pPr marL="334799" indent="-276089">
              <a:defRPr lang="en-US" sz="2399" kern="1200" spc="0" baseline="0" dirty="0" smtClean="0">
                <a:gradFill>
                  <a:gsLst>
                    <a:gs pos="1250">
                      <a:schemeClr val="tx1"/>
                    </a:gs>
                    <a:gs pos="100000">
                      <a:schemeClr val="tx1"/>
                    </a:gs>
                  </a:gsLst>
                  <a:lin ang="5400000" scaled="0"/>
                </a:gradFill>
                <a:latin typeface="+mn-lt"/>
                <a:ea typeface="+mn-ea"/>
                <a:cs typeface="+mn-cs"/>
              </a:defRPr>
            </a:lvl1pPr>
            <a:lvl2pPr>
              <a:defRPr lang="en-US" sz="1999" kern="1200" spc="0" baseline="0" dirty="0" smtClean="0">
                <a:gradFill>
                  <a:gsLst>
                    <a:gs pos="1250">
                      <a:schemeClr val="tx1"/>
                    </a:gs>
                    <a:gs pos="100000">
                      <a:schemeClr val="tx1"/>
                    </a:gs>
                  </a:gsLst>
                  <a:lin ang="5400000" scaled="0"/>
                </a:gradFill>
                <a:latin typeface="+mn-lt"/>
                <a:ea typeface="+mn-ea"/>
                <a:cs typeface="+mn-cs"/>
              </a:defRPr>
            </a:lvl2pPr>
            <a:lvl3pPr>
              <a:defRPr sz="1999"/>
            </a:lvl3pPr>
            <a:lvl4pPr>
              <a:defRPr sz="1799"/>
            </a:lvl4pPr>
            <a:lvl5pPr>
              <a:defRPr sz="17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97541" y="826411"/>
            <a:ext cx="10650450" cy="899665"/>
          </a:xfrm>
        </p:spPr>
        <p:txBody>
          <a:bodyPr/>
          <a:lstStyle>
            <a:lvl1pPr>
              <a:defRPr sz="3999">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184324061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tyled 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8688" y="2084178"/>
            <a:ext cx="10512862" cy="1796217"/>
          </a:xfrm>
          <a:noFill/>
        </p:spPr>
        <p:txBody>
          <a:bodyPr tIns="89606" bIns="89606" anchor="t" anchorCtr="0"/>
          <a:lstStyle>
            <a:lvl1pPr>
              <a:defRPr sz="5996"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998763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tyled Scales">
    <p:spTree>
      <p:nvGrpSpPr>
        <p:cNvPr id="1" name=""/>
        <p:cNvGrpSpPr/>
        <p:nvPr/>
      </p:nvGrpSpPr>
      <p:grpSpPr>
        <a:xfrm>
          <a:off x="0" y="0"/>
          <a:ext cx="0" cy="0"/>
          <a:chOff x="0" y="0"/>
          <a:chExt cx="0" cy="0"/>
        </a:xfrm>
      </p:grpSpPr>
      <p:sp>
        <p:nvSpPr>
          <p:cNvPr id="8" name="Rectangle 7"/>
          <p:cNvSpPr>
            <a:spLocks noChangeAspect="1"/>
          </p:cNvSpPr>
          <p:nvPr userDrawn="1"/>
        </p:nvSpPr>
        <p:spPr bwMode="auto">
          <a:xfrm>
            <a:off x="-21132" y="2716306"/>
            <a:ext cx="4141153" cy="4144882"/>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4120021" y="2716306"/>
            <a:ext cx="8068804" cy="41448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797536" y="1499572"/>
            <a:ext cx="10650453" cy="513361"/>
          </a:xfrm>
        </p:spPr>
        <p:txBody>
          <a:bodyPr wrap="square">
            <a:spAutoFit/>
          </a:bodyPr>
          <a:lstStyle>
            <a:lvl1pPr marL="58709" indent="0">
              <a:buNone/>
              <a:defRPr lang="en-US" sz="2399" b="1" kern="1200" spc="0" baseline="0" dirty="0" smtClean="0">
                <a:gradFill>
                  <a:gsLst>
                    <a:gs pos="1250">
                      <a:schemeClr val="tx1"/>
                    </a:gs>
                    <a:gs pos="100000">
                      <a:schemeClr val="tx1"/>
                    </a:gs>
                  </a:gsLst>
                  <a:lin ang="5400000" scaled="0"/>
                </a:gradFill>
                <a:latin typeface="+mn-lt"/>
                <a:ea typeface="+mn-ea"/>
                <a:cs typeface="+mn-cs"/>
              </a:defRPr>
            </a:lvl1pPr>
            <a:lvl2pPr>
              <a:defRPr lang="en-US" sz="1999" kern="1200" spc="0" baseline="0" dirty="0" smtClean="0">
                <a:gradFill>
                  <a:gsLst>
                    <a:gs pos="1250">
                      <a:schemeClr val="tx1"/>
                    </a:gs>
                    <a:gs pos="100000">
                      <a:schemeClr val="tx1"/>
                    </a:gs>
                  </a:gsLst>
                  <a:lin ang="5400000" scaled="0"/>
                </a:gradFill>
                <a:latin typeface="+mn-lt"/>
                <a:ea typeface="+mn-ea"/>
                <a:cs typeface="+mn-cs"/>
              </a:defRPr>
            </a:lvl2pPr>
            <a:lvl3pPr>
              <a:defRPr sz="1999"/>
            </a:lvl3pPr>
            <a:lvl4pPr>
              <a:defRPr sz="1799"/>
            </a:lvl4pPr>
            <a:lvl5pPr>
              <a:defRPr sz="1799"/>
            </a:lvl5pPr>
          </a:lstStyle>
          <a:p>
            <a:pPr lvl="0"/>
            <a:r>
              <a:rPr lang="en-US" dirty="0" smtClean="0"/>
              <a:t>Click to edit Master text styles</a:t>
            </a:r>
            <a:endParaRPr lang="en-US" dirty="0"/>
          </a:p>
        </p:txBody>
      </p:sp>
      <p:sp>
        <p:nvSpPr>
          <p:cNvPr id="6" name="Title 5"/>
          <p:cNvSpPr>
            <a:spLocks noGrp="1"/>
          </p:cNvSpPr>
          <p:nvPr>
            <p:ph type="title"/>
          </p:nvPr>
        </p:nvSpPr>
        <p:spPr>
          <a:xfrm>
            <a:off x="797541" y="826410"/>
            <a:ext cx="10650450" cy="666831"/>
          </a:xfrm>
        </p:spPr>
        <p:txBody>
          <a:bodyPr/>
          <a:lstStyle>
            <a:lvl1pPr>
              <a:defRPr sz="3999">
                <a:latin typeface="+mj-lt"/>
              </a:defRPr>
            </a:lvl1pPr>
          </a:lstStyle>
          <a:p>
            <a:r>
              <a:rPr lang="en-US" smtClean="0"/>
              <a:t>Click to edit Master title style</a:t>
            </a:r>
            <a:endParaRPr lang="en-US" dirty="0"/>
          </a:p>
        </p:txBody>
      </p:sp>
      <p:sp>
        <p:nvSpPr>
          <p:cNvPr id="5" name="Text Placeholder 3"/>
          <p:cNvSpPr>
            <a:spLocks noGrp="1"/>
          </p:cNvSpPr>
          <p:nvPr>
            <p:ph type="body" sz="quarter" idx="11"/>
          </p:nvPr>
        </p:nvSpPr>
        <p:spPr>
          <a:xfrm>
            <a:off x="4690852" y="3069799"/>
            <a:ext cx="6758537" cy="3322040"/>
          </a:xfrm>
        </p:spPr>
        <p:txBody>
          <a:bodyPr wrap="square" anchor="t" anchorCtr="0">
            <a:noAutofit/>
          </a:bodyPr>
          <a:lstStyle>
            <a:lvl1pPr marL="58709" indent="0">
              <a:buNone/>
              <a:defRPr lang="en-US" sz="2399" kern="1200" spc="0" baseline="0" dirty="0" smtClean="0">
                <a:solidFill>
                  <a:schemeClr val="bg1"/>
                </a:solidFill>
                <a:latin typeface="+mn-lt"/>
                <a:ea typeface="+mn-ea"/>
                <a:cs typeface="+mn-cs"/>
              </a:defRPr>
            </a:lvl1pPr>
            <a:lvl2pPr>
              <a:defRPr lang="en-US" sz="1600" kern="1200" spc="0" baseline="0" dirty="0" smtClean="0">
                <a:solidFill>
                  <a:schemeClr val="bg1"/>
                </a:solidFill>
                <a:latin typeface="+mn-lt"/>
                <a:ea typeface="+mn-ea"/>
                <a:cs typeface="+mn-cs"/>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2"/>
          </p:nvPr>
        </p:nvSpPr>
        <p:spPr>
          <a:xfrm>
            <a:off x="752839" y="3069799"/>
            <a:ext cx="3074093" cy="3322040"/>
          </a:xfrm>
        </p:spPr>
        <p:txBody>
          <a:bodyPr wrap="square" anchor="t" anchorCtr="0">
            <a:noAutofit/>
          </a:bodyPr>
          <a:lstStyle>
            <a:lvl1pPr marL="58709" indent="0">
              <a:buNone/>
              <a:defRPr lang="en-US" sz="2399" kern="1200" spc="0" baseline="0" dirty="0" smtClean="0">
                <a:solidFill>
                  <a:schemeClr val="bg1"/>
                </a:solidFill>
                <a:latin typeface="+mn-lt"/>
                <a:ea typeface="+mn-ea"/>
                <a:cs typeface="+mn-cs"/>
              </a:defRPr>
            </a:lvl1pPr>
            <a:lvl2pPr>
              <a:defRPr lang="en-US" sz="1600" kern="1200" spc="0" baseline="0" dirty="0" smtClean="0">
                <a:solidFill>
                  <a:schemeClr val="bg1"/>
                </a:solidFill>
                <a:latin typeface="+mn-lt"/>
                <a:ea typeface="+mn-ea"/>
                <a:cs typeface="+mn-cs"/>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0215065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Styled title only">
    <p:spTree>
      <p:nvGrpSpPr>
        <p:cNvPr id="1" name=""/>
        <p:cNvGrpSpPr/>
        <p:nvPr/>
      </p:nvGrpSpPr>
      <p:grpSpPr>
        <a:xfrm>
          <a:off x="0" y="0"/>
          <a:ext cx="0" cy="0"/>
          <a:chOff x="0" y="0"/>
          <a:chExt cx="0" cy="0"/>
        </a:xfrm>
      </p:grpSpPr>
      <p:sp>
        <p:nvSpPr>
          <p:cNvPr id="6" name="Title 5"/>
          <p:cNvSpPr>
            <a:spLocks noGrp="1"/>
          </p:cNvSpPr>
          <p:nvPr>
            <p:ph type="title"/>
          </p:nvPr>
        </p:nvSpPr>
        <p:spPr>
          <a:xfrm>
            <a:off x="797542" y="818023"/>
            <a:ext cx="10675610" cy="899665"/>
          </a:xfrm>
        </p:spPr>
        <p:txBody>
          <a:bodyPr/>
          <a:lstStyle>
            <a:lvl1pPr>
              <a:defRPr sz="3999">
                <a:latin typeface="+mj-lt"/>
              </a:defRPr>
            </a:lvl1pPr>
          </a:lstStyle>
          <a:p>
            <a:r>
              <a:rPr lang="en-US" smtClean="0"/>
              <a:t>Click to edit Master title style</a:t>
            </a:r>
            <a:endParaRPr lang="en-US"/>
          </a:p>
        </p:txBody>
      </p:sp>
    </p:spTree>
    <p:extLst>
      <p:ext uri="{BB962C8B-B14F-4D97-AF65-F5344CB8AC3E}">
        <p14:creationId xmlns:p14="http://schemas.microsoft.com/office/powerpoint/2010/main" val="343627547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29-Feb-16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196418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29-Feb-16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437792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29-Feb-16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99469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Accen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82F13E-651E-423E-B8CD-43FC14438409}" type="datetimeFigureOut">
              <a:rPr lang="en-US" smtClean="0">
                <a:solidFill>
                  <a:prstClr val="black">
                    <a:tint val="75000"/>
                  </a:prstClr>
                </a:solidFill>
              </a:rPr>
              <a:pPr/>
              <a:t>29-Feb-16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806166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82F13E-651E-423E-B8CD-43FC14438409}" type="datetimeFigureOut">
              <a:rPr lang="en-US" smtClean="0">
                <a:solidFill>
                  <a:prstClr val="black">
                    <a:tint val="75000"/>
                  </a:prstClr>
                </a:solidFill>
              </a:rPr>
              <a:pPr/>
              <a:t>29-Feb-16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202546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82F13E-651E-423E-B8CD-43FC14438409}" type="datetimeFigureOut">
              <a:rPr lang="en-US" smtClean="0">
                <a:solidFill>
                  <a:prstClr val="black">
                    <a:tint val="75000"/>
                  </a:prstClr>
                </a:solidFill>
              </a:rPr>
              <a:pPr/>
              <a:t>29-Feb-16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7677064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82F13E-651E-423E-B8CD-43FC14438409}" type="datetimeFigureOut">
              <a:rPr lang="en-US" smtClean="0">
                <a:solidFill>
                  <a:prstClr val="black">
                    <a:tint val="75000"/>
                  </a:prstClr>
                </a:solidFill>
              </a:rPr>
              <a:pPr/>
              <a:t>29-Feb-16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887293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82F13E-651E-423E-B8CD-43FC14438409}" type="datetimeFigureOut">
              <a:rPr lang="en-US" smtClean="0">
                <a:solidFill>
                  <a:prstClr val="black">
                    <a:tint val="75000"/>
                  </a:prstClr>
                </a:solidFill>
              </a:rPr>
              <a:pPr/>
              <a:t>29-Feb-16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7697029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82F13E-651E-423E-B8CD-43FC14438409}" type="datetimeFigureOut">
              <a:rPr lang="en-US" smtClean="0">
                <a:solidFill>
                  <a:prstClr val="black">
                    <a:tint val="75000"/>
                  </a:prstClr>
                </a:solidFill>
              </a:rPr>
              <a:pPr/>
              <a:t>29-Feb-16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0929903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29-Feb-16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233012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29-Feb-16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8682842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2"/>
          <p:cNvSpPr txBox="1">
            <a:spLocks/>
          </p:cNvSpPr>
          <p:nvPr userDrawn="1"/>
        </p:nvSpPr>
        <p:spPr>
          <a:xfrm>
            <a:off x="203149" y="76206"/>
            <a:ext cx="10969943" cy="511865"/>
          </a:xfrm>
          <a:prstGeom prst="rect">
            <a:avLst/>
          </a:prstGeom>
        </p:spPr>
        <p:txBody>
          <a:bodyPr>
            <a:noAutofit/>
          </a:bodyPr>
          <a:lstStyle/>
          <a:p>
            <a:pPr defTabSz="457063">
              <a:lnSpc>
                <a:spcPct val="90000"/>
              </a:lnSpc>
              <a:spcBef>
                <a:spcPct val="0"/>
              </a:spcBef>
              <a:defRPr/>
            </a:pPr>
            <a:endParaRPr lang="en-US" sz="2499" dirty="0">
              <a:ln w="3175" cmpd="sng">
                <a:noFill/>
              </a:ln>
              <a:gradFill flip="none" rotWithShape="1">
                <a:gsLst>
                  <a:gs pos="0">
                    <a:srgbClr val="FFB914"/>
                  </a:gs>
                  <a:gs pos="60000">
                    <a:srgbClr val="FF7B0C"/>
                  </a:gs>
                </a:gsLst>
                <a:lin ang="5400000" scaled="0"/>
                <a:tileRect/>
              </a:gradFill>
              <a:effectLst>
                <a:outerShdw blurRad="50800" dist="38100" dir="2700000" algn="tl" rotWithShape="0">
                  <a:prstClr val="white">
                    <a:lumMod val="65000"/>
                    <a:alpha val="43000"/>
                  </a:prstClr>
                </a:outerShdw>
              </a:effectLst>
              <a:latin typeface="Segoe"/>
            </a:endParaRPr>
          </a:p>
        </p:txBody>
      </p:sp>
      <p:sp>
        <p:nvSpPr>
          <p:cNvPr id="9" name="Title 17"/>
          <p:cNvSpPr>
            <a:spLocks noGrp="1"/>
          </p:cNvSpPr>
          <p:nvPr>
            <p:ph type="title"/>
          </p:nvPr>
        </p:nvSpPr>
        <p:spPr>
          <a:xfrm>
            <a:off x="475364" y="228156"/>
            <a:ext cx="11104020" cy="332399"/>
          </a:xfrm>
          <a:prstGeom prst="rect">
            <a:avLst/>
          </a:prstGeom>
        </p:spPr>
        <p:txBody>
          <a:bodyPr anchor="b"/>
          <a:lstStyle>
            <a:lvl1pPr>
              <a:defRPr sz="2399">
                <a:solidFill>
                  <a:schemeClr val="tx1">
                    <a:lumMod val="65000"/>
                    <a:lumOff val="35000"/>
                  </a:schemeClr>
                </a:solidFill>
              </a:defRPr>
            </a:lvl1pPr>
          </a:lstStyle>
          <a:p>
            <a:r>
              <a:rPr lang="en-US" dirty="0" smtClean="0"/>
              <a:t>Click to edit Master title style</a:t>
            </a:r>
            <a:endParaRPr lang="en-US" dirty="0"/>
          </a:p>
        </p:txBody>
      </p:sp>
      <p:sp>
        <p:nvSpPr>
          <p:cNvPr id="11" name="TextBox 4"/>
          <p:cNvSpPr txBox="1"/>
          <p:nvPr userDrawn="1"/>
        </p:nvSpPr>
        <p:spPr>
          <a:xfrm>
            <a:off x="5751602" y="6586545"/>
            <a:ext cx="448616" cy="180975"/>
          </a:xfrm>
          <a:prstGeom prst="rect">
            <a:avLst/>
          </a:prstGeom>
          <a:noFill/>
        </p:spPr>
        <p:txBody>
          <a:bodyPr anchor="ctr"/>
          <a:lstStyle/>
          <a:p>
            <a:pPr defTabSz="914126">
              <a:defRPr/>
            </a:pPr>
            <a:fld id="{C775786B-B1FD-4539-850A-BB1010614EB9}" type="slidenum">
              <a:rPr lang="en-US" sz="800" i="1">
                <a:solidFill>
                  <a:prstClr val="white"/>
                </a:solidFill>
              </a:rPr>
              <a:pPr defTabSz="914126">
                <a:defRPr/>
              </a:pPr>
              <a:t>‹#›</a:t>
            </a:fld>
            <a:endParaRPr lang="en-US" sz="800" i="1" dirty="0">
              <a:solidFill>
                <a:prstClr val="white"/>
              </a:solidFill>
            </a:endParaRPr>
          </a:p>
        </p:txBody>
      </p:sp>
      <p:sp>
        <p:nvSpPr>
          <p:cNvPr id="6" name="Slide Number Placeholder 5"/>
          <p:cNvSpPr>
            <a:spLocks noGrp="1"/>
          </p:cNvSpPr>
          <p:nvPr>
            <p:ph type="sldNum" sz="quarter" idx="12"/>
          </p:nvPr>
        </p:nvSpPr>
        <p:spPr>
          <a:xfrm>
            <a:off x="8735327" y="6356357"/>
            <a:ext cx="2844059" cy="365125"/>
          </a:xfrm>
        </p:spPr>
        <p:txBody>
          <a:bodyPr/>
          <a:lstStyle/>
          <a:p>
            <a:fld id="{9CBAD4CD-C387-8340-87D9-C1C137CD6420}"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36029519"/>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081984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82840015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37966983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7118237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38254748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1" y="2209802"/>
            <a:ext cx="5638879" cy="859536"/>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fld id="{13D77C39-0224-42E1-895B-5C50800E4A19}" type="datetime1">
              <a:rPr lang="en-US" smtClean="0"/>
              <a:t>29-Feb-16</a:t>
            </a:fld>
            <a:endParaRPr lang="en-US" dirty="0"/>
          </a:p>
        </p:txBody>
      </p:sp>
      <p:sp>
        <p:nvSpPr>
          <p:cNvPr id="6" name="Footer Placeholder 5"/>
          <p:cNvSpPr>
            <a:spLocks noGrp="1"/>
          </p:cNvSpPr>
          <p:nvPr>
            <p:ph type="ftr" sz="quarter" idx="17"/>
          </p:nvPr>
        </p:nvSpPr>
        <p:spPr/>
        <p:txBody>
          <a:bodyPr/>
          <a:lstStyle/>
          <a:p>
            <a:pPr>
              <a:defRPr/>
            </a:pPr>
            <a:r>
              <a:rPr lang="en-US" smtClean="0"/>
              <a:t>Microsoft Confidential</a:t>
            </a:r>
            <a:endParaRPr lang="en-US" dirty="0"/>
          </a:p>
        </p:txBody>
      </p:sp>
      <p:sp>
        <p:nvSpPr>
          <p:cNvPr id="7" name="Slide Number Placeholder 6"/>
          <p:cNvSpPr>
            <a:spLocks noGrp="1"/>
          </p:cNvSpPr>
          <p:nvPr>
            <p:ph type="sldNum" sz="quarter" idx="18"/>
          </p:nvPr>
        </p:nvSpPr>
        <p:spPr/>
        <p:txBody>
          <a:body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263655865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01491470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1417725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68926264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2360801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53224336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2413549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03711763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24803101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11774350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8"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8" y="3276603"/>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1272413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1" y="2209802"/>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599"/>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fld id="{BAC1BA19-DC3B-468F-B1C8-7BBE10ABF4BB}" type="datetime1">
              <a:rPr lang="en-US" smtClean="0"/>
              <a:t>29-Feb-16</a:t>
            </a:fld>
            <a:endParaRPr lang="en-US" dirty="0"/>
          </a:p>
        </p:txBody>
      </p:sp>
      <p:sp>
        <p:nvSpPr>
          <p:cNvPr id="14" name="Footer Placeholder 13"/>
          <p:cNvSpPr>
            <a:spLocks noGrp="1"/>
          </p:cNvSpPr>
          <p:nvPr>
            <p:ph type="ftr" sz="quarter" idx="19"/>
          </p:nvPr>
        </p:nvSpPr>
        <p:spPr/>
        <p:txBody>
          <a:bodyPr/>
          <a:lstStyle/>
          <a:p>
            <a:pPr>
              <a:defRPr/>
            </a:pPr>
            <a:r>
              <a:rPr lang="en-US" dirty="0" smtClean="0"/>
              <a:t>Microsoft Confidential</a:t>
            </a:r>
            <a:endParaRPr lang="en-US" dirty="0"/>
          </a:p>
        </p:txBody>
      </p:sp>
      <p:sp>
        <p:nvSpPr>
          <p:cNvPr id="15" name="Slide Number Placeholder 14"/>
          <p:cNvSpPr>
            <a:spLocks noGrp="1"/>
          </p:cNvSpPr>
          <p:nvPr>
            <p:ph type="sldNum" sz="quarter" idx="20"/>
          </p:nvPr>
        </p:nvSpPr>
        <p:spPr/>
        <p:txBody>
          <a:body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409624724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8" y="2209812"/>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3"/>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5553888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5103110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8"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8" y="3276603"/>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15593738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8" y="2209812"/>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3"/>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77815996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49455202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8419023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29344909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3" name="Picture Placeholder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a:noFill/>
          <a:ln>
            <a:noFill/>
          </a:ln>
        </p:spPr>
      </p:pic>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798948" y="471532"/>
            <a:ext cx="2031716" cy="326520"/>
          </a:xfrm>
          <a:prstGeom prst="rect">
            <a:avLst/>
          </a:prstGeom>
        </p:spPr>
      </p:pic>
      <p:sp>
        <p:nvSpPr>
          <p:cNvPr id="2" name="Rectangle 1"/>
          <p:cNvSpPr/>
          <p:nvPr userDrawn="1"/>
        </p:nvSpPr>
        <p:spPr bwMode="gray">
          <a:xfrm>
            <a:off x="356849" y="289512"/>
            <a:ext cx="2390046"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3" tIns="44811" rIns="89623" bIns="44811" numCol="1" rtlCol="0" anchor="ctr" anchorCtr="0" compatLnSpc="1">
            <a:prstTxWarp prst="textNoShape">
              <a:avLst/>
            </a:prstTxWarp>
          </a:bodyPr>
          <a:lstStyle/>
          <a:p>
            <a:pPr algn="ctr" defTabSz="685592"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0" name="Rectangle 19"/>
          <p:cNvSpPr/>
          <p:nvPr userDrawn="1"/>
        </p:nvSpPr>
        <p:spPr bwMode="gray">
          <a:xfrm>
            <a:off x="356847" y="2084172"/>
            <a:ext cx="7170140" cy="3586208"/>
          </a:xfrm>
          <a:prstGeom prst="rect">
            <a:avLst/>
          </a:prstGeom>
          <a:solidFill>
            <a:schemeClr val="tx2">
              <a:alpha val="8470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5" tIns="143402" rIns="179255" bIns="143402"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363" y="2084173"/>
            <a:ext cx="7170140" cy="1793104"/>
          </a:xfrm>
          <a:noFill/>
        </p:spPr>
        <p:txBody>
          <a:bodyPr lIns="143423" tIns="89640" rIns="143423" bIns="89640" anchor="t" anchorCtr="0"/>
          <a:lstStyle>
            <a:lvl1pPr>
              <a:defRPr sz="529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80395"/>
            <a:ext cx="7170140" cy="1789991"/>
          </a:xfrm>
        </p:spPr>
        <p:txBody>
          <a:bodyPr tIns="107568" bIns="107568">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7" name="Picture 16" descr="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951" y="365785"/>
            <a:ext cx="716010" cy="820283"/>
          </a:xfrm>
          <a:prstGeom prst="rect">
            <a:avLst/>
          </a:prstGeom>
        </p:spPr>
      </p:pic>
    </p:spTree>
    <p:extLst>
      <p:ext uri="{BB962C8B-B14F-4D97-AF65-F5344CB8AC3E}">
        <p14:creationId xmlns:p14="http://schemas.microsoft.com/office/powerpoint/2010/main" val="439113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22723"/>
            <a:ext cx="12188825" cy="68807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7" y="2084172"/>
            <a:ext cx="7170140"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5" tIns="143402" rIns="179255" bIns="143402"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7" y="2082468"/>
            <a:ext cx="7170140" cy="1794808"/>
          </a:xfrm>
          <a:noFill/>
        </p:spPr>
        <p:txBody>
          <a:bodyPr lIns="143423" tIns="89640" rIns="143423" bIns="89640" anchor="t" anchorCtr="0"/>
          <a:lstStyle>
            <a:lvl1pPr>
              <a:defRPr sz="529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80"/>
            <a:ext cx="7170140" cy="1789991"/>
          </a:xfrm>
        </p:spPr>
        <p:txBody>
          <a:bodyPr tIns="107568" bIns="107568">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gray">
          <a:xfrm>
            <a:off x="356849" y="289512"/>
            <a:ext cx="2390046"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3" tIns="44811" rIns="89623" bIns="44811" numCol="1" rtlCol="0" anchor="ctr" anchorCtr="0" compatLnSpc="1">
            <a:prstTxWarp prst="textNoShape">
              <a:avLst/>
            </a:prstTxWarp>
          </a:bodyPr>
          <a:lstStyle/>
          <a:p>
            <a:pPr algn="ctr" defTabSz="685592"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951" y="365785"/>
            <a:ext cx="716010" cy="820283"/>
          </a:xfrm>
          <a:prstGeom prst="rect">
            <a:avLst/>
          </a:prstGeom>
        </p:spPr>
      </p:pic>
    </p:spTree>
    <p:extLst>
      <p:ext uri="{BB962C8B-B14F-4D97-AF65-F5344CB8AC3E}">
        <p14:creationId xmlns:p14="http://schemas.microsoft.com/office/powerpoint/2010/main" val="3276547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11"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auto">
          <a:xfrm>
            <a:off x="-132777" y="0"/>
            <a:ext cx="12321605" cy="6858000"/>
          </a:xfrm>
          <a:prstGeom prst="rect">
            <a:avLst/>
          </a:prstGeom>
          <a:solidFill>
            <a:sysClr val="window" lastClr="FFFFFF">
              <a:lumMod val="75000"/>
            </a:sys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7" y="2084172"/>
            <a:ext cx="7170140"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5" tIns="143402" rIns="179255" bIns="143402"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7" y="2082468"/>
            <a:ext cx="7170140" cy="1794808"/>
          </a:xfrm>
          <a:noFill/>
        </p:spPr>
        <p:txBody>
          <a:bodyPr lIns="143423" tIns="89640" rIns="143423" bIns="89640" anchor="t" anchorCtr="0"/>
          <a:lstStyle>
            <a:lvl1pPr>
              <a:defRPr sz="529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75"/>
            <a:ext cx="7170140" cy="1789991"/>
          </a:xfrm>
        </p:spPr>
        <p:txBody>
          <a:bodyPr tIns="107568" bIns="107568">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ltGray">
          <a:xfrm>
            <a:off x="356849" y="289512"/>
            <a:ext cx="2390046"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3" tIns="44811" rIns="89623" bIns="44811" numCol="1" rtlCol="0" anchor="ctr" anchorCtr="0" compatLnSpc="1">
            <a:prstTxWarp prst="textNoShape">
              <a:avLst/>
            </a:prstTxWarp>
          </a:bodyPr>
          <a:lstStyle/>
          <a:p>
            <a:pPr algn="ctr" defTabSz="685592"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951" y="365785"/>
            <a:ext cx="716010" cy="820283"/>
          </a:xfrm>
          <a:prstGeom prst="rect">
            <a:avLst/>
          </a:prstGeom>
        </p:spPr>
      </p:pic>
    </p:spTree>
    <p:extLst>
      <p:ext uri="{BB962C8B-B14F-4D97-AF65-F5344CB8AC3E}">
        <p14:creationId xmlns:p14="http://schemas.microsoft.com/office/powerpoint/2010/main" val="459268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4" y="2084177"/>
            <a:ext cx="11472225" cy="1796217"/>
          </a:xfrm>
          <a:noFill/>
        </p:spPr>
        <p:txBody>
          <a:bodyPr tIns="89640" bIns="89640" anchor="t" anchorCtr="0"/>
          <a:lstStyle>
            <a:lvl1pPr>
              <a:defRPr sz="709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032513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4" y="2084177"/>
            <a:ext cx="11472225" cy="1796217"/>
          </a:xfrm>
          <a:noFill/>
        </p:spPr>
        <p:txBody>
          <a:bodyPr tIns="89640" bIns="89640" anchor="t" anchorCtr="0"/>
          <a:lstStyle>
            <a:lvl1pPr>
              <a:defRPr sz="709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3416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4" y="2084177"/>
            <a:ext cx="11472225" cy="1796217"/>
          </a:xfrm>
          <a:noFill/>
        </p:spPr>
        <p:txBody>
          <a:bodyPr tIns="89640" bIns="89640" anchor="t" anchorCtr="0"/>
          <a:lstStyle>
            <a:lvl1pPr>
              <a:defRPr sz="709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72250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4" y="1189181"/>
            <a:ext cx="11472225"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56" indent="0">
              <a:buNone/>
              <a:defRPr/>
            </a:lvl3pPr>
            <a:lvl4pPr marL="448113" indent="0">
              <a:buNone/>
              <a:defRPr/>
            </a:lvl4pPr>
            <a:lvl5pPr marL="6721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7543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4" y="1189181"/>
            <a:ext cx="11472225"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56" indent="0">
              <a:buNone/>
              <a:defRPr/>
            </a:lvl3pPr>
            <a:lvl4pPr marL="448113" indent="0">
              <a:buNone/>
              <a:defRPr/>
            </a:lvl4pPr>
            <a:lvl5pPr marL="6721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71462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4" y="1197661"/>
            <a:ext cx="11472225" cy="205203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402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4" y="1197661"/>
            <a:ext cx="11472225" cy="205203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624149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03" y="1189179"/>
            <a:ext cx="5497108" cy="1896885"/>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6" y="1189179"/>
            <a:ext cx="5497108" cy="1896885"/>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827105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762" y="1207106"/>
            <a:ext cx="5497108" cy="1896885"/>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7"/>
            <a:ext cx="5497108" cy="1896885"/>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475942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62" y="1189179"/>
            <a:ext cx="5497108" cy="1896885"/>
          </a:xfrm>
        </p:spPr>
        <p:txBody>
          <a:bodyPr wrap="square">
            <a:spAutoFit/>
          </a:bodyPr>
          <a:lstStyle>
            <a:lvl1pPr marL="281626" indent="-281626">
              <a:spcBef>
                <a:spcPts val="1200"/>
              </a:spcBef>
              <a:buClr>
                <a:schemeClr val="tx1"/>
              </a:buClr>
              <a:buFont typeface="Arial" pitchFamily="34" charset="0"/>
              <a:buChar char="•"/>
              <a:defRPr sz="3100"/>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1969" y="1189179"/>
            <a:ext cx="5498497" cy="1896885"/>
          </a:xfrm>
        </p:spPr>
        <p:txBody>
          <a:bodyPr wrap="square">
            <a:spAutoFit/>
          </a:bodyPr>
          <a:lstStyle>
            <a:lvl1pPr marL="281626" indent="-281626">
              <a:spcBef>
                <a:spcPts val="1200"/>
              </a:spcBef>
              <a:buClr>
                <a:schemeClr val="tx1"/>
              </a:buClr>
              <a:buFont typeface="Arial" pitchFamily="34" charset="0"/>
              <a:buChar char="•"/>
              <a:defRPr sz="3100"/>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33444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6846" y="1187647"/>
            <a:ext cx="5497108" cy="1896885"/>
          </a:xfrm>
        </p:spPr>
        <p:txBody>
          <a:bodyPr wrap="square">
            <a:spAutoFit/>
          </a:bodyPr>
          <a:lstStyle>
            <a:lvl1pPr marL="281626" indent="-281626">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8"/>
            <a:ext cx="5497108" cy="1896885"/>
          </a:xfrm>
        </p:spPr>
        <p:txBody>
          <a:bodyPr wrap="square">
            <a:spAutoFit/>
          </a:bodyPr>
          <a:lstStyle>
            <a:lvl1pPr marL="281626" indent="-281626">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23829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6932615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2939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9552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4526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567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3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850" y="1197323"/>
            <a:ext cx="11473055" cy="1978462"/>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65"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8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7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0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55130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238" y="1189180"/>
            <a:ext cx="11472225" cy="2396047"/>
          </a:xfrm>
          <a:prstGeom prst="rect">
            <a:avLst/>
          </a:prstGeom>
        </p:spPr>
        <p:txBody>
          <a:bodyPr/>
          <a:lstStyle>
            <a:lvl1pPr marL="284738" indent="-284738">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1" indent="-275404">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9" indent="-284738">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78"/>
            <a:ext cx="12188826" cy="619125"/>
          </a:xfrm>
          <a:prstGeom prst="rect">
            <a:avLst/>
          </a:prstGeom>
          <a:solidFill>
            <a:srgbClr val="FFFF99"/>
          </a:solidFill>
        </p:spPr>
        <p:txBody>
          <a:bodyPr wrap="square" lIns="152396" tIns="76199" rIns="152396" bIns="76199"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32986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91" indent="0">
              <a:buNone/>
              <a:defRPr>
                <a:gradFill>
                  <a:gsLst>
                    <a:gs pos="1250">
                      <a:schemeClr val="bg1"/>
                    </a:gs>
                    <a:gs pos="100000">
                      <a:schemeClr val="bg1"/>
                    </a:gs>
                  </a:gsLst>
                  <a:lin ang="5400000" scaled="0"/>
                </a:gradFill>
              </a:defRPr>
            </a:lvl2pPr>
            <a:lvl3pPr marL="572861" indent="0">
              <a:buNone/>
              <a:defRPr>
                <a:gradFill>
                  <a:gsLst>
                    <a:gs pos="1250">
                      <a:schemeClr val="bg1"/>
                    </a:gs>
                    <a:gs pos="100000">
                      <a:schemeClr val="bg1"/>
                    </a:gs>
                  </a:gsLst>
                  <a:lin ang="5400000" scaled="0"/>
                </a:gradFill>
              </a:defRPr>
            </a:lvl3pPr>
            <a:lvl4pPr marL="798196" indent="0">
              <a:buNone/>
              <a:defRPr>
                <a:gradFill>
                  <a:gsLst>
                    <a:gs pos="1250">
                      <a:schemeClr val="bg1"/>
                    </a:gs>
                    <a:gs pos="100000">
                      <a:schemeClr val="bg1"/>
                    </a:gs>
                  </a:gsLst>
                  <a:lin ang="5400000" scaled="0"/>
                </a:gradFill>
              </a:defRPr>
            </a:lvl4pPr>
            <a:lvl5pPr marL="1029880"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15802330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1" y="1"/>
            <a:ext cx="12188825" cy="6019800"/>
          </a:xfrm>
          <a:prstGeom prst="rect">
            <a:avLst/>
          </a:prstGeom>
        </p:spPr>
      </p:pic>
      <p:sp>
        <p:nvSpPr>
          <p:cNvPr id="12" name="Text Placeholder 12"/>
          <p:cNvSpPr>
            <a:spLocks noGrp="1"/>
          </p:cNvSpPr>
          <p:nvPr>
            <p:ph type="body" sz="quarter" idx="14" hasCustomPrompt="1"/>
          </p:nvPr>
        </p:nvSpPr>
        <p:spPr>
          <a:xfrm>
            <a:off x="304725" y="2362571"/>
            <a:ext cx="563887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91" indent="0">
              <a:buNone/>
              <a:defRPr>
                <a:gradFill>
                  <a:gsLst>
                    <a:gs pos="1250">
                      <a:schemeClr val="bg1"/>
                    </a:gs>
                    <a:gs pos="100000">
                      <a:schemeClr val="bg1"/>
                    </a:gs>
                  </a:gsLst>
                  <a:lin ang="5400000" scaled="0"/>
                </a:gradFill>
              </a:defRPr>
            </a:lvl2pPr>
            <a:lvl3pPr marL="572861" indent="0">
              <a:buNone/>
              <a:defRPr>
                <a:gradFill>
                  <a:gsLst>
                    <a:gs pos="1250">
                      <a:schemeClr val="bg1"/>
                    </a:gs>
                    <a:gs pos="100000">
                      <a:schemeClr val="bg1"/>
                    </a:gs>
                  </a:gsLst>
                  <a:lin ang="5400000" scaled="0"/>
                </a:gradFill>
              </a:defRPr>
            </a:lvl3pPr>
            <a:lvl4pPr marL="798196" indent="0">
              <a:buNone/>
              <a:defRPr>
                <a:gradFill>
                  <a:gsLst>
                    <a:gs pos="1250">
                      <a:schemeClr val="bg1"/>
                    </a:gs>
                    <a:gs pos="100000">
                      <a:schemeClr val="bg1"/>
                    </a:gs>
                  </a:gsLst>
                  <a:lin ang="5400000" scaled="0"/>
                </a:gradFill>
              </a:defRPr>
            </a:lvl4pPr>
            <a:lvl5pPr marL="1029880"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5" y="3276601"/>
            <a:ext cx="5627621"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5498680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5" y="2209806"/>
            <a:ext cx="5789691" cy="856639"/>
          </a:xfrm>
          <a:prstGeom prst="rect">
            <a:avLst/>
          </a:prstGeom>
        </p:spPr>
        <p:txBody>
          <a:bodyPr lIns="0" tIns="0" rIns="0" bIns="0" anchor="ctr">
            <a:noAutofit/>
          </a:bodyPr>
          <a:lstStyle>
            <a:lvl1pPr marL="0" indent="0">
              <a:buNone/>
              <a:defRPr sz="3999"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799">
                <a:gradFill>
                  <a:gsLst>
                    <a:gs pos="0">
                      <a:srgbClr val="FFFFFF"/>
                    </a:gs>
                    <a:gs pos="100000">
                      <a:srgbClr val="FFFFFF"/>
                    </a:gs>
                  </a:gsLst>
                  <a:lin ang="5400000" scaled="0"/>
                </a:gradFill>
                <a:latin typeface="+mn-lt"/>
              </a:defRPr>
            </a:lvl1pPr>
            <a:lvl2pPr marL="0" indent="0">
              <a:spcBef>
                <a:spcPts val="0"/>
              </a:spcBef>
              <a:spcAft>
                <a:spcPts val="1600"/>
              </a:spcAft>
              <a:buNone/>
              <a:defRPr sz="1799">
                <a:gradFill>
                  <a:gsLst>
                    <a:gs pos="0">
                      <a:srgbClr val="FFFFFF"/>
                    </a:gs>
                    <a:gs pos="100000">
                      <a:srgbClr val="FFFFFF"/>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1"/>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2636006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58" indent="0">
              <a:buNone/>
              <a:defRPr>
                <a:gradFill>
                  <a:gsLst>
                    <a:gs pos="1250">
                      <a:schemeClr val="bg1"/>
                    </a:gs>
                    <a:gs pos="100000">
                      <a:schemeClr val="bg1"/>
                    </a:gs>
                  </a:gsLst>
                  <a:lin ang="5400000" scaled="0"/>
                </a:gradFill>
              </a:defRPr>
            </a:lvl2pPr>
            <a:lvl3pPr marL="572806" indent="0">
              <a:buNone/>
              <a:defRPr>
                <a:gradFill>
                  <a:gsLst>
                    <a:gs pos="1250">
                      <a:schemeClr val="bg1"/>
                    </a:gs>
                    <a:gs pos="100000">
                      <a:schemeClr val="bg1"/>
                    </a:gs>
                  </a:gsLst>
                  <a:lin ang="5400000" scaled="0"/>
                </a:gradFill>
              </a:defRPr>
            </a:lvl3pPr>
            <a:lvl4pPr marL="798119" indent="0">
              <a:buNone/>
              <a:defRPr>
                <a:gradFill>
                  <a:gsLst>
                    <a:gs pos="1250">
                      <a:schemeClr val="bg1"/>
                    </a:gs>
                    <a:gs pos="100000">
                      <a:schemeClr val="bg1"/>
                    </a:gs>
                  </a:gsLst>
                  <a:lin ang="5400000" scaled="0"/>
                </a:gradFill>
              </a:defRPr>
            </a:lvl4pPr>
            <a:lvl5pPr marL="1029781"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0" y="3276599"/>
            <a:ext cx="11526170"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94364639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1" y="1"/>
            <a:ext cx="12188825" cy="6019800"/>
          </a:xfrm>
          <a:prstGeom prst="rect">
            <a:avLst/>
          </a:prstGeom>
        </p:spPr>
      </p:pic>
      <p:sp>
        <p:nvSpPr>
          <p:cNvPr id="12" name="Text Placeholder 12"/>
          <p:cNvSpPr>
            <a:spLocks noGrp="1"/>
          </p:cNvSpPr>
          <p:nvPr>
            <p:ph type="body" sz="quarter" idx="14" hasCustomPrompt="1"/>
          </p:nvPr>
        </p:nvSpPr>
        <p:spPr>
          <a:xfrm>
            <a:off x="304726" y="2362571"/>
            <a:ext cx="563887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58" indent="0">
              <a:buNone/>
              <a:defRPr>
                <a:gradFill>
                  <a:gsLst>
                    <a:gs pos="1250">
                      <a:schemeClr val="bg1"/>
                    </a:gs>
                    <a:gs pos="100000">
                      <a:schemeClr val="bg1"/>
                    </a:gs>
                  </a:gsLst>
                  <a:lin ang="5400000" scaled="0"/>
                </a:gradFill>
              </a:defRPr>
            </a:lvl2pPr>
            <a:lvl3pPr marL="572806" indent="0">
              <a:buNone/>
              <a:defRPr>
                <a:gradFill>
                  <a:gsLst>
                    <a:gs pos="1250">
                      <a:schemeClr val="bg1"/>
                    </a:gs>
                    <a:gs pos="100000">
                      <a:schemeClr val="bg1"/>
                    </a:gs>
                  </a:gsLst>
                  <a:lin ang="5400000" scaled="0"/>
                </a:gradFill>
              </a:defRPr>
            </a:lvl3pPr>
            <a:lvl4pPr marL="798119" indent="0">
              <a:buNone/>
              <a:defRPr>
                <a:gradFill>
                  <a:gsLst>
                    <a:gs pos="1250">
                      <a:schemeClr val="bg1"/>
                    </a:gs>
                    <a:gs pos="100000">
                      <a:schemeClr val="bg1"/>
                    </a:gs>
                  </a:gsLst>
                  <a:lin ang="5400000" scaled="0"/>
                </a:gradFill>
              </a:defRPr>
            </a:lvl4pPr>
            <a:lvl5pPr marL="1029781"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5" y="3276601"/>
            <a:ext cx="5627621"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03458425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6" y="2209807"/>
            <a:ext cx="5789691" cy="856639"/>
          </a:xfrm>
          <a:prstGeom prst="rect">
            <a:avLst/>
          </a:prstGeom>
        </p:spPr>
        <p:txBody>
          <a:bodyPr lIns="0" tIns="0" rIns="0" bIns="0" anchor="ctr">
            <a:noAutofit/>
          </a:bodyPr>
          <a:lstStyle>
            <a:lvl1pPr marL="0" indent="0">
              <a:buNone/>
              <a:defRPr sz="3999"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799">
                <a:gradFill>
                  <a:gsLst>
                    <a:gs pos="0">
                      <a:srgbClr val="FFFFFF"/>
                    </a:gs>
                    <a:gs pos="100000">
                      <a:srgbClr val="FFFFFF"/>
                    </a:gs>
                  </a:gsLst>
                  <a:lin ang="5400000" scaled="0"/>
                </a:gradFill>
                <a:latin typeface="+mn-lt"/>
              </a:defRPr>
            </a:lvl1pPr>
            <a:lvl2pPr marL="0" indent="0">
              <a:spcBef>
                <a:spcPts val="0"/>
              </a:spcBef>
              <a:spcAft>
                <a:spcPts val="1600"/>
              </a:spcAft>
              <a:buNone/>
              <a:defRPr sz="1799">
                <a:gradFill>
                  <a:gsLst>
                    <a:gs pos="0">
                      <a:srgbClr val="FFFFFF"/>
                    </a:gs>
                    <a:gs pos="100000">
                      <a:srgbClr val="FFFFFF"/>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1"/>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1407330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2" y="2362571"/>
            <a:ext cx="11549228"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25" indent="0">
              <a:buNone/>
              <a:defRPr>
                <a:gradFill>
                  <a:gsLst>
                    <a:gs pos="1250">
                      <a:schemeClr val="bg1"/>
                    </a:gs>
                    <a:gs pos="100000">
                      <a:schemeClr val="bg1"/>
                    </a:gs>
                  </a:gsLst>
                  <a:lin ang="5400000" scaled="0"/>
                </a:gradFill>
              </a:defRPr>
            </a:lvl2pPr>
            <a:lvl3pPr marL="572751" indent="0">
              <a:buNone/>
              <a:defRPr>
                <a:gradFill>
                  <a:gsLst>
                    <a:gs pos="1250">
                      <a:schemeClr val="bg1"/>
                    </a:gs>
                    <a:gs pos="100000">
                      <a:schemeClr val="bg1"/>
                    </a:gs>
                  </a:gsLst>
                  <a:lin ang="5400000" scaled="0"/>
                </a:gradFill>
              </a:defRPr>
            </a:lvl3pPr>
            <a:lvl4pPr marL="798043" indent="0">
              <a:buNone/>
              <a:defRPr>
                <a:gradFill>
                  <a:gsLst>
                    <a:gs pos="1250">
                      <a:schemeClr val="bg1"/>
                    </a:gs>
                    <a:gs pos="100000">
                      <a:schemeClr val="bg1"/>
                    </a:gs>
                  </a:gsLst>
                  <a:lin ang="5400000" scaled="0"/>
                </a:gradFill>
              </a:defRPr>
            </a:lvl4pPr>
            <a:lvl5pPr marL="1029682"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62016091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1" y="2"/>
            <a:ext cx="12188825" cy="6019800"/>
          </a:xfrm>
          <a:prstGeom prst="rect">
            <a:avLst/>
          </a:prstGeom>
        </p:spPr>
      </p:pic>
      <p:sp>
        <p:nvSpPr>
          <p:cNvPr id="12" name="Text Placeholder 12"/>
          <p:cNvSpPr>
            <a:spLocks noGrp="1"/>
          </p:cNvSpPr>
          <p:nvPr>
            <p:ph type="body" sz="quarter" idx="14" hasCustomPrompt="1"/>
          </p:nvPr>
        </p:nvSpPr>
        <p:spPr>
          <a:xfrm>
            <a:off x="304726" y="2362571"/>
            <a:ext cx="563887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25" indent="0">
              <a:buNone/>
              <a:defRPr>
                <a:gradFill>
                  <a:gsLst>
                    <a:gs pos="1250">
                      <a:schemeClr val="bg1"/>
                    </a:gs>
                    <a:gs pos="100000">
                      <a:schemeClr val="bg1"/>
                    </a:gs>
                  </a:gsLst>
                  <a:lin ang="5400000" scaled="0"/>
                </a:gradFill>
              </a:defRPr>
            </a:lvl2pPr>
            <a:lvl3pPr marL="572751" indent="0">
              <a:buNone/>
              <a:defRPr>
                <a:gradFill>
                  <a:gsLst>
                    <a:gs pos="1250">
                      <a:schemeClr val="bg1"/>
                    </a:gs>
                    <a:gs pos="100000">
                      <a:schemeClr val="bg1"/>
                    </a:gs>
                  </a:gsLst>
                  <a:lin ang="5400000" scaled="0"/>
                </a:gradFill>
              </a:defRPr>
            </a:lvl3pPr>
            <a:lvl4pPr marL="798043" indent="0">
              <a:buNone/>
              <a:defRPr>
                <a:gradFill>
                  <a:gsLst>
                    <a:gs pos="1250">
                      <a:schemeClr val="bg1"/>
                    </a:gs>
                    <a:gs pos="100000">
                      <a:schemeClr val="bg1"/>
                    </a:gs>
                  </a:gsLst>
                  <a:lin ang="5400000" scaled="0"/>
                </a:gradFill>
              </a:defRPr>
            </a:lvl4pPr>
            <a:lvl5pPr marL="1029682"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5" y="3276601"/>
            <a:ext cx="5627621"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70766513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6" y="2209806"/>
            <a:ext cx="5789691" cy="856639"/>
          </a:xfrm>
          <a:prstGeom prst="rect">
            <a:avLst/>
          </a:prstGeom>
        </p:spPr>
        <p:txBody>
          <a:bodyPr lIns="0" tIns="0" rIns="0" bIns="0" anchor="ctr">
            <a:noAutofit/>
          </a:bodyPr>
          <a:lstStyle>
            <a:lvl1pPr marL="0" indent="0">
              <a:buNone/>
              <a:defRPr sz="3999"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5" cy="387798"/>
          </a:xfrm>
          <a:prstGeom prst="rect">
            <a:avLst/>
          </a:prstGeom>
        </p:spPr>
        <p:txBody>
          <a:bodyPr lIns="0" tIns="0" rIns="0" bIns="0"/>
          <a:lstStyle>
            <a:lvl1pPr marL="0" indent="0">
              <a:spcBef>
                <a:spcPts val="0"/>
              </a:spcBef>
              <a:spcAft>
                <a:spcPts val="1600"/>
              </a:spcAft>
              <a:buNone/>
              <a:defRPr sz="2799">
                <a:gradFill>
                  <a:gsLst>
                    <a:gs pos="0">
                      <a:srgbClr val="FFFFFF"/>
                    </a:gs>
                    <a:gs pos="100000">
                      <a:srgbClr val="FFFFFF"/>
                    </a:gs>
                  </a:gsLst>
                  <a:lin ang="5400000" scaled="0"/>
                </a:gradFill>
                <a:latin typeface="+mn-lt"/>
              </a:defRPr>
            </a:lvl1pPr>
            <a:lvl2pPr marL="0" indent="0">
              <a:spcBef>
                <a:spcPts val="0"/>
              </a:spcBef>
              <a:spcAft>
                <a:spcPts val="1600"/>
              </a:spcAft>
              <a:buNone/>
              <a:defRPr sz="1799">
                <a:gradFill>
                  <a:gsLst>
                    <a:gs pos="0">
                      <a:srgbClr val="FFFFFF"/>
                    </a:gs>
                    <a:gs pos="100000">
                      <a:srgbClr val="FFFFFF"/>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2"/>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13505034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4" name="Rectangle 3"/>
          <p:cNvSpPr/>
          <p:nvPr userDrawn="1"/>
        </p:nvSpPr>
        <p:spPr bwMode="auto">
          <a:xfrm>
            <a:off x="269171" y="291069"/>
            <a:ext cx="1829723" cy="17482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269169" y="2084174"/>
            <a:ext cx="10966011" cy="1152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69" y="2081646"/>
            <a:ext cx="10966012" cy="3588737"/>
          </a:xfrm>
          <a:noFill/>
        </p:spPr>
        <p:txBody>
          <a:bodyPr lIns="146289" tIns="91431" rIns="146289" bIns="91431" anchor="t" anchorCtr="0"/>
          <a:lstStyle>
            <a:lvl1pPr>
              <a:defRPr sz="588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169" y="5670383"/>
            <a:ext cx="8961914" cy="888770"/>
          </a:xfrm>
          <a:noFill/>
        </p:spPr>
        <p:txBody>
          <a:bodyPr lIns="146289" tIns="109717" rIns="146289" bIns="109717">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extBox 8"/>
          <p:cNvSpPr txBox="1"/>
          <p:nvPr userDrawn="1"/>
        </p:nvSpPr>
        <p:spPr>
          <a:xfrm>
            <a:off x="398680" y="374103"/>
            <a:ext cx="976036" cy="301621"/>
          </a:xfrm>
          <a:prstGeom prst="rect">
            <a:avLst/>
          </a:prstGeom>
          <a:noFill/>
        </p:spPr>
        <p:txBody>
          <a:bodyPr wrap="none" lIns="0" tIns="0" rIns="0" bIns="0" rtlCol="0">
            <a:spAutoFit/>
          </a:bodyPr>
          <a:lstStyle/>
          <a:p>
            <a:pPr defTabSz="913827"/>
            <a:r>
              <a:rPr lang="en-US" sz="196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Microsoft</a:t>
            </a:r>
            <a:endParaRPr lang="en-US" sz="196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2132358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9856549" cy="2697988"/>
          </a:xfrm>
          <a:noFill/>
        </p:spPr>
        <p:txBody>
          <a:bodyPr tIns="91431" bIns="91431" anchor="t" anchorCtr="0"/>
          <a:lstStyle>
            <a:lvl1pPr>
              <a:defRPr sz="7055"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79"/>
            <a:ext cx="9858106" cy="1793881"/>
          </a:xfrm>
          <a:noFill/>
        </p:spPr>
        <p:txBody>
          <a:bodyPr lIns="182862" tIns="146289" rIns="182862" bIns="146289">
            <a:noAutofit/>
          </a:bodyPr>
          <a:lstStyle>
            <a:lvl1pPr marL="0" indent="0">
              <a:spcBef>
                <a:spcPts val="0"/>
              </a:spcBef>
              <a:buNone/>
              <a:defRPr sz="3527"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2705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9856549" cy="2697988"/>
          </a:xfrm>
          <a:noFill/>
        </p:spPr>
        <p:txBody>
          <a:bodyPr tIns="91431" bIns="91431" anchor="t" anchorCtr="0"/>
          <a:lstStyle>
            <a:lvl1pPr>
              <a:defRPr sz="7055"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366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31" bIns="91431" anchor="t" anchorCtr="0"/>
          <a:lstStyle>
            <a:lvl1pPr>
              <a:defRPr sz="862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01690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31" bIns="91431" anchor="t" anchorCtr="0"/>
          <a:lstStyle>
            <a:lvl1pPr>
              <a:defRPr sz="862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39475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31" bIns="91431" anchor="t" anchorCtr="0"/>
          <a:lstStyle>
            <a:lvl1pPr>
              <a:defRPr sz="862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11457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70" y="1189179"/>
            <a:ext cx="11650488" cy="2007662"/>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6" indent="0">
              <a:buNone/>
              <a:defRPr/>
            </a:lvl3pPr>
            <a:lvl4pPr marL="447971" indent="0">
              <a:buNone/>
              <a:defRPr/>
            </a:lvl4pPr>
            <a:lvl5pPr marL="67195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948140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70" y="1189179"/>
            <a:ext cx="11650488" cy="200766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6" indent="0">
              <a:buNone/>
              <a:defRPr/>
            </a:lvl3pPr>
            <a:lvl4pPr marL="447971" indent="0">
              <a:buNone/>
              <a:defRPr/>
            </a:lvl4pPr>
            <a:lvl5pPr marL="67195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557385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75373"/>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567610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75373"/>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2913697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6"/>
            <a:ext cx="5377147"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87307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6"/>
            <a:ext cx="5377147"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410717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8"/>
            <a:ext cx="5377147" cy="2486578"/>
          </a:xfrm>
        </p:spPr>
        <p:txBody>
          <a:bodyPr wrap="square">
            <a:spAutoFit/>
          </a:bodyPr>
          <a:lstStyle>
            <a:lvl1pPr marL="281539" indent="-281539">
              <a:spcBef>
                <a:spcPts val="1200"/>
              </a:spcBef>
              <a:buClr>
                <a:schemeClr val="tx1"/>
              </a:buClr>
              <a:buFont typeface="Arial" pitchFamily="34" charset="0"/>
              <a:buChar char="•"/>
              <a:defRPr sz="3527"/>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8"/>
            <a:ext cx="5377147" cy="2486578"/>
          </a:xfrm>
        </p:spPr>
        <p:txBody>
          <a:bodyPr wrap="square">
            <a:spAutoFit/>
          </a:bodyPr>
          <a:lstStyle>
            <a:lvl1pPr marL="281539" indent="-281539">
              <a:spcBef>
                <a:spcPts val="1200"/>
              </a:spcBef>
              <a:buClr>
                <a:schemeClr val="tx1"/>
              </a:buClr>
              <a:buFont typeface="Arial" pitchFamily="34" charset="0"/>
              <a:buChar char="•"/>
              <a:defRPr sz="3527"/>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12340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8"/>
            <a:ext cx="5377147" cy="2486578"/>
          </a:xfrm>
        </p:spPr>
        <p:txBody>
          <a:bodyPr wrap="square">
            <a:spAutoFit/>
          </a:bodyPr>
          <a:lstStyle>
            <a:lvl1pPr marL="281539" indent="-28153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8"/>
            <a:ext cx="5377147" cy="2486578"/>
          </a:xfrm>
        </p:spPr>
        <p:txBody>
          <a:bodyPr wrap="square">
            <a:spAutoFit/>
          </a:bodyPr>
          <a:lstStyle>
            <a:lvl1pPr marL="281539" indent="-28153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09405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1488675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11198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6513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962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8829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9" tIns="45699" rIns="45699" bIns="45699" numCol="1" spcCol="0" rtlCol="0" fromWordArt="0" anchor="ctr" anchorCtr="0" forceAA="0" compatLnSpc="1">
            <a:prstTxWarp prst="textNoShape">
              <a:avLst/>
            </a:prstTxWarp>
            <a:noAutofit/>
          </a:bodyPr>
          <a:lstStyle/>
          <a:p>
            <a:pPr algn="ctr" defTabSz="913651"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4"/>
            <a:ext cx="11650487" cy="1978424"/>
          </a:xfrm>
        </p:spPr>
        <p:txBody>
          <a:bodyPr/>
          <a:lstStyle>
            <a:lvl1pPr marL="0" indent="0">
              <a:buNone/>
              <a:defRPr sz="3233">
                <a:gradFill>
                  <a:gsLst>
                    <a:gs pos="1250">
                      <a:srgbClr val="000000"/>
                    </a:gs>
                    <a:gs pos="100000">
                      <a:srgbClr val="000000"/>
                    </a:gs>
                  </a:gsLst>
                  <a:lin ang="5400000" scaled="0"/>
                </a:gradFill>
                <a:latin typeface="Segoe UI" panose="020B0502040204020203" pitchFamily="34" charset="0"/>
                <a:cs typeface="Segoe UI" pitchFamily="34" charset="0"/>
              </a:defRPr>
            </a:lvl1pPr>
            <a:lvl2pPr marL="339559"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2pPr>
            <a:lvl3pPr marL="572807"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3pPr>
            <a:lvl4pPr marL="798123"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4pPr>
            <a:lvl5pPr marL="1029783"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969575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49" indent="-284649">
              <a:buClr>
                <a:schemeClr val="tx1"/>
              </a:buClr>
              <a:buSzPct val="90000"/>
              <a:buFont typeface="Arial" pitchFamily="34" charset="0"/>
              <a:buChar char="•"/>
              <a:defRPr sz="3527">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1pPr>
            <a:lvl2pPr marL="559965" indent="-275316">
              <a:buClr>
                <a:schemeClr val="tx1"/>
              </a:buClr>
              <a:buSzPct val="90000"/>
              <a:buFont typeface="Arial" pitchFamily="34" charset="0"/>
              <a:buChar char="•"/>
              <a:defRPr sz="3135">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2pPr>
            <a:lvl3pPr marL="844613" indent="-284649">
              <a:buClr>
                <a:schemeClr val="tx1"/>
              </a:buClr>
              <a:buSzPct val="90000"/>
              <a:buFont typeface="Arial" pitchFamily="34" charset="0"/>
              <a:buChar char="•"/>
              <a:defRPr sz="2744">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3pPr>
            <a:lvl4pPr marL="1068600" indent="-223986">
              <a:buClr>
                <a:schemeClr val="tx1"/>
              </a:buClr>
              <a:buSzPct val="90000"/>
              <a:buFont typeface="Arial" pitchFamily="34" charset="0"/>
              <a:buChar char="•"/>
              <a:defRPr sz="2352">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4pPr>
            <a:lvl5pPr marL="1292586" indent="-223986">
              <a:buClr>
                <a:schemeClr val="tx1"/>
              </a:buClr>
              <a:buSzPct val="90000"/>
              <a:buFont typeface="Arial" pitchFamily="34" charset="0"/>
              <a:buChar char="•"/>
              <a:defRPr sz="1960">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42" tIns="77721" rIns="155442" bIns="77721"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05851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0903" y="1276351"/>
            <a:ext cx="5434184" cy="1923070"/>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18234" y="1276351"/>
            <a:ext cx="5434184" cy="1923070"/>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4"/>
          <p:cNvSpPr txBox="1">
            <a:spLocks/>
          </p:cNvSpPr>
          <p:nvPr userDrawn="1"/>
        </p:nvSpPr>
        <p:spPr>
          <a:xfrm>
            <a:off x="5803250" y="6564078"/>
            <a:ext cx="582329" cy="190308"/>
          </a:xfrm>
          <a:prstGeom prst="rect">
            <a:avLst/>
          </a:prstGeom>
        </p:spPr>
        <p:txBody>
          <a:bodyPr vert="horz" lIns="91390" tIns="45695" rIns="91390" bIns="45695" rtlCol="0" anchor="ctr"/>
          <a:lstStyle>
            <a:defPPr>
              <a:defRPr lang="en-US"/>
            </a:defPPr>
            <a:lvl1pPr marL="0" algn="l" defTabSz="914400" rtl="0" eaLnBrk="1" latinLnBrk="0" hangingPunct="1">
              <a:defRPr sz="10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D3BFBC-B080-4E5A-9FD3-5849808C7C48}" type="slidenum">
              <a:rPr lang="en-US" sz="1000" smtClean="0">
                <a:solidFill>
                  <a:srgbClr val="3D3D3D">
                    <a:lumMod val="40000"/>
                    <a:lumOff val="60000"/>
                  </a:srgbClr>
                </a:solidFill>
              </a:rPr>
              <a:pPr/>
              <a:t>‹#›</a:t>
            </a:fld>
            <a:endParaRPr lang="en-US" sz="1000" dirty="0">
              <a:solidFill>
                <a:srgbClr val="3D3D3D">
                  <a:lumMod val="40000"/>
                  <a:lumOff val="60000"/>
                </a:srgbClr>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6390957"/>
            <a:ext cx="1458243" cy="536545"/>
          </a:xfrm>
          <a:prstGeom prst="rect">
            <a:avLst/>
          </a:prstGeom>
        </p:spPr>
      </p:pic>
    </p:spTree>
    <p:extLst>
      <p:ext uri="{BB962C8B-B14F-4D97-AF65-F5344CB8AC3E}">
        <p14:creationId xmlns:p14="http://schemas.microsoft.com/office/powerpoint/2010/main" val="374494230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513493"/>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pPr defTabSz="914038"/>
            <a:fld id="{A7DF8628-B44C-4167-BA2C-DA1DCB9C66A4}" type="datetimeFigureOut">
              <a:rPr lang="en-US" smtClean="0">
                <a:solidFill>
                  <a:srgbClr val="505050"/>
                </a:solidFill>
              </a:rPr>
              <a:pPr defTabSz="914038"/>
              <a:t>29-Feb-16</a:t>
            </a:fld>
            <a:endParaRPr lang="en-US">
              <a:solidFill>
                <a:srgbClr val="505050"/>
              </a:solidFill>
            </a:endParaRPr>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pPr defTabSz="914038"/>
            <a:endParaRPr lang="en-US">
              <a:solidFill>
                <a:srgbClr val="505050"/>
              </a:solidFill>
            </a:endParaRPr>
          </a:p>
        </p:txBody>
      </p:sp>
      <p:sp>
        <p:nvSpPr>
          <p:cNvPr id="6" name="Slide Number Placeholder 5"/>
          <p:cNvSpPr>
            <a:spLocks noGrp="1"/>
          </p:cNvSpPr>
          <p:nvPr>
            <p:ph type="sldNum" sz="quarter" idx="12"/>
          </p:nvPr>
        </p:nvSpPr>
        <p:spPr>
          <a:xfrm>
            <a:off x="8608358" y="6356351"/>
            <a:ext cx="2742486" cy="365125"/>
          </a:xfrm>
          <a:prstGeom prst="rect">
            <a:avLst/>
          </a:prstGeom>
        </p:spPr>
        <p:txBody>
          <a:bodyPr/>
          <a:lstStyle/>
          <a:p>
            <a:pPr defTabSz="914038"/>
            <a:fld id="{5365F792-8DDA-4098-B166-ED7A92E4CBFD}" type="slidenum">
              <a:rPr lang="en-US" smtClean="0">
                <a:solidFill>
                  <a:srgbClr val="505050"/>
                </a:solidFill>
              </a:rPr>
              <a:pPr defTabSz="914038"/>
              <a:t>‹#›</a:t>
            </a:fld>
            <a:endParaRPr lang="en-US">
              <a:solidFill>
                <a:srgbClr val="505050"/>
              </a:solidFill>
            </a:endParaRPr>
          </a:p>
        </p:txBody>
      </p:sp>
    </p:spTree>
    <p:extLst>
      <p:ext uri="{BB962C8B-B14F-4D97-AF65-F5344CB8AC3E}">
        <p14:creationId xmlns:p14="http://schemas.microsoft.com/office/powerpoint/2010/main" val="27061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798947" y="471532"/>
            <a:ext cx="2031716" cy="326520"/>
          </a:xfrm>
          <a:prstGeom prst="rect">
            <a:avLst/>
          </a:prstGeom>
        </p:spPr>
      </p:pic>
      <p:sp>
        <p:nvSpPr>
          <p:cNvPr id="2" name="Rectangle 1"/>
          <p:cNvSpPr/>
          <p:nvPr userDrawn="1"/>
        </p:nvSpPr>
        <p:spPr bwMode="gray">
          <a:xfrm>
            <a:off x="356848" y="289512"/>
            <a:ext cx="2390047"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0" tIns="44800" rIns="89600" bIns="44800" numCol="1" rtlCol="0" anchor="ctr" anchorCtr="0" compatLnSpc="1">
            <a:prstTxWarp prst="textNoShape">
              <a:avLst/>
            </a:prstTxWarp>
          </a:bodyPr>
          <a:lstStyle/>
          <a:p>
            <a:pPr algn="ctr" defTabSz="685453"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0" name="Rectangle 19"/>
          <p:cNvSpPr/>
          <p:nvPr userDrawn="1"/>
        </p:nvSpPr>
        <p:spPr bwMode="gray">
          <a:xfrm>
            <a:off x="356846" y="2084172"/>
            <a:ext cx="7170141" cy="3586208"/>
          </a:xfrm>
          <a:prstGeom prst="rect">
            <a:avLst/>
          </a:prstGeom>
          <a:solidFill>
            <a:schemeClr val="tx2">
              <a:alpha val="8470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363" y="2084173"/>
            <a:ext cx="7170141" cy="1793104"/>
          </a:xfrm>
          <a:noFill/>
        </p:spPr>
        <p:txBody>
          <a:bodyPr lIns="143423" tIns="89640" rIns="143423" bIns="89640" anchor="t" anchorCtr="0"/>
          <a:lstStyle>
            <a:lvl1pPr>
              <a:defRPr sz="5297"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80394"/>
            <a:ext cx="7170141" cy="1789991"/>
          </a:xfrm>
        </p:spPr>
        <p:txBody>
          <a:bodyPr tIns="107568" bIns="107568">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7" name="Picture 16" descr="IT.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7950" y="365784"/>
            <a:ext cx="716010" cy="820283"/>
          </a:xfrm>
          <a:prstGeom prst="rect">
            <a:avLst/>
          </a:prstGeom>
        </p:spPr>
      </p:pic>
    </p:spTree>
    <p:extLst>
      <p:ext uri="{BB962C8B-B14F-4D97-AF65-F5344CB8AC3E}">
        <p14:creationId xmlns:p14="http://schemas.microsoft.com/office/powerpoint/2010/main" val="1394000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6" y="2084172"/>
            <a:ext cx="7170141"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6" y="2082468"/>
            <a:ext cx="7170141" cy="1794808"/>
          </a:xfrm>
          <a:noFill/>
        </p:spPr>
        <p:txBody>
          <a:bodyPr lIns="143423" tIns="89640" rIns="143423" bIns="89640" anchor="t" anchorCtr="0"/>
          <a:lstStyle>
            <a:lvl1pPr>
              <a:defRPr sz="5297"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79"/>
            <a:ext cx="7170141" cy="1789991"/>
          </a:xfrm>
        </p:spPr>
        <p:txBody>
          <a:bodyPr tIns="107568" bIns="107568">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gray">
          <a:xfrm>
            <a:off x="356848" y="289512"/>
            <a:ext cx="2390047"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0" tIns="44800" rIns="89600" bIns="44800" numCol="1" rtlCol="0" anchor="ctr" anchorCtr="0" compatLnSpc="1">
            <a:prstTxWarp prst="textNoShape">
              <a:avLst/>
            </a:prstTxWarp>
          </a:bodyPr>
          <a:lstStyle/>
          <a:p>
            <a:pPr algn="ctr" defTabSz="685453"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7950" y="365784"/>
            <a:ext cx="716010" cy="820283"/>
          </a:xfrm>
          <a:prstGeom prst="rect">
            <a:avLst/>
          </a:prstGeom>
        </p:spPr>
      </p:pic>
    </p:spTree>
    <p:extLst>
      <p:ext uri="{BB962C8B-B14F-4D97-AF65-F5344CB8AC3E}">
        <p14:creationId xmlns:p14="http://schemas.microsoft.com/office/powerpoint/2010/main" val="2938611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6" y="2084172"/>
            <a:ext cx="7170141"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6" y="2082468"/>
            <a:ext cx="7170141" cy="1794808"/>
          </a:xfrm>
          <a:noFill/>
        </p:spPr>
        <p:txBody>
          <a:bodyPr lIns="143423" tIns="89640" rIns="143423" bIns="89640" anchor="t" anchorCtr="0"/>
          <a:lstStyle>
            <a:lvl1pPr>
              <a:defRPr sz="5297"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74"/>
            <a:ext cx="7170141" cy="1789991"/>
          </a:xfrm>
        </p:spPr>
        <p:txBody>
          <a:bodyPr tIns="107568" bIns="107568">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ltGray">
          <a:xfrm>
            <a:off x="356848" y="289512"/>
            <a:ext cx="2390047"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0" tIns="44800" rIns="89600" bIns="44800" numCol="1" rtlCol="0" anchor="ctr" anchorCtr="0" compatLnSpc="1">
            <a:prstTxWarp prst="textNoShape">
              <a:avLst/>
            </a:prstTxWarp>
          </a:bodyPr>
          <a:lstStyle/>
          <a:p>
            <a:pPr algn="ctr" defTabSz="685453"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7950" y="365784"/>
            <a:ext cx="716010" cy="820283"/>
          </a:xfrm>
          <a:prstGeom prst="rect">
            <a:avLst/>
          </a:prstGeom>
        </p:spPr>
      </p:pic>
    </p:spTree>
    <p:extLst>
      <p:ext uri="{BB962C8B-B14F-4D97-AF65-F5344CB8AC3E}">
        <p14:creationId xmlns:p14="http://schemas.microsoft.com/office/powerpoint/2010/main" val="190080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3" y="2084176"/>
            <a:ext cx="11472225" cy="1796217"/>
          </a:xfrm>
          <a:noFill/>
        </p:spPr>
        <p:txBody>
          <a:bodyPr tIns="89640" bIns="89640" anchor="t" anchorCtr="0"/>
          <a:lstStyle>
            <a:lvl1pPr>
              <a:defRPr sz="70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950061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3" y="2084176"/>
            <a:ext cx="11472225" cy="1796217"/>
          </a:xfrm>
          <a:noFill/>
        </p:spPr>
        <p:txBody>
          <a:bodyPr tIns="89640" bIns="89640" anchor="t" anchorCtr="0"/>
          <a:lstStyle>
            <a:lvl1pPr>
              <a:defRPr sz="70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211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3" y="2084176"/>
            <a:ext cx="11472225" cy="1796217"/>
          </a:xfrm>
          <a:noFill/>
        </p:spPr>
        <p:txBody>
          <a:bodyPr tIns="89640" bIns="89640" anchor="t" anchorCtr="0"/>
          <a:lstStyle>
            <a:lvl1pPr>
              <a:defRPr sz="70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2468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3" y="1189180"/>
            <a:ext cx="11472225"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4011" indent="0">
              <a:buNone/>
              <a:defRPr/>
            </a:lvl3pPr>
            <a:lvl4pPr marL="448021" indent="0">
              <a:buNone/>
              <a:defRPr/>
            </a:lvl4pPr>
            <a:lvl5pPr marL="67203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487952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3" y="1189180"/>
            <a:ext cx="11472225"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4011" indent="0">
              <a:buNone/>
              <a:defRPr/>
            </a:lvl3pPr>
            <a:lvl4pPr marL="448021" indent="0">
              <a:buNone/>
              <a:defRPr/>
            </a:lvl4pPr>
            <a:lvl5pPr marL="67203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649129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3" y="1197661"/>
            <a:ext cx="11472225" cy="205203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113001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3" y="1197661"/>
            <a:ext cx="11472225" cy="205203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5470727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5" Type="http://schemas.openxmlformats.org/officeDocument/2006/relationships/image" Target="NUL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image" Target="NUL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NUL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heme" Target="../theme/theme14.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0"/>
            <a:ext cx="1133856"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2F4F116D-B9C9-42CA-A57B-BC98BD4994BE}" type="datetime1">
              <a:rPr lang="en-US" smtClean="0"/>
              <a:t>29-Feb-16</a:t>
            </a:fld>
            <a:endParaRPr lang="en-US" dirty="0"/>
          </a:p>
        </p:txBody>
      </p:sp>
      <p:sp>
        <p:nvSpPr>
          <p:cNvPr id="17" name="Footer Placeholder 16"/>
          <p:cNvSpPr>
            <a:spLocks noGrp="1"/>
          </p:cNvSpPr>
          <p:nvPr>
            <p:ph type="ftr" sz="quarter" idx="3"/>
          </p:nvPr>
        </p:nvSpPr>
        <p:spPr>
          <a:xfrm>
            <a:off x="4268618" y="6356350"/>
            <a:ext cx="5888736"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r>
              <a:rPr lang="en-US" dirty="0" smtClean="0"/>
              <a:t>Microsoft Confidential</a:t>
            </a:r>
            <a:endParaRPr lang="en-US" dirty="0"/>
          </a:p>
        </p:txBody>
      </p:sp>
      <p:sp>
        <p:nvSpPr>
          <p:cNvPr id="18" name="Slide Number Placeholder 17"/>
          <p:cNvSpPr>
            <a:spLocks noGrp="1"/>
          </p:cNvSpPr>
          <p:nvPr>
            <p:ph type="sldNum" sz="quarter" idx="4"/>
          </p:nvPr>
        </p:nvSpPr>
        <p:spPr>
          <a:xfrm>
            <a:off x="11344008" y="6356350"/>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2887635151"/>
      </p:ext>
    </p:extLst>
  </p:cSld>
  <p:clrMap bg1="dk1" tx1="lt1" bg2="dk2" tx2="lt2" accent1="accent1" accent2="accent2" accent3="accent3" accent4="accent4" accent5="accent5" accent6="accent6" hlink="hlink" folHlink="folHlink"/>
  <p:sldLayoutIdLst>
    <p:sldLayoutId id="2147484122" r:id="rId1"/>
    <p:sldLayoutId id="2147484125" r:id="rId2"/>
    <p:sldLayoutId id="2147484123" r:id="rId3"/>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850" y="289516"/>
            <a:ext cx="11473055" cy="899665"/>
          </a:xfrm>
          <a:prstGeom prst="rect">
            <a:avLst/>
          </a:prstGeom>
        </p:spPr>
        <p:txBody>
          <a:bodyPr vert="horz" wrap="square" lIns="143423" tIns="89640" rIns="143423" bIns="896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56849" y="1189178"/>
            <a:ext cx="11473056" cy="2052030"/>
          </a:xfrm>
          <a:prstGeom prst="rect">
            <a:avLst/>
          </a:prstGeom>
        </p:spPr>
        <p:txBody>
          <a:bodyPr vert="horz" wrap="square" lIns="143423" tIns="89640" rIns="143423" bIns="896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2432497"/>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 id="2147484401" r:id="rId10"/>
    <p:sldLayoutId id="2147484402" r:id="rId11"/>
    <p:sldLayoutId id="2147484403" r:id="rId12"/>
    <p:sldLayoutId id="2147484404" r:id="rId13"/>
    <p:sldLayoutId id="2147484405" r:id="rId14"/>
    <p:sldLayoutId id="2147484406" r:id="rId15"/>
    <p:sldLayoutId id="2147484407" r:id="rId16"/>
    <p:sldLayoutId id="2147484408" r:id="rId17"/>
    <p:sldLayoutId id="2147484409" r:id="rId18"/>
    <p:sldLayoutId id="2147484410" r:id="rId19"/>
    <p:sldLayoutId id="2147484411" r:id="rId20"/>
    <p:sldLayoutId id="2147484412" r:id="rId21"/>
  </p:sldLayoutIdLst>
  <p:transition>
    <p:fade/>
  </p:transition>
  <p:timing>
    <p:tnLst>
      <p:par>
        <p:cTn id="1" dur="indefinite" restart="never" nodeType="tmRoot"/>
      </p:par>
    </p:tnLst>
  </p:timing>
  <p:txStyles>
    <p:titleStyle>
      <a:lvl1pPr algn="l" defTabSz="914202"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4" marR="0" indent="-336084" algn="l" defTabSz="914202" rtl="0" eaLnBrk="1" fontAlgn="auto" latinLnBrk="0" hangingPunct="1">
        <a:lnSpc>
          <a:spcPct val="90000"/>
        </a:lnSpc>
        <a:spcBef>
          <a:spcPct val="20000"/>
        </a:spcBef>
        <a:spcAft>
          <a:spcPts val="0"/>
        </a:spcAft>
        <a:buClrTx/>
        <a:buSzPct val="90000"/>
        <a:buFont typeface="Arial" pitchFamily="34" charset="0"/>
        <a:buChar char="•"/>
        <a:tabLst/>
        <a:defRPr sz="3500" kern="1200" spc="0" baseline="0">
          <a:gradFill>
            <a:gsLst>
              <a:gs pos="1250">
                <a:schemeClr val="tx1"/>
              </a:gs>
              <a:gs pos="99000">
                <a:schemeClr val="tx1"/>
              </a:gs>
            </a:gsLst>
            <a:lin ang="5400000" scaled="0"/>
          </a:gradFill>
          <a:latin typeface="+mj-lt"/>
          <a:ea typeface="+mn-ea"/>
          <a:cs typeface="+mn-cs"/>
        </a:defRPr>
      </a:lvl1pPr>
      <a:lvl2pPr marL="572589" marR="0" indent="-236504" algn="l" defTabSz="91420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99000">
                <a:schemeClr val="tx1"/>
              </a:gs>
            </a:gsLst>
            <a:lin ang="5400000" scaled="0"/>
          </a:gradFill>
          <a:latin typeface="+mn-lt"/>
          <a:ea typeface="+mn-ea"/>
          <a:cs typeface="+mn-cs"/>
        </a:defRPr>
      </a:lvl2pPr>
      <a:lvl3pPr marL="784197" marR="0" indent="-224056" algn="l" defTabSz="91420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99000">
                <a:schemeClr val="tx1"/>
              </a:gs>
            </a:gsLst>
            <a:lin ang="5400000" scaled="0"/>
          </a:gradFill>
          <a:latin typeface="+mn-lt"/>
          <a:ea typeface="+mn-ea"/>
          <a:cs typeface="+mn-cs"/>
        </a:defRPr>
      </a:lvl3pPr>
      <a:lvl4pPr marL="1008252" marR="0" indent="-224056" algn="l" defTabSz="91420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4pPr>
      <a:lvl5pPr marL="1232310" marR="0" indent="-224056" algn="l" defTabSz="91420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5pPr>
      <a:lvl6pPr marL="2514056"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63"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02" rtl="0" eaLnBrk="1" latinLnBrk="0" hangingPunct="1">
        <a:defRPr sz="1800" kern="1200">
          <a:solidFill>
            <a:schemeClr val="tx1"/>
          </a:solidFill>
          <a:latin typeface="+mn-lt"/>
          <a:ea typeface="+mn-ea"/>
          <a:cs typeface="+mn-cs"/>
        </a:defRPr>
      </a:lvl1pPr>
      <a:lvl2pPr marL="457101" algn="l" defTabSz="914202" rtl="0" eaLnBrk="1" latinLnBrk="0" hangingPunct="1">
        <a:defRPr sz="1800" kern="1200">
          <a:solidFill>
            <a:schemeClr val="tx1"/>
          </a:solidFill>
          <a:latin typeface="+mn-lt"/>
          <a:ea typeface="+mn-ea"/>
          <a:cs typeface="+mn-cs"/>
        </a:defRPr>
      </a:lvl2pPr>
      <a:lvl3pPr marL="914202" algn="l" defTabSz="914202" rtl="0" eaLnBrk="1" latinLnBrk="0" hangingPunct="1">
        <a:defRPr sz="1800" kern="1200">
          <a:solidFill>
            <a:schemeClr val="tx1"/>
          </a:solidFill>
          <a:latin typeface="+mn-lt"/>
          <a:ea typeface="+mn-ea"/>
          <a:cs typeface="+mn-cs"/>
        </a:defRPr>
      </a:lvl3pPr>
      <a:lvl4pPr marL="1371303" algn="l" defTabSz="914202" rtl="0" eaLnBrk="1" latinLnBrk="0" hangingPunct="1">
        <a:defRPr sz="1800" kern="1200">
          <a:solidFill>
            <a:schemeClr val="tx1"/>
          </a:solidFill>
          <a:latin typeface="+mn-lt"/>
          <a:ea typeface="+mn-ea"/>
          <a:cs typeface="+mn-cs"/>
        </a:defRPr>
      </a:lvl4pPr>
      <a:lvl5pPr marL="1828406" algn="l" defTabSz="914202" rtl="0" eaLnBrk="1" latinLnBrk="0" hangingPunct="1">
        <a:defRPr sz="1800" kern="1200">
          <a:solidFill>
            <a:schemeClr val="tx1"/>
          </a:solidFill>
          <a:latin typeface="+mn-lt"/>
          <a:ea typeface="+mn-ea"/>
          <a:cs typeface="+mn-cs"/>
        </a:defRPr>
      </a:lvl5pPr>
      <a:lvl6pPr marL="2285507" algn="l" defTabSz="914202" rtl="0" eaLnBrk="1" latinLnBrk="0" hangingPunct="1">
        <a:defRPr sz="1800" kern="1200">
          <a:solidFill>
            <a:schemeClr val="tx1"/>
          </a:solidFill>
          <a:latin typeface="+mn-lt"/>
          <a:ea typeface="+mn-ea"/>
          <a:cs typeface="+mn-cs"/>
        </a:defRPr>
      </a:lvl6pPr>
      <a:lvl7pPr marL="2742607" algn="l" defTabSz="914202" rtl="0" eaLnBrk="1" latinLnBrk="0" hangingPunct="1">
        <a:defRPr sz="1800" kern="1200">
          <a:solidFill>
            <a:schemeClr val="tx1"/>
          </a:solidFill>
          <a:latin typeface="+mn-lt"/>
          <a:ea typeface="+mn-ea"/>
          <a:cs typeface="+mn-cs"/>
        </a:defRPr>
      </a:lvl7pPr>
      <a:lvl8pPr marL="3199708" algn="l" defTabSz="914202" rtl="0" eaLnBrk="1" latinLnBrk="0" hangingPunct="1">
        <a:defRPr sz="1800" kern="1200">
          <a:solidFill>
            <a:schemeClr val="tx1"/>
          </a:solidFill>
          <a:latin typeface="+mn-lt"/>
          <a:ea typeface="+mn-ea"/>
          <a:cs typeface="+mn-cs"/>
        </a:defRPr>
      </a:lvl8pPr>
      <a:lvl9pPr marL="3656811" algn="l" defTabSz="91420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1"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5"/>
            <a:ext cx="1133857" cy="365125"/>
          </a:xfrm>
          <a:prstGeom prst="rect">
            <a:avLst/>
          </a:prstGeom>
        </p:spPr>
        <p:txBody>
          <a:bodyPr vert="horz" lIns="91440" tIns="45720" rIns="91440" bIns="45720" rtlCol="0" anchor="ctr"/>
          <a:lstStyle>
            <a:lvl1pPr marL="0" algn="r" defTabSz="914038"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20" y="6356355"/>
            <a:ext cx="5888735" cy="365125"/>
          </a:xfrm>
          <a:prstGeom prst="rect">
            <a:avLst/>
          </a:prstGeom>
        </p:spPr>
        <p:txBody>
          <a:bodyPr vert="horz" lIns="91440" tIns="45720" rIns="91440" bIns="45720" rtlCol="0" anchor="ctr"/>
          <a:lstStyle>
            <a:lvl1pPr marL="0" algn="r" defTabSz="914038"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5"/>
            <a:ext cx="612648" cy="365125"/>
          </a:xfrm>
          <a:prstGeom prst="rect">
            <a:avLst/>
          </a:prstGeom>
        </p:spPr>
        <p:txBody>
          <a:bodyPr vert="horz" lIns="91440" tIns="45720" rIns="91440" bIns="45720" rtlCol="0" anchor="ctr"/>
          <a:lstStyle>
            <a:lvl1pPr marL="0" algn="r" defTabSz="914038"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042025"/>
            <a:ext cx="2640912"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2764099"/>
      </p:ext>
    </p:extLst>
  </p:cSld>
  <p:clrMap bg1="dk1" tx1="lt1" bg2="dk2" tx2="lt2" accent1="accent1" accent2="accent2" accent3="accent3" accent4="accent4" accent5="accent5" accent6="accent6" hlink="hlink" folHlink="folHlink"/>
  <p:sldLayoutIdLst>
    <p:sldLayoutId id="2147484414" r:id="rId1"/>
    <p:sldLayoutId id="2147484415" r:id="rId2"/>
    <p:sldLayoutId id="2147484416" r:id="rId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tx1"/>
              </a:gs>
              <a:gs pos="100000">
                <a:schemeClr val="tx1"/>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tx1"/>
              </a:gs>
              <a:gs pos="100000">
                <a:schemeClr val="tx1"/>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4"/>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5"/>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1"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6"/>
            <a:ext cx="1133857" cy="365125"/>
          </a:xfrm>
          <a:prstGeom prst="rect">
            <a:avLst/>
          </a:prstGeom>
        </p:spPr>
        <p:txBody>
          <a:bodyPr vert="horz" lIns="91440" tIns="45720" rIns="91440" bIns="45720" rtlCol="0" anchor="ctr"/>
          <a:lstStyle>
            <a:lvl1pPr marL="0" algn="r" defTabSz="913951"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20" y="6356356"/>
            <a:ext cx="5888735" cy="365125"/>
          </a:xfrm>
          <a:prstGeom prst="rect">
            <a:avLst/>
          </a:prstGeom>
        </p:spPr>
        <p:txBody>
          <a:bodyPr vert="horz" lIns="91440" tIns="45720" rIns="91440" bIns="45720" rtlCol="0" anchor="ctr"/>
          <a:lstStyle>
            <a:lvl1pPr marL="0" algn="r" defTabSz="913951"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6"/>
            <a:ext cx="612648" cy="365125"/>
          </a:xfrm>
          <a:prstGeom prst="rect">
            <a:avLst/>
          </a:prstGeom>
        </p:spPr>
        <p:txBody>
          <a:bodyPr vert="horz" lIns="91440" tIns="45720" rIns="91440" bIns="45720" rtlCol="0" anchor="ctr"/>
          <a:lstStyle>
            <a:lvl1pPr marL="0" algn="r" defTabSz="913951"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6042025"/>
            <a:ext cx="2640911"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045619"/>
      </p:ext>
    </p:extLst>
  </p:cSld>
  <p:clrMap bg1="dk1" tx1="lt1" bg2="dk2" tx2="lt2" accent1="accent1" accent2="accent2" accent3="accent3" accent4="accent4" accent5="accent5" accent6="accent6" hlink="hlink" folHlink="folHlink"/>
  <p:sldLayoutIdLst>
    <p:sldLayoutId id="2147484419" r:id="rId1"/>
    <p:sldLayoutId id="2147484420" r:id="rId2"/>
    <p:sldLayoutId id="2147484421" r:id="rId3"/>
  </p:sldLayoutIdLst>
  <p:transition>
    <p:fade/>
  </p:transition>
  <p:timing>
    <p:tnLst>
      <p:par>
        <p:cTn id="1" dur="indefinite" restart="never" nodeType="tmRoot"/>
      </p:par>
    </p:tnLst>
  </p:timing>
  <p:hf hdr="0" ftr="0" dt="0"/>
  <p:txStyles>
    <p:titleStyle>
      <a:lvl1pPr algn="l" defTabSz="913914" rtl="0" eaLnBrk="1" latinLnBrk="0" hangingPunct="1">
        <a:lnSpc>
          <a:spcPct val="90000"/>
        </a:lnSpc>
        <a:spcBef>
          <a:spcPct val="0"/>
        </a:spcBef>
        <a:buNone/>
        <a:defRPr lang="en-US" sz="5397"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58" marR="0" indent="-339558" algn="l" defTabSz="913914"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806" marR="0" indent="-233248" algn="l" defTabSz="913914"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119" marR="0" indent="-225314" algn="l" defTabSz="913914" rtl="0" eaLnBrk="1" fontAlgn="auto" latinLnBrk="0" hangingPunct="1">
        <a:lnSpc>
          <a:spcPct val="90000"/>
        </a:lnSpc>
        <a:spcBef>
          <a:spcPct val="20000"/>
        </a:spcBef>
        <a:spcAft>
          <a:spcPts val="0"/>
        </a:spcAft>
        <a:buClrTx/>
        <a:buSzPct val="90000"/>
        <a:buFont typeface="Wingdings" pitchFamily="2" charset="2"/>
        <a:buChar char=""/>
        <a:tabLst>
          <a:tab pos="798119" algn="l"/>
        </a:tabLst>
        <a:defRPr sz="2399" kern="1200" spc="0" baseline="0">
          <a:gradFill>
            <a:gsLst>
              <a:gs pos="1250">
                <a:schemeClr val="tx1"/>
              </a:gs>
              <a:gs pos="100000">
                <a:schemeClr val="tx1"/>
              </a:gs>
            </a:gsLst>
            <a:lin ang="5400000" scaled="0"/>
          </a:gradFill>
          <a:latin typeface="+mn-lt"/>
          <a:ea typeface="+mn-ea"/>
          <a:cs typeface="+mn-cs"/>
        </a:defRPr>
      </a:lvl3pPr>
      <a:lvl4pPr marL="1029781" marR="0" indent="-231660" algn="l" defTabSz="913914"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095" marR="0" indent="-225314" algn="l" defTabSz="913914" rtl="0" eaLnBrk="1" fontAlgn="auto" latinLnBrk="0" hangingPunct="1">
        <a:lnSpc>
          <a:spcPct val="90000"/>
        </a:lnSpc>
        <a:spcBef>
          <a:spcPct val="20000"/>
        </a:spcBef>
        <a:spcAft>
          <a:spcPts val="0"/>
        </a:spcAft>
        <a:buClrTx/>
        <a:buSzPct val="90000"/>
        <a:buFont typeface="Wingdings" pitchFamily="2" charset="2"/>
        <a:buChar char=""/>
        <a:tabLst>
          <a:tab pos="1255095" algn="l"/>
        </a:tabLst>
        <a:defRPr sz="1999" kern="1200" spc="0" baseline="0">
          <a:gradFill>
            <a:gsLst>
              <a:gs pos="1250">
                <a:schemeClr val="tx1"/>
              </a:gs>
              <a:gs pos="100000">
                <a:schemeClr val="tx1"/>
              </a:gs>
            </a:gsLst>
            <a:lin ang="5400000" scaled="0"/>
          </a:gradFill>
          <a:latin typeface="+mn-lt"/>
          <a:ea typeface="+mn-ea"/>
          <a:cs typeface="+mn-cs"/>
        </a:defRPr>
      </a:lvl5pPr>
      <a:lvl6pPr marL="2513263"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219"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176"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132"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14" rtl="0" eaLnBrk="1" latinLnBrk="0" hangingPunct="1">
        <a:defRPr sz="1799" kern="1200">
          <a:solidFill>
            <a:schemeClr val="tx1"/>
          </a:solidFill>
          <a:latin typeface="+mn-lt"/>
          <a:ea typeface="+mn-ea"/>
          <a:cs typeface="+mn-cs"/>
        </a:defRPr>
      </a:lvl1pPr>
      <a:lvl2pPr marL="456957" algn="l" defTabSz="913914" rtl="0" eaLnBrk="1" latinLnBrk="0" hangingPunct="1">
        <a:defRPr sz="1799" kern="1200">
          <a:solidFill>
            <a:schemeClr val="tx1"/>
          </a:solidFill>
          <a:latin typeface="+mn-lt"/>
          <a:ea typeface="+mn-ea"/>
          <a:cs typeface="+mn-cs"/>
        </a:defRPr>
      </a:lvl2pPr>
      <a:lvl3pPr marL="913914" algn="l" defTabSz="913914" rtl="0" eaLnBrk="1" latinLnBrk="0" hangingPunct="1">
        <a:defRPr sz="1799" kern="1200">
          <a:solidFill>
            <a:schemeClr val="tx1"/>
          </a:solidFill>
          <a:latin typeface="+mn-lt"/>
          <a:ea typeface="+mn-ea"/>
          <a:cs typeface="+mn-cs"/>
        </a:defRPr>
      </a:lvl3pPr>
      <a:lvl4pPr marL="1370871" algn="l" defTabSz="913914" rtl="0" eaLnBrk="1" latinLnBrk="0" hangingPunct="1">
        <a:defRPr sz="1799" kern="1200">
          <a:solidFill>
            <a:schemeClr val="tx1"/>
          </a:solidFill>
          <a:latin typeface="+mn-lt"/>
          <a:ea typeface="+mn-ea"/>
          <a:cs typeface="+mn-cs"/>
        </a:defRPr>
      </a:lvl4pPr>
      <a:lvl5pPr marL="1827827" algn="l" defTabSz="913914" rtl="0" eaLnBrk="1" latinLnBrk="0" hangingPunct="1">
        <a:defRPr sz="1799" kern="1200">
          <a:solidFill>
            <a:schemeClr val="tx1"/>
          </a:solidFill>
          <a:latin typeface="+mn-lt"/>
          <a:ea typeface="+mn-ea"/>
          <a:cs typeface="+mn-cs"/>
        </a:defRPr>
      </a:lvl5pPr>
      <a:lvl6pPr marL="2284784" algn="l" defTabSz="913914" rtl="0" eaLnBrk="1" latinLnBrk="0" hangingPunct="1">
        <a:defRPr sz="1799" kern="1200">
          <a:solidFill>
            <a:schemeClr val="tx1"/>
          </a:solidFill>
          <a:latin typeface="+mn-lt"/>
          <a:ea typeface="+mn-ea"/>
          <a:cs typeface="+mn-cs"/>
        </a:defRPr>
      </a:lvl6pPr>
      <a:lvl7pPr marL="2741740" algn="l" defTabSz="913914" rtl="0" eaLnBrk="1" latinLnBrk="0" hangingPunct="1">
        <a:defRPr sz="1799" kern="1200">
          <a:solidFill>
            <a:schemeClr val="tx1"/>
          </a:solidFill>
          <a:latin typeface="+mn-lt"/>
          <a:ea typeface="+mn-ea"/>
          <a:cs typeface="+mn-cs"/>
        </a:defRPr>
      </a:lvl7pPr>
      <a:lvl8pPr marL="3198697" algn="l" defTabSz="913914" rtl="0" eaLnBrk="1" latinLnBrk="0" hangingPunct="1">
        <a:defRPr sz="1799" kern="1200">
          <a:solidFill>
            <a:schemeClr val="tx1"/>
          </a:solidFill>
          <a:latin typeface="+mn-lt"/>
          <a:ea typeface="+mn-ea"/>
          <a:cs typeface="+mn-cs"/>
        </a:defRPr>
      </a:lvl8pPr>
      <a:lvl9pPr marL="3655654" algn="l" defTabSz="913914" rtl="0" eaLnBrk="1" latinLnBrk="0" hangingPunct="1">
        <a:defRPr sz="17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5"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1"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2"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6"/>
            <a:ext cx="1133857" cy="365125"/>
          </a:xfrm>
          <a:prstGeom prst="rect">
            <a:avLst/>
          </a:prstGeom>
        </p:spPr>
        <p:txBody>
          <a:bodyPr vert="horz" lIns="91440" tIns="45720" rIns="91440" bIns="45720" rtlCol="0" anchor="ctr"/>
          <a:lstStyle>
            <a:lvl1pPr marL="0" algn="r" defTabSz="913863"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21" y="6356356"/>
            <a:ext cx="5888735" cy="365125"/>
          </a:xfrm>
          <a:prstGeom prst="rect">
            <a:avLst/>
          </a:prstGeom>
        </p:spPr>
        <p:txBody>
          <a:bodyPr vert="horz" lIns="91440" tIns="45720" rIns="91440" bIns="45720" rtlCol="0" anchor="ctr"/>
          <a:lstStyle>
            <a:lvl1pPr marL="0" algn="r" defTabSz="913863"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6"/>
            <a:ext cx="612648" cy="365125"/>
          </a:xfrm>
          <a:prstGeom prst="rect">
            <a:avLst/>
          </a:prstGeom>
        </p:spPr>
        <p:txBody>
          <a:bodyPr vert="horz" lIns="91440" tIns="45720" rIns="91440" bIns="45720" rtlCol="0" anchor="ctr"/>
          <a:lstStyle>
            <a:lvl1pPr marL="0" algn="r" defTabSz="913863"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6042025"/>
            <a:ext cx="2640912"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7922130"/>
      </p:ext>
    </p:extLst>
  </p:cSld>
  <p:clrMap bg1="dk1" tx1="lt1" bg2="dk2" tx2="lt2" accent1="accent1" accent2="accent2" accent3="accent3" accent4="accent4" accent5="accent5" accent6="accent6" hlink="hlink" folHlink="folHlink"/>
  <p:sldLayoutIdLst>
    <p:sldLayoutId id="2147484424" r:id="rId1"/>
    <p:sldLayoutId id="2147484425" r:id="rId2"/>
    <p:sldLayoutId id="2147484426" r:id="rId3"/>
  </p:sldLayoutIdLst>
  <p:transition>
    <p:fade/>
  </p:transition>
  <p:timing>
    <p:tnLst>
      <p:par>
        <p:cTn id="1" dur="indefinite" restart="never" nodeType="tmRoot"/>
      </p:par>
    </p:tnLst>
  </p:timing>
  <p:hf hdr="0" ftr="0" dt="0"/>
  <p:txStyles>
    <p:titleStyle>
      <a:lvl1pPr algn="l" defTabSz="913826" rtl="0" eaLnBrk="1" latinLnBrk="0" hangingPunct="1">
        <a:lnSpc>
          <a:spcPct val="90000"/>
        </a:lnSpc>
        <a:spcBef>
          <a:spcPct val="0"/>
        </a:spcBef>
        <a:buNone/>
        <a:defRPr lang="en-US" sz="5396"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25" marR="0" indent="-339525" algn="l" defTabSz="913826"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751" marR="0" indent="-233226" algn="l" defTabSz="913826"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043" marR="0" indent="-225293" algn="l" defTabSz="913826" rtl="0" eaLnBrk="1" fontAlgn="auto" latinLnBrk="0" hangingPunct="1">
        <a:lnSpc>
          <a:spcPct val="90000"/>
        </a:lnSpc>
        <a:spcBef>
          <a:spcPct val="20000"/>
        </a:spcBef>
        <a:spcAft>
          <a:spcPts val="0"/>
        </a:spcAft>
        <a:buClrTx/>
        <a:buSzPct val="90000"/>
        <a:buFont typeface="Wingdings" pitchFamily="2" charset="2"/>
        <a:buChar char=""/>
        <a:tabLst>
          <a:tab pos="798043" algn="l"/>
        </a:tabLst>
        <a:defRPr sz="2399" kern="1200" spc="0" baseline="0">
          <a:gradFill>
            <a:gsLst>
              <a:gs pos="1250">
                <a:schemeClr val="tx1"/>
              </a:gs>
              <a:gs pos="100000">
                <a:schemeClr val="tx1"/>
              </a:gs>
            </a:gsLst>
            <a:lin ang="5400000" scaled="0"/>
          </a:gradFill>
          <a:latin typeface="+mn-lt"/>
          <a:ea typeface="+mn-ea"/>
          <a:cs typeface="+mn-cs"/>
        </a:defRPr>
      </a:lvl3pPr>
      <a:lvl4pPr marL="1029682" marR="0" indent="-231638" algn="l" defTabSz="913826"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4975" marR="0" indent="-225293" algn="l" defTabSz="913826" rtl="0" eaLnBrk="1" fontAlgn="auto" latinLnBrk="0" hangingPunct="1">
        <a:lnSpc>
          <a:spcPct val="90000"/>
        </a:lnSpc>
        <a:spcBef>
          <a:spcPct val="20000"/>
        </a:spcBef>
        <a:spcAft>
          <a:spcPts val="0"/>
        </a:spcAft>
        <a:buClrTx/>
        <a:buSzPct val="90000"/>
        <a:buFont typeface="Wingdings" pitchFamily="2" charset="2"/>
        <a:buChar char=""/>
        <a:tabLst>
          <a:tab pos="1254975" algn="l"/>
        </a:tabLst>
        <a:defRPr sz="1999" kern="1200" spc="0" baseline="0">
          <a:gradFill>
            <a:gsLst>
              <a:gs pos="1250">
                <a:schemeClr val="tx1"/>
              </a:gs>
              <a:gs pos="100000">
                <a:schemeClr val="tx1"/>
              </a:gs>
            </a:gsLst>
            <a:lin ang="5400000" scaled="0"/>
          </a:gradFill>
          <a:latin typeface="+mn-lt"/>
          <a:ea typeface="+mn-ea"/>
          <a:cs typeface="+mn-cs"/>
        </a:defRPr>
      </a:lvl5pPr>
      <a:lvl6pPr marL="2513021"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933"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846"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759"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826" rtl="0" eaLnBrk="1" latinLnBrk="0" hangingPunct="1">
        <a:defRPr sz="1799" kern="1200">
          <a:solidFill>
            <a:schemeClr val="tx1"/>
          </a:solidFill>
          <a:latin typeface="+mn-lt"/>
          <a:ea typeface="+mn-ea"/>
          <a:cs typeface="+mn-cs"/>
        </a:defRPr>
      </a:lvl1pPr>
      <a:lvl2pPr marL="456913" algn="l" defTabSz="913826" rtl="0" eaLnBrk="1" latinLnBrk="0" hangingPunct="1">
        <a:defRPr sz="1799" kern="1200">
          <a:solidFill>
            <a:schemeClr val="tx1"/>
          </a:solidFill>
          <a:latin typeface="+mn-lt"/>
          <a:ea typeface="+mn-ea"/>
          <a:cs typeface="+mn-cs"/>
        </a:defRPr>
      </a:lvl2pPr>
      <a:lvl3pPr marL="913826" algn="l" defTabSz="913826" rtl="0" eaLnBrk="1" latinLnBrk="0" hangingPunct="1">
        <a:defRPr sz="1799" kern="1200">
          <a:solidFill>
            <a:schemeClr val="tx1"/>
          </a:solidFill>
          <a:latin typeface="+mn-lt"/>
          <a:ea typeface="+mn-ea"/>
          <a:cs typeface="+mn-cs"/>
        </a:defRPr>
      </a:lvl3pPr>
      <a:lvl4pPr marL="1370739" algn="l" defTabSz="913826" rtl="0" eaLnBrk="1" latinLnBrk="0" hangingPunct="1">
        <a:defRPr sz="1799" kern="1200">
          <a:solidFill>
            <a:schemeClr val="tx1"/>
          </a:solidFill>
          <a:latin typeface="+mn-lt"/>
          <a:ea typeface="+mn-ea"/>
          <a:cs typeface="+mn-cs"/>
        </a:defRPr>
      </a:lvl4pPr>
      <a:lvl5pPr marL="1827652" algn="l" defTabSz="913826" rtl="0" eaLnBrk="1" latinLnBrk="0" hangingPunct="1">
        <a:defRPr sz="1799" kern="1200">
          <a:solidFill>
            <a:schemeClr val="tx1"/>
          </a:solidFill>
          <a:latin typeface="+mn-lt"/>
          <a:ea typeface="+mn-ea"/>
          <a:cs typeface="+mn-cs"/>
        </a:defRPr>
      </a:lvl5pPr>
      <a:lvl6pPr marL="2284565" algn="l" defTabSz="913826" rtl="0" eaLnBrk="1" latinLnBrk="0" hangingPunct="1">
        <a:defRPr sz="1799" kern="1200">
          <a:solidFill>
            <a:schemeClr val="tx1"/>
          </a:solidFill>
          <a:latin typeface="+mn-lt"/>
          <a:ea typeface="+mn-ea"/>
          <a:cs typeface="+mn-cs"/>
        </a:defRPr>
      </a:lvl6pPr>
      <a:lvl7pPr marL="2741477" algn="l" defTabSz="913826" rtl="0" eaLnBrk="1" latinLnBrk="0" hangingPunct="1">
        <a:defRPr sz="1799" kern="1200">
          <a:solidFill>
            <a:schemeClr val="tx1"/>
          </a:solidFill>
          <a:latin typeface="+mn-lt"/>
          <a:ea typeface="+mn-ea"/>
          <a:cs typeface="+mn-cs"/>
        </a:defRPr>
      </a:lvl7pPr>
      <a:lvl8pPr marL="3198390" algn="l" defTabSz="913826" rtl="0" eaLnBrk="1" latinLnBrk="0" hangingPunct="1">
        <a:defRPr sz="1799" kern="1200">
          <a:solidFill>
            <a:schemeClr val="tx1"/>
          </a:solidFill>
          <a:latin typeface="+mn-lt"/>
          <a:ea typeface="+mn-ea"/>
          <a:cs typeface="+mn-cs"/>
        </a:defRPr>
      </a:lvl8pPr>
      <a:lvl9pPr marL="3655303" algn="l" defTabSz="9138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289" tIns="91431" rIns="146289" bIns="91431"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075373"/>
          </a:xfrm>
          <a:prstGeom prst="rect">
            <a:avLst/>
          </a:prstGeom>
        </p:spPr>
        <p:txBody>
          <a:bodyPr vert="horz" wrap="square" lIns="146289" tIns="91431" rIns="146289" bIns="91431"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6850720"/>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 id="2147484440" r:id="rId12"/>
    <p:sldLayoutId id="2147484441" r:id="rId13"/>
    <p:sldLayoutId id="2147484442" r:id="rId14"/>
    <p:sldLayoutId id="2147484443" r:id="rId15"/>
    <p:sldLayoutId id="2147484444" r:id="rId16"/>
    <p:sldLayoutId id="2147484445" r:id="rId17"/>
    <p:sldLayoutId id="2147484446" r:id="rId18"/>
    <p:sldLayoutId id="2147484447" r:id="rId19"/>
    <p:sldLayoutId id="2147484448" r:id="rId20"/>
    <p:sldLayoutId id="2147484449" r:id="rId21"/>
    <p:sldLayoutId id="2147484450" r:id="rId22"/>
    <p:sldLayoutId id="2147484451" r:id="rId23"/>
  </p:sldLayoutIdLst>
  <p:transition>
    <p:fade/>
  </p:transition>
  <p:timing>
    <p:tnLst>
      <p:par>
        <p:cTn id="1" dur="indefinite" restart="never" nodeType="tmRoot"/>
      </p:par>
    </p:tnLst>
  </p:timing>
  <p:txStyles>
    <p:titleStyle>
      <a:lvl1pPr algn="l" defTabSz="9139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0" marR="0" indent="-335980" algn="l" defTabSz="9139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8" marR="0" indent="-236430" algn="l" defTabSz="913916"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783952" marR="0" indent="-223986" algn="l" defTabSz="913916"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1007937" marR="0" indent="-223986" algn="l" defTabSz="913916"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231922" marR="0" indent="-223986" algn="l" defTabSz="913916"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13267"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25"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82"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2"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6" rtl="0" eaLnBrk="1" latinLnBrk="0" hangingPunct="1">
        <a:defRPr sz="1764" kern="1200">
          <a:solidFill>
            <a:schemeClr val="tx1"/>
          </a:solidFill>
          <a:latin typeface="+mn-lt"/>
          <a:ea typeface="+mn-ea"/>
          <a:cs typeface="+mn-cs"/>
        </a:defRPr>
      </a:lvl1pPr>
      <a:lvl2pPr marL="456957" algn="l" defTabSz="913916" rtl="0" eaLnBrk="1" latinLnBrk="0" hangingPunct="1">
        <a:defRPr sz="1764" kern="1200">
          <a:solidFill>
            <a:schemeClr val="tx1"/>
          </a:solidFill>
          <a:latin typeface="+mn-lt"/>
          <a:ea typeface="+mn-ea"/>
          <a:cs typeface="+mn-cs"/>
        </a:defRPr>
      </a:lvl2pPr>
      <a:lvl3pPr marL="913916" algn="l" defTabSz="913916" rtl="0" eaLnBrk="1" latinLnBrk="0" hangingPunct="1">
        <a:defRPr sz="1764" kern="1200">
          <a:solidFill>
            <a:schemeClr val="tx1"/>
          </a:solidFill>
          <a:latin typeface="+mn-lt"/>
          <a:ea typeface="+mn-ea"/>
          <a:cs typeface="+mn-cs"/>
        </a:defRPr>
      </a:lvl3pPr>
      <a:lvl4pPr marL="1370873" algn="l" defTabSz="913916" rtl="0" eaLnBrk="1" latinLnBrk="0" hangingPunct="1">
        <a:defRPr sz="1764" kern="1200">
          <a:solidFill>
            <a:schemeClr val="tx1"/>
          </a:solidFill>
          <a:latin typeface="+mn-lt"/>
          <a:ea typeface="+mn-ea"/>
          <a:cs typeface="+mn-cs"/>
        </a:defRPr>
      </a:lvl4pPr>
      <a:lvl5pPr marL="1827831" algn="l" defTabSz="913916" rtl="0" eaLnBrk="1" latinLnBrk="0" hangingPunct="1">
        <a:defRPr sz="1764" kern="1200">
          <a:solidFill>
            <a:schemeClr val="tx1"/>
          </a:solidFill>
          <a:latin typeface="+mn-lt"/>
          <a:ea typeface="+mn-ea"/>
          <a:cs typeface="+mn-cs"/>
        </a:defRPr>
      </a:lvl5pPr>
      <a:lvl6pPr marL="2284789" algn="l" defTabSz="913916" rtl="0" eaLnBrk="1" latinLnBrk="0" hangingPunct="1">
        <a:defRPr sz="1764" kern="1200">
          <a:solidFill>
            <a:schemeClr val="tx1"/>
          </a:solidFill>
          <a:latin typeface="+mn-lt"/>
          <a:ea typeface="+mn-ea"/>
          <a:cs typeface="+mn-cs"/>
        </a:defRPr>
      </a:lvl6pPr>
      <a:lvl7pPr marL="2741745" algn="l" defTabSz="913916" rtl="0" eaLnBrk="1" latinLnBrk="0" hangingPunct="1">
        <a:defRPr sz="1764" kern="1200">
          <a:solidFill>
            <a:schemeClr val="tx1"/>
          </a:solidFill>
          <a:latin typeface="+mn-lt"/>
          <a:ea typeface="+mn-ea"/>
          <a:cs typeface="+mn-cs"/>
        </a:defRPr>
      </a:lvl7pPr>
      <a:lvl8pPr marL="3198703" algn="l" defTabSz="913916" rtl="0" eaLnBrk="1" latinLnBrk="0" hangingPunct="1">
        <a:defRPr sz="1764" kern="1200">
          <a:solidFill>
            <a:schemeClr val="tx1"/>
          </a:solidFill>
          <a:latin typeface="+mn-lt"/>
          <a:ea typeface="+mn-ea"/>
          <a:cs typeface="+mn-cs"/>
        </a:defRPr>
      </a:lvl8pPr>
      <a:lvl9pPr marL="3655663" algn="l" defTabSz="913916" rtl="0" eaLnBrk="1" latinLnBrk="0" hangingPunct="1">
        <a:defRPr sz="1764"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850" y="289515"/>
            <a:ext cx="11473056" cy="899665"/>
          </a:xfrm>
          <a:prstGeom prst="rect">
            <a:avLst/>
          </a:prstGeom>
        </p:spPr>
        <p:txBody>
          <a:bodyPr vert="horz" wrap="square" lIns="143423" tIns="89640" rIns="143423" bIns="896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56848" y="1189178"/>
            <a:ext cx="11473057" cy="2052030"/>
          </a:xfrm>
          <a:prstGeom prst="rect">
            <a:avLst/>
          </a:prstGeom>
        </p:spPr>
        <p:txBody>
          <a:bodyPr vert="horz" wrap="square" lIns="143423" tIns="89640" rIns="143423" bIns="896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4470481"/>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Lst>
  <p:transition>
    <p:fade/>
  </p:transition>
  <p:timing>
    <p:tnLst>
      <p:par>
        <p:cTn id="1" dur="indefinite" restart="never" nodeType="tmRoot"/>
      </p:par>
    </p:tnLst>
  </p:timing>
  <p:txStyles>
    <p:titleStyle>
      <a:lvl1pPr algn="l" defTabSz="914016"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6" marR="0" indent="-336016" algn="l" defTabSz="914016" rtl="0" eaLnBrk="1" fontAlgn="auto" latinLnBrk="0" hangingPunct="1">
        <a:lnSpc>
          <a:spcPct val="90000"/>
        </a:lnSpc>
        <a:spcBef>
          <a:spcPct val="20000"/>
        </a:spcBef>
        <a:spcAft>
          <a:spcPts val="0"/>
        </a:spcAft>
        <a:buClrTx/>
        <a:buSzPct val="90000"/>
        <a:buFont typeface="Arial" pitchFamily="34" charset="0"/>
        <a:buChar char="•"/>
        <a:tabLst/>
        <a:defRPr sz="3499" kern="1200" spc="0" baseline="0">
          <a:gradFill>
            <a:gsLst>
              <a:gs pos="1250">
                <a:schemeClr val="tx1"/>
              </a:gs>
              <a:gs pos="99000">
                <a:schemeClr val="tx1"/>
              </a:gs>
            </a:gsLst>
            <a:lin ang="5400000" scaled="0"/>
          </a:gradFill>
          <a:latin typeface="+mj-lt"/>
          <a:ea typeface="+mn-ea"/>
          <a:cs typeface="+mn-cs"/>
        </a:defRPr>
      </a:lvl1pPr>
      <a:lvl2pPr marL="572472" marR="0" indent="-236456" algn="l" defTabSz="914016"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99000">
                <a:schemeClr val="tx1"/>
              </a:gs>
            </a:gsLst>
            <a:lin ang="5400000" scaled="0"/>
          </a:gradFill>
          <a:latin typeface="+mn-lt"/>
          <a:ea typeface="+mn-ea"/>
          <a:cs typeface="+mn-cs"/>
        </a:defRPr>
      </a:lvl2pPr>
      <a:lvl3pPr marL="78403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99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99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99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16" rtl="0" eaLnBrk="1" latinLnBrk="0" hangingPunct="1">
        <a:defRPr sz="1799" kern="1200">
          <a:solidFill>
            <a:schemeClr val="tx1"/>
          </a:solidFill>
          <a:latin typeface="+mn-lt"/>
          <a:ea typeface="+mn-ea"/>
          <a:cs typeface="+mn-cs"/>
        </a:defRPr>
      </a:lvl1pPr>
      <a:lvl2pPr marL="457008" algn="l" defTabSz="914016" rtl="0" eaLnBrk="1" latinLnBrk="0" hangingPunct="1">
        <a:defRPr sz="1799" kern="1200">
          <a:solidFill>
            <a:schemeClr val="tx1"/>
          </a:solidFill>
          <a:latin typeface="+mn-lt"/>
          <a:ea typeface="+mn-ea"/>
          <a:cs typeface="+mn-cs"/>
        </a:defRPr>
      </a:lvl2pPr>
      <a:lvl3pPr marL="914016" algn="l" defTabSz="914016" rtl="0" eaLnBrk="1" latinLnBrk="0" hangingPunct="1">
        <a:defRPr sz="1799" kern="1200">
          <a:solidFill>
            <a:schemeClr val="tx1"/>
          </a:solidFill>
          <a:latin typeface="+mn-lt"/>
          <a:ea typeface="+mn-ea"/>
          <a:cs typeface="+mn-cs"/>
        </a:defRPr>
      </a:lvl3pPr>
      <a:lvl4pPr marL="1371024" algn="l" defTabSz="914016" rtl="0" eaLnBrk="1" latinLnBrk="0" hangingPunct="1">
        <a:defRPr sz="1799" kern="1200">
          <a:solidFill>
            <a:schemeClr val="tx1"/>
          </a:solidFill>
          <a:latin typeface="+mn-lt"/>
          <a:ea typeface="+mn-ea"/>
          <a:cs typeface="+mn-cs"/>
        </a:defRPr>
      </a:lvl4pPr>
      <a:lvl5pPr marL="1828033" algn="l" defTabSz="914016" rtl="0" eaLnBrk="1" latinLnBrk="0" hangingPunct="1">
        <a:defRPr sz="1799" kern="1200">
          <a:solidFill>
            <a:schemeClr val="tx1"/>
          </a:solidFill>
          <a:latin typeface="+mn-lt"/>
          <a:ea typeface="+mn-ea"/>
          <a:cs typeface="+mn-cs"/>
        </a:defRPr>
      </a:lvl5pPr>
      <a:lvl6pPr marL="2285040" algn="l" defTabSz="914016" rtl="0" eaLnBrk="1" latinLnBrk="0" hangingPunct="1">
        <a:defRPr sz="1799" kern="1200">
          <a:solidFill>
            <a:schemeClr val="tx1"/>
          </a:solidFill>
          <a:latin typeface="+mn-lt"/>
          <a:ea typeface="+mn-ea"/>
          <a:cs typeface="+mn-cs"/>
        </a:defRPr>
      </a:lvl6pPr>
      <a:lvl7pPr marL="2742047" algn="l" defTabSz="914016" rtl="0" eaLnBrk="1" latinLnBrk="0" hangingPunct="1">
        <a:defRPr sz="1799" kern="1200">
          <a:solidFill>
            <a:schemeClr val="tx1"/>
          </a:solidFill>
          <a:latin typeface="+mn-lt"/>
          <a:ea typeface="+mn-ea"/>
          <a:cs typeface="+mn-cs"/>
        </a:defRPr>
      </a:lvl7pPr>
      <a:lvl8pPr marL="3199055" algn="l" defTabSz="914016" rtl="0" eaLnBrk="1" latinLnBrk="0" hangingPunct="1">
        <a:defRPr sz="1799" kern="1200">
          <a:solidFill>
            <a:schemeClr val="tx1"/>
          </a:solidFill>
          <a:latin typeface="+mn-lt"/>
          <a:ea typeface="+mn-ea"/>
          <a:cs typeface="+mn-cs"/>
        </a:defRPr>
      </a:lvl8pPr>
      <a:lvl9pPr marL="3656065" algn="l" defTabSz="914016"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6"/>
            <a:ext cx="11652805" cy="899665"/>
          </a:xfrm>
          <a:prstGeom prst="rect">
            <a:avLst/>
          </a:prstGeom>
        </p:spPr>
        <p:txBody>
          <a:bodyPr vert="horz" wrap="square" lIns="146252" tIns="91407" rIns="146252" bIns="91407"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5" cy="2075374"/>
          </a:xfrm>
          <a:prstGeom prst="rect">
            <a:avLst/>
          </a:prstGeom>
        </p:spPr>
        <p:txBody>
          <a:bodyPr vert="horz" wrap="square" lIns="146252" tIns="91407" rIns="146252" bIns="91407"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1375728"/>
      </p:ext>
    </p:extLst>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 id="2147484486" r:id="rId12"/>
    <p:sldLayoutId id="2147484487" r:id="rId13"/>
    <p:sldLayoutId id="2147484488" r:id="rId14"/>
    <p:sldLayoutId id="2147484489" r:id="rId15"/>
    <p:sldLayoutId id="2147484490" r:id="rId16"/>
    <p:sldLayoutId id="2147484491" r:id="rId17"/>
    <p:sldLayoutId id="2147484492" r:id="rId18"/>
    <p:sldLayoutId id="2147484493" r:id="rId19"/>
    <p:sldLayoutId id="2147484494" r:id="rId20"/>
    <p:sldLayoutId id="2147484495" r:id="rId21"/>
    <p:sldLayoutId id="2147484496" r:id="rId22"/>
    <p:sldLayoutId id="2147484497" r:id="rId23"/>
    <p:sldLayoutId id="2147484498" r:id="rId24"/>
    <p:sldLayoutId id="2147484499" r:id="rId25"/>
    <p:sldLayoutId id="2147484500" r:id="rId26"/>
  </p:sldLayoutIdLst>
  <p:transition>
    <p:fade/>
  </p:transition>
  <p:timing>
    <p:tnLst>
      <p:par>
        <p:cTn id="1" dur="indefinite" restart="never" nodeType="tmRoot"/>
      </p:par>
    </p:tnLst>
  </p:timing>
  <p:hf hdr="0" ftr="0" dt="0"/>
  <p:txStyles>
    <p:titleStyle>
      <a:lvl1pPr algn="l" defTabSz="913770"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24" marR="0" indent="-335924" algn="l" defTabSz="913770"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17" marR="0" indent="-236391" algn="l" defTabSz="91377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25" marR="0" indent="-223950" algn="l" defTabSz="91377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775" marR="0" indent="-223950" algn="l" defTabSz="91377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724" marR="0" indent="-223950" algn="l" defTabSz="91377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2865"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749"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635"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521"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70" rtl="0" eaLnBrk="1" latinLnBrk="0" hangingPunct="1">
        <a:defRPr sz="1764" kern="1200">
          <a:solidFill>
            <a:schemeClr val="tx1"/>
          </a:solidFill>
          <a:latin typeface="+mn-lt"/>
          <a:ea typeface="+mn-ea"/>
          <a:cs typeface="+mn-cs"/>
        </a:defRPr>
      </a:lvl1pPr>
      <a:lvl2pPr marL="456884" algn="l" defTabSz="913770" rtl="0" eaLnBrk="1" latinLnBrk="0" hangingPunct="1">
        <a:defRPr sz="1764" kern="1200">
          <a:solidFill>
            <a:schemeClr val="tx1"/>
          </a:solidFill>
          <a:latin typeface="+mn-lt"/>
          <a:ea typeface="+mn-ea"/>
          <a:cs typeface="+mn-cs"/>
        </a:defRPr>
      </a:lvl2pPr>
      <a:lvl3pPr marL="913770" algn="l" defTabSz="913770" rtl="0" eaLnBrk="1" latinLnBrk="0" hangingPunct="1">
        <a:defRPr sz="1764" kern="1200">
          <a:solidFill>
            <a:schemeClr val="tx1"/>
          </a:solidFill>
          <a:latin typeface="+mn-lt"/>
          <a:ea typeface="+mn-ea"/>
          <a:cs typeface="+mn-cs"/>
        </a:defRPr>
      </a:lvl3pPr>
      <a:lvl4pPr marL="1370655" algn="l" defTabSz="913770" rtl="0" eaLnBrk="1" latinLnBrk="0" hangingPunct="1">
        <a:defRPr sz="1764" kern="1200">
          <a:solidFill>
            <a:schemeClr val="tx1"/>
          </a:solidFill>
          <a:latin typeface="+mn-lt"/>
          <a:ea typeface="+mn-ea"/>
          <a:cs typeface="+mn-cs"/>
        </a:defRPr>
      </a:lvl4pPr>
      <a:lvl5pPr marL="1827539" algn="l" defTabSz="913770" rtl="0" eaLnBrk="1" latinLnBrk="0" hangingPunct="1">
        <a:defRPr sz="1764" kern="1200">
          <a:solidFill>
            <a:schemeClr val="tx1"/>
          </a:solidFill>
          <a:latin typeface="+mn-lt"/>
          <a:ea typeface="+mn-ea"/>
          <a:cs typeface="+mn-cs"/>
        </a:defRPr>
      </a:lvl5pPr>
      <a:lvl6pPr marL="2284422" algn="l" defTabSz="913770" rtl="0" eaLnBrk="1" latinLnBrk="0" hangingPunct="1">
        <a:defRPr sz="1764" kern="1200">
          <a:solidFill>
            <a:schemeClr val="tx1"/>
          </a:solidFill>
          <a:latin typeface="+mn-lt"/>
          <a:ea typeface="+mn-ea"/>
          <a:cs typeface="+mn-cs"/>
        </a:defRPr>
      </a:lvl6pPr>
      <a:lvl7pPr marL="2741305" algn="l" defTabSz="913770" rtl="0" eaLnBrk="1" latinLnBrk="0" hangingPunct="1">
        <a:defRPr sz="1764" kern="1200">
          <a:solidFill>
            <a:schemeClr val="tx1"/>
          </a:solidFill>
          <a:latin typeface="+mn-lt"/>
          <a:ea typeface="+mn-ea"/>
          <a:cs typeface="+mn-cs"/>
        </a:defRPr>
      </a:lvl7pPr>
      <a:lvl8pPr marL="3198191" algn="l" defTabSz="913770" rtl="0" eaLnBrk="1" latinLnBrk="0" hangingPunct="1">
        <a:defRPr sz="1764" kern="1200">
          <a:solidFill>
            <a:schemeClr val="tx1"/>
          </a:solidFill>
          <a:latin typeface="+mn-lt"/>
          <a:ea typeface="+mn-ea"/>
          <a:cs typeface="+mn-cs"/>
        </a:defRPr>
      </a:lvl8pPr>
      <a:lvl9pPr marL="3655078" algn="l" defTabSz="913770" rtl="0" eaLnBrk="1" latinLnBrk="0" hangingPunct="1">
        <a:defRPr sz="1764"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782F13E-651E-423E-B8CD-43FC14438409}" type="datetimeFigureOut">
              <a:rPr lang="en-US" smtClean="0">
                <a:solidFill>
                  <a:prstClr val="black">
                    <a:tint val="75000"/>
                  </a:prstClr>
                </a:solidFill>
              </a:rPr>
              <a:pPr defTabSz="914126"/>
              <a:t>29-Feb-16</a:t>
            </a:fld>
            <a:endParaRPr lang="en-US" dirty="0">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dirty="0">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CAD36A06-24E3-4CC0-BF32-CE6AF9F4BB7D}" type="slidenum">
              <a:rPr lang="en-US" smtClean="0">
                <a:solidFill>
                  <a:prstClr val="black">
                    <a:tint val="75000"/>
                  </a:prstClr>
                </a:solidFill>
              </a:rPr>
              <a:pPr defTabSz="914126"/>
              <a:t>‹#›</a:t>
            </a:fld>
            <a:endParaRPr lang="en-US" dirty="0">
              <a:solidFill>
                <a:prstClr val="black">
                  <a:tint val="75000"/>
                </a:prstClr>
              </a:solidFill>
            </a:endParaRPr>
          </a:p>
        </p:txBody>
      </p:sp>
    </p:spTree>
    <p:extLst>
      <p:ext uri="{BB962C8B-B14F-4D97-AF65-F5344CB8AC3E}">
        <p14:creationId xmlns:p14="http://schemas.microsoft.com/office/powerpoint/2010/main" val="2819978344"/>
      </p:ext>
    </p:extLst>
  </p:cSld>
  <p:clrMap bg1="lt1" tx1="dk1" bg2="lt2" tx2="dk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28" r:id="rId13"/>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60" r:id="rId3"/>
    <p:sldLayoutId id="2147484048" r:id="rId4"/>
    <p:sldLayoutId id="2147484061" r:id="rId5"/>
    <p:sldLayoutId id="2147484062" r:id="rId6"/>
    <p:sldLayoutId id="2147484049" r:id="rId7"/>
    <p:sldLayoutId id="2147484063" r:id="rId8"/>
    <p:sldLayoutId id="2147484064" r:id="rId9"/>
    <p:sldLayoutId id="2147484057" r:id="rId10"/>
    <p:sldLayoutId id="2147484065" r:id="rId11"/>
    <p:sldLayoutId id="2147484066" r:id="rId12"/>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944067798"/>
      </p:ext>
    </p:extLst>
  </p:cSld>
  <p:clrMap bg1="dk1" tx1="lt1" bg2="dk2" tx2="lt2" accent1="accent1" accent2="accent2" accent3="accent3" accent4="accent4" accent5="accent5" accent6="accent6" hlink="hlink" folHlink="folHlink"/>
  <p:sldLayoutIdLst>
    <p:sldLayoutId id="2147484168" r:id="rId1"/>
    <p:sldLayoutId id="2147484169" r:id="rId2"/>
    <p:sldLayoutId id="2147484170"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251727419"/>
      </p:ext>
    </p:extLst>
  </p:cSld>
  <p:clrMap bg1="dk1" tx1="lt1" bg2="dk2" tx2="lt2" accent1="accent1" accent2="accent2" accent3="accent3" accent4="accent4" accent5="accent5" accent6="accent6" hlink="hlink" folHlink="folHlink"/>
  <p:sldLayoutIdLst>
    <p:sldLayoutId id="2147484200" r:id="rId1"/>
    <p:sldLayoutId id="2147484201" r:id="rId2"/>
    <p:sldLayoutId id="2147484202"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259932894"/>
      </p:ext>
    </p:extLst>
  </p:cSld>
  <p:clrMap bg1="dk1" tx1="lt1" bg2="dk2" tx2="lt2" accent1="accent1" accent2="accent2" accent3="accent3" accent4="accent4" accent5="accent5" accent6="accent6" hlink="hlink" folHlink="folHlink"/>
  <p:sldLayoutIdLst>
    <p:sldLayoutId id="2147484234" r:id="rId1"/>
    <p:sldLayoutId id="2147484235" r:id="rId2"/>
    <p:sldLayoutId id="2147484236"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255805561"/>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67"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1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1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60"/>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60"/>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60"/>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926032048"/>
      </p:ext>
    </p:extLst>
  </p:cSld>
  <p:clrMap bg1="dk1" tx1="lt1" bg2="dk2" tx2="lt2" accent1="accent1" accent2="accent2" accent3="accent3" accent4="accent4" accent5="accent5" accent6="accent6" hlink="hlink" folHlink="folHlink"/>
  <p:sldLayoutIdLst>
    <p:sldLayoutId id="2147484378" r:id="rId1"/>
    <p:sldLayoutId id="2147484379" r:id="rId2"/>
    <p:sldLayoutId id="2147484380"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1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1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60"/>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60"/>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60"/>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790360630"/>
      </p:ext>
    </p:extLst>
  </p:cSld>
  <p:clrMap bg1="dk1" tx1="lt1" bg2="dk2" tx2="lt2" accent1="accent1" accent2="accent2" accent3="accent3" accent4="accent4" accent5="accent5" accent6="accent6" hlink="hlink" folHlink="folHlink"/>
  <p:sldLayoutIdLst>
    <p:sldLayoutId id="2147484382" r:id="rId1"/>
    <p:sldLayoutId id="2147484383" r:id="rId2"/>
    <p:sldLayoutId id="2147484384"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742158308"/>
      </p:ext>
    </p:extLst>
  </p:cSld>
  <p:clrMap bg1="dk1" tx1="lt1" bg2="dk2" tx2="lt2" accent1="accent1" accent2="accent2" accent3="accent3" accent4="accent4" accent5="accent5" accent6="accent6" hlink="hlink" folHlink="folHlink"/>
  <p:sldLayoutIdLst>
    <p:sldLayoutId id="2147484387" r:id="rId1"/>
    <p:sldLayoutId id="2147484388" r:id="rId2"/>
    <p:sldLayoutId id="2147484389"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1" y="-25279"/>
            <a:ext cx="12181288" cy="6506625"/>
            <a:chOff x="3419" y="768"/>
            <a:chExt cx="3525" cy="2639"/>
          </a:xfrm>
        </p:grpSpPr>
        <p:sp>
          <p:nvSpPr>
            <p:cNvPr id="5" name="AutoShape 3"/>
            <p:cNvSpPr>
              <a:spLocks noChangeAspect="1" noChangeArrowheads="1" noTextEdit="1"/>
            </p:cNvSpPr>
            <p:nvPr/>
          </p:nvSpPr>
          <p:spPr bwMode="auto">
            <a:xfrm>
              <a:off x="3419" y="768"/>
              <a:ext cx="3525" cy="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 y="768"/>
              <a:ext cx="3528" cy="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6" name="Rectangle 245"/>
          <p:cNvSpPr/>
          <p:nvPr/>
        </p:nvSpPr>
        <p:spPr>
          <a:xfrm>
            <a:off x="-1" y="6292037"/>
            <a:ext cx="12188825" cy="5650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smtClean="0"/>
              <a:t>                                                                                                           Project Sponsors:</a:t>
            </a:r>
            <a:endParaRPr lang="en-US" sz="1799" dirty="0"/>
          </a:p>
        </p:txBody>
      </p:sp>
      <p:sp>
        <p:nvSpPr>
          <p:cNvPr id="468" name="Rectangle 467"/>
          <p:cNvSpPr/>
          <p:nvPr/>
        </p:nvSpPr>
        <p:spPr>
          <a:xfrm>
            <a:off x="-21443" y="-32677"/>
            <a:ext cx="3576012" cy="3625883"/>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00B0F0"/>
              </a:solidFill>
            </a:endParaRPr>
          </a:p>
        </p:txBody>
      </p:sp>
      <p:cxnSp>
        <p:nvCxnSpPr>
          <p:cNvPr id="251" name="Straight Connector 250"/>
          <p:cNvCxnSpPr/>
          <p:nvPr/>
        </p:nvCxnSpPr>
        <p:spPr>
          <a:xfrm>
            <a:off x="206062" y="1385735"/>
            <a:ext cx="3166853" cy="17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1443" y="226107"/>
            <a:ext cx="4108242" cy="461665"/>
          </a:xfrm>
          <a:prstGeom prst="rect">
            <a:avLst/>
          </a:prstGeom>
          <a:noFill/>
        </p:spPr>
        <p:txBody>
          <a:bodyPr wrap="square" rtlCol="0">
            <a:spAutoFit/>
          </a:bodyPr>
          <a:lstStyle/>
          <a:p>
            <a:r>
              <a:rPr lang="en-US" sz="2400" dirty="0" smtClean="0">
                <a:solidFill>
                  <a:schemeClr val="bg1"/>
                </a:solidFill>
                <a:latin typeface="Segoe UI Semibold" panose="020B0702040204020203" pitchFamily="34" charset="0"/>
                <a:cs typeface="Segoe UI Semibold" panose="020B0702040204020203" pitchFamily="34" charset="0"/>
              </a:rPr>
              <a:t>Autonomous Water Taxi</a:t>
            </a:r>
            <a:endParaRPr lang="en-US" sz="2400" dirty="0">
              <a:solidFill>
                <a:schemeClr val="bg1"/>
              </a:solidFill>
              <a:latin typeface="Segoe UI Semibold" panose="020B0702040204020203" pitchFamily="34" charset="0"/>
              <a:cs typeface="Segoe UI Semibold" panose="020B0702040204020203" pitchFamily="34" charset="0"/>
            </a:endParaRPr>
          </a:p>
        </p:txBody>
      </p:sp>
      <p:sp>
        <p:nvSpPr>
          <p:cNvPr id="249" name="TextBox 248"/>
          <p:cNvSpPr txBox="1"/>
          <p:nvPr/>
        </p:nvSpPr>
        <p:spPr>
          <a:xfrm>
            <a:off x="0" y="1385735"/>
            <a:ext cx="2250873" cy="461665"/>
          </a:xfrm>
          <a:prstGeom prst="rect">
            <a:avLst/>
          </a:prstGeom>
          <a:noFill/>
        </p:spPr>
        <p:txBody>
          <a:bodyPr wrap="none" rtlCol="0">
            <a:spAutoFit/>
          </a:bodyPr>
          <a:lstStyle/>
          <a:p>
            <a:r>
              <a:rPr lang="en-US" sz="2400" dirty="0" smtClean="0">
                <a:solidFill>
                  <a:schemeClr val="bg1"/>
                </a:solidFill>
                <a:latin typeface="Segoe UI Semilight" panose="020B0402040204020203" pitchFamily="34" charset="0"/>
                <a:cs typeface="Segoe UI Semilight" panose="020B0402040204020203" pitchFamily="34" charset="0"/>
              </a:rPr>
              <a:t> By: </a:t>
            </a:r>
            <a:r>
              <a:rPr lang="en-US" sz="2400" dirty="0" err="1" smtClean="0">
                <a:solidFill>
                  <a:schemeClr val="bg1"/>
                </a:solidFill>
                <a:latin typeface="Segoe UI Semilight" panose="020B0402040204020203" pitchFamily="34" charset="0"/>
                <a:cs typeface="Segoe UI Semilight" panose="020B0402040204020203" pitchFamily="34" charset="0"/>
              </a:rPr>
              <a:t>AutoPirates</a:t>
            </a:r>
            <a:endParaRPr lang="en-US" sz="2400" dirty="0">
              <a:solidFill>
                <a:schemeClr val="bg1"/>
              </a:solidFill>
              <a:latin typeface="Segoe UI Semilight" panose="020B0402040204020203" pitchFamily="34" charset="0"/>
              <a:cs typeface="Segoe UI Semilight" panose="020B0402040204020203" pitchFamily="34" charset="0"/>
            </a:endParaRPr>
          </a:p>
        </p:txBody>
      </p:sp>
      <p:sp>
        <p:nvSpPr>
          <p:cNvPr id="252" name="TextBox 251"/>
          <p:cNvSpPr txBox="1"/>
          <p:nvPr/>
        </p:nvSpPr>
        <p:spPr>
          <a:xfrm>
            <a:off x="63708" y="3007028"/>
            <a:ext cx="2138342" cy="399981"/>
          </a:xfrm>
          <a:prstGeom prst="rect">
            <a:avLst/>
          </a:prstGeom>
          <a:noFill/>
        </p:spPr>
        <p:txBody>
          <a:bodyPr wrap="none" rtlCol="0">
            <a:spAutoFit/>
          </a:bodyPr>
          <a:lstStyle/>
          <a:p>
            <a:r>
              <a:rPr lang="en-US" sz="1999" dirty="0">
                <a:solidFill>
                  <a:schemeClr val="bg1"/>
                </a:solidFill>
                <a:latin typeface="Segoe UI Semilight" panose="020B0402040204020203" pitchFamily="34" charset="0"/>
                <a:cs typeface="Segoe UI Semilight" panose="020B0402040204020203" pitchFamily="34" charset="0"/>
              </a:rPr>
              <a:t>Date: </a:t>
            </a:r>
            <a:r>
              <a:rPr lang="en-US" sz="1999" dirty="0" smtClean="0">
                <a:solidFill>
                  <a:schemeClr val="bg1"/>
                </a:solidFill>
                <a:latin typeface="Segoe UI Semilight" panose="020B0402040204020203" pitchFamily="34" charset="0"/>
                <a:cs typeface="Segoe UI Semilight" panose="020B0402040204020203" pitchFamily="34" charset="0"/>
              </a:rPr>
              <a:t>29 Feb 2016</a:t>
            </a:r>
            <a:endParaRPr lang="en-US" sz="1999" dirty="0">
              <a:solidFill>
                <a:schemeClr val="bg1"/>
              </a:solidFill>
              <a:latin typeface="Segoe UI Semilight" panose="020B0402040204020203" pitchFamily="34" charset="0"/>
              <a:cs typeface="Segoe UI Semilight" panose="020B0402040204020203" pitchFamily="34" charset="0"/>
            </a:endParaRPr>
          </a:p>
        </p:txBody>
      </p:sp>
      <p:pic>
        <p:nvPicPr>
          <p:cNvPr id="1031" name="Picture 7" descr="http://ppia.org/wp-content/uploads/2014/07/NREC-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403" y="6292037"/>
            <a:ext cx="1697886" cy="5659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10026013" y="6297769"/>
            <a:ext cx="380312" cy="560231"/>
          </a:xfrm>
          <a:prstGeom prst="rect">
            <a:avLst/>
          </a:prstGeom>
        </p:spPr>
      </p:pic>
      <p:sp>
        <p:nvSpPr>
          <p:cNvPr id="13" name="TextBox 12"/>
          <p:cNvSpPr txBox="1"/>
          <p:nvPr/>
        </p:nvSpPr>
        <p:spPr>
          <a:xfrm>
            <a:off x="63708" y="960510"/>
            <a:ext cx="4108242" cy="400110"/>
          </a:xfrm>
          <a:prstGeom prst="rect">
            <a:avLst/>
          </a:prstGeom>
          <a:noFill/>
        </p:spPr>
        <p:txBody>
          <a:bodyPr wrap="square" rtlCol="0">
            <a:spAutoFit/>
          </a:bodyPr>
          <a:lstStyle/>
          <a:p>
            <a:r>
              <a:rPr lang="en-US" sz="2000" dirty="0" smtClean="0">
                <a:solidFill>
                  <a:schemeClr val="bg1"/>
                </a:solidFill>
                <a:latin typeface="Segoe UI Semibold" panose="020B0702040204020203" pitchFamily="34" charset="0"/>
                <a:cs typeface="Segoe UI Semibold" panose="020B0702040204020203" pitchFamily="34" charset="0"/>
              </a:rPr>
              <a:t>Critical Design Review</a:t>
            </a:r>
            <a:endParaRPr lang="en-US" sz="2000" dirty="0">
              <a:solidFill>
                <a:schemeClr val="bg1"/>
              </a:solidFill>
              <a:latin typeface="Segoe UI Semibold" panose="020B0702040204020203" pitchFamily="34" charset="0"/>
              <a:cs typeface="Segoe UI Semibold" panose="020B0702040204020203" pitchFamily="34" charset="0"/>
            </a:endParaRPr>
          </a:p>
        </p:txBody>
      </p:sp>
      <p:sp>
        <p:nvSpPr>
          <p:cNvPr id="2" name="TextBox 1"/>
          <p:cNvSpPr txBox="1"/>
          <p:nvPr/>
        </p:nvSpPr>
        <p:spPr>
          <a:xfrm>
            <a:off x="181592" y="6519537"/>
            <a:ext cx="5196166" cy="369332"/>
          </a:xfrm>
          <a:prstGeom prst="rect">
            <a:avLst/>
          </a:prstGeom>
          <a:noFill/>
        </p:spPr>
        <p:txBody>
          <a:bodyPr wrap="none" rtlCol="0">
            <a:spAutoFit/>
          </a:bodyPr>
          <a:lstStyle/>
          <a:p>
            <a:r>
              <a:rPr lang="en-US" dirty="0" smtClean="0">
                <a:solidFill>
                  <a:schemeClr val="bg1"/>
                </a:solidFill>
              </a:rPr>
              <a:t>Team B: Tushar, </a:t>
            </a:r>
            <a:r>
              <a:rPr lang="en-US" dirty="0" err="1" smtClean="0">
                <a:solidFill>
                  <a:schemeClr val="bg1"/>
                </a:solidFill>
              </a:rPr>
              <a:t>Shiyu</a:t>
            </a:r>
            <a:r>
              <a:rPr lang="en-US" dirty="0" smtClean="0">
                <a:solidFill>
                  <a:schemeClr val="bg1"/>
                </a:solidFill>
              </a:rPr>
              <a:t>, </a:t>
            </a:r>
            <a:r>
              <a:rPr lang="en-US" dirty="0" err="1" smtClean="0">
                <a:solidFill>
                  <a:schemeClr val="bg1"/>
                </a:solidFill>
              </a:rPr>
              <a:t>Bikramjot</a:t>
            </a:r>
            <a:r>
              <a:rPr lang="en-US" dirty="0" smtClean="0">
                <a:solidFill>
                  <a:schemeClr val="bg1"/>
                </a:solidFill>
              </a:rPr>
              <a:t>, Tae-</a:t>
            </a:r>
            <a:r>
              <a:rPr lang="en-US" dirty="0" err="1" smtClean="0">
                <a:solidFill>
                  <a:schemeClr val="bg1"/>
                </a:solidFill>
              </a:rPr>
              <a:t>Hyung</a:t>
            </a:r>
            <a:r>
              <a:rPr lang="en-US" dirty="0" smtClean="0">
                <a:solidFill>
                  <a:schemeClr val="bg1"/>
                </a:solidFill>
              </a:rPr>
              <a:t>, William </a:t>
            </a:r>
            <a:endParaRPr lang="en-US" dirty="0">
              <a:solidFill>
                <a:schemeClr val="bg1"/>
              </a:solidFill>
            </a:endParaRPr>
          </a:p>
        </p:txBody>
      </p:sp>
    </p:spTree>
    <p:extLst>
      <p:ext uri="{BB962C8B-B14F-4D97-AF65-F5344CB8AC3E}">
        <p14:creationId xmlns:p14="http://schemas.microsoft.com/office/powerpoint/2010/main" val="734809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0806106"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4096" y="2987683"/>
            <a:ext cx="2840579" cy="1957459"/>
          </a:xfrm>
          <a:prstGeom prst="rect">
            <a:avLst/>
          </a:prstGeom>
          <a:noFill/>
        </p:spPr>
        <p:txBody>
          <a:bodyPr wrap="square" lIns="182880" tIns="146304" rIns="182880" bIns="146304" rtlCol="0">
            <a:spAutoFit/>
          </a:bodyPr>
          <a:lstStyle/>
          <a:p>
            <a:pPr>
              <a:lnSpc>
                <a:spcPct val="90000"/>
              </a:lnSpc>
            </a:pPr>
            <a:r>
              <a:rPr lang="en-US" sz="2000" dirty="0" smtClean="0">
                <a:gradFill>
                  <a:gsLst>
                    <a:gs pos="2917">
                      <a:schemeClr val="tx1"/>
                    </a:gs>
                    <a:gs pos="30000">
                      <a:schemeClr val="tx1"/>
                    </a:gs>
                  </a:gsLst>
                  <a:lin ang="5400000" scaled="0"/>
                </a:gradFill>
              </a:rPr>
              <a:t>Boat avoids </a:t>
            </a:r>
            <a:r>
              <a:rPr lang="en-US" sz="2000" dirty="0" smtClean="0">
                <a:gradFill>
                  <a:gsLst>
                    <a:gs pos="2917">
                      <a:schemeClr val="tx1"/>
                    </a:gs>
                    <a:gs pos="30000">
                      <a:schemeClr val="tx1"/>
                    </a:gs>
                  </a:gsLst>
                  <a:lin ang="5400000" scaled="0"/>
                </a:gradFill>
              </a:rPr>
              <a:t>obstacles and pylons </a:t>
            </a:r>
            <a:r>
              <a:rPr lang="en-US" sz="2000" dirty="0" smtClean="0">
                <a:gradFill>
                  <a:gsLst>
                    <a:gs pos="2917">
                      <a:schemeClr val="tx1"/>
                    </a:gs>
                    <a:gs pos="30000">
                      <a:schemeClr val="tx1"/>
                    </a:gs>
                  </a:gsLst>
                  <a:lin ang="5400000" scaled="0"/>
                </a:gradFill>
              </a:rPr>
              <a:t>in between the </a:t>
            </a:r>
            <a:r>
              <a:rPr lang="en-US" sz="2000" dirty="0" smtClean="0">
                <a:gradFill>
                  <a:gsLst>
                    <a:gs pos="2917">
                      <a:schemeClr val="tx1"/>
                    </a:gs>
                    <a:gs pos="30000">
                      <a:schemeClr val="tx1"/>
                    </a:gs>
                  </a:gsLst>
                  <a:lin ang="5400000" scaled="0"/>
                </a:gradFill>
              </a:rPr>
              <a:t>path.</a:t>
            </a:r>
          </a:p>
          <a:p>
            <a:pPr>
              <a:lnSpc>
                <a:spcPct val="90000"/>
              </a:lnSpc>
            </a:pPr>
            <a:r>
              <a:rPr lang="en-US" sz="2000" dirty="0" smtClean="0">
                <a:gradFill>
                  <a:gsLst>
                    <a:gs pos="2917">
                      <a:schemeClr val="tx1"/>
                    </a:gs>
                    <a:gs pos="30000">
                      <a:schemeClr val="tx1"/>
                    </a:gs>
                  </a:gsLst>
                  <a:lin ang="5400000" scaled="0"/>
                </a:gradFill>
              </a:rPr>
              <a:t>It also navigates successfully under the bridges.</a:t>
            </a:r>
            <a:endParaRPr lang="en-US" sz="2000" dirty="0" smtClean="0">
              <a:gradFill>
                <a:gsLst>
                  <a:gs pos="2917">
                    <a:schemeClr val="tx1"/>
                  </a:gs>
                  <a:gs pos="30000">
                    <a:schemeClr val="tx1"/>
                  </a:gs>
                </a:gsLst>
                <a:lin ang="5400000" scaled="0"/>
              </a:gradFill>
            </a:endParaRPr>
          </a:p>
        </p:txBody>
      </p:sp>
      <p:pic>
        <p:nvPicPr>
          <p:cNvPr id="3" name="AvoidPyl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4675" y="1301433"/>
            <a:ext cx="8804505" cy="4952678"/>
          </a:xfrm>
          <a:prstGeom prst="rect">
            <a:avLst/>
          </a:prstGeom>
        </p:spPr>
      </p:pic>
    </p:spTree>
    <p:extLst>
      <p:ext uri="{BB962C8B-B14F-4D97-AF65-F5344CB8AC3E}">
        <p14:creationId xmlns:p14="http://schemas.microsoft.com/office/powerpoint/2010/main" val="2235060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1259808"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7411" y="3026015"/>
            <a:ext cx="4402534" cy="1403461"/>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The destination arrives</a:t>
            </a:r>
          </a:p>
          <a:p>
            <a:pPr algn="just">
              <a:lnSpc>
                <a:spcPct val="90000"/>
              </a:lnSpc>
            </a:pPr>
            <a:endParaRPr lang="en-US" sz="2000" dirty="0">
              <a:gradFill>
                <a:gsLst>
                  <a:gs pos="2917">
                    <a:schemeClr val="tx1"/>
                  </a:gs>
                  <a:gs pos="30000">
                    <a:schemeClr val="tx1"/>
                  </a:gs>
                </a:gsLst>
                <a:lin ang="5400000" scaled="0"/>
              </a:gradFill>
            </a:endParaRPr>
          </a:p>
          <a:p>
            <a:pPr algn="just">
              <a:lnSpc>
                <a:spcPct val="90000"/>
              </a:lnSpc>
            </a:pPr>
            <a:endParaRPr lang="en-US" sz="2000" dirty="0" smtClean="0">
              <a:gradFill>
                <a:gsLst>
                  <a:gs pos="2917">
                    <a:schemeClr val="tx1"/>
                  </a:gs>
                  <a:gs pos="30000">
                    <a:schemeClr val="tx1"/>
                  </a:gs>
                </a:gsLst>
                <a:lin ang="5400000" scaled="0"/>
              </a:gradFill>
            </a:endParaRPr>
          </a:p>
          <a:p>
            <a:pPr algn="just">
              <a:lnSpc>
                <a:spcPct val="90000"/>
              </a:lnSpc>
            </a:pPr>
            <a:endParaRPr lang="en-US" sz="2000" dirty="0" smtClean="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2"/>
          <a:stretch>
            <a:fillRect/>
          </a:stretch>
        </p:blipFill>
        <p:spPr>
          <a:xfrm>
            <a:off x="3384873" y="1466850"/>
            <a:ext cx="8629650" cy="4295775"/>
          </a:xfrm>
          <a:prstGeom prst="rect">
            <a:avLst/>
          </a:prstGeom>
        </p:spPr>
      </p:pic>
    </p:spTree>
    <p:extLst>
      <p:ext uri="{BB962C8B-B14F-4D97-AF65-F5344CB8AC3E}">
        <p14:creationId xmlns:p14="http://schemas.microsoft.com/office/powerpoint/2010/main" val="32167797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4441409"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Requirements</a:t>
            </a:r>
          </a:p>
        </p:txBody>
      </p:sp>
    </p:spTree>
    <p:extLst>
      <p:ext uri="{BB962C8B-B14F-4D97-AF65-F5344CB8AC3E}">
        <p14:creationId xmlns:p14="http://schemas.microsoft.com/office/powerpoint/2010/main" val="156905015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System Requirements: </a:t>
            </a:r>
            <a:r>
              <a:rPr lang="en-US" sz="2800" dirty="0" smtClean="0">
                <a:solidFill>
                  <a:srgbClr val="002060"/>
                </a:solidFill>
              </a:rPr>
              <a:t>Mandatory Functional</a:t>
            </a:r>
            <a:endParaRPr lang="en-US" sz="2400" dirty="0">
              <a:solidFill>
                <a:srgbClr val="002060"/>
              </a:solidFill>
            </a:endParaRPr>
          </a:p>
        </p:txBody>
      </p:sp>
      <p:cxnSp>
        <p:nvCxnSpPr>
          <p:cNvPr id="8" name="Straight Connector 7"/>
          <p:cNvCxnSpPr/>
          <p:nvPr/>
        </p:nvCxnSpPr>
        <p:spPr>
          <a:xfrm flipV="1">
            <a:off x="387411" y="646767"/>
            <a:ext cx="11259808"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387411" y="1292641"/>
            <a:ext cx="11297187" cy="4589544"/>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fontAlgn="base">
              <a:lnSpc>
                <a:spcPct val="150000"/>
              </a:lnSpc>
              <a:spcBef>
                <a:spcPct val="0"/>
              </a:spcBef>
              <a:spcAft>
                <a:spcPct val="0"/>
              </a:spcAft>
              <a:defRPr/>
            </a:pPr>
            <a:r>
              <a:rPr lang="en-US" sz="1600" dirty="0"/>
              <a:t>The system shall </a:t>
            </a:r>
          </a:p>
          <a:p>
            <a:pPr fontAlgn="base">
              <a:lnSpc>
                <a:spcPct val="150000"/>
              </a:lnSpc>
              <a:spcBef>
                <a:spcPct val="0"/>
              </a:spcBef>
              <a:spcAft>
                <a:spcPct val="0"/>
              </a:spcAft>
              <a:defRPr/>
            </a:pPr>
            <a:endParaRPr lang="en-US" sz="1600" dirty="0"/>
          </a:p>
          <a:p>
            <a:pPr fontAlgn="base">
              <a:lnSpc>
                <a:spcPct val="150000"/>
              </a:lnSpc>
              <a:spcBef>
                <a:spcPct val="0"/>
              </a:spcBef>
              <a:spcAft>
                <a:spcPct val="0"/>
              </a:spcAft>
              <a:defRPr/>
            </a:pPr>
            <a:r>
              <a:rPr lang="en-US" sz="1600" b="1" dirty="0">
                <a:solidFill>
                  <a:srgbClr val="00B050"/>
                </a:solidFill>
              </a:rPr>
              <a:t>MF1. </a:t>
            </a:r>
            <a:r>
              <a:rPr lang="en-US" sz="1600" dirty="0" smtClean="0">
                <a:solidFill>
                  <a:srgbClr val="00B050"/>
                </a:solidFill>
              </a:rPr>
              <a:t>Interfacing with low level controller on boat, IMU/GPS and Radar</a:t>
            </a:r>
            <a:endParaRPr lang="en-US" sz="1600" dirty="0">
              <a:solidFill>
                <a:srgbClr val="00B050"/>
              </a:solidFill>
            </a:endParaRPr>
          </a:p>
          <a:p>
            <a:pPr fontAlgn="base">
              <a:lnSpc>
                <a:spcPct val="150000"/>
              </a:lnSpc>
              <a:spcBef>
                <a:spcPct val="0"/>
              </a:spcBef>
              <a:spcAft>
                <a:spcPct val="0"/>
              </a:spcAft>
              <a:defRPr/>
            </a:pPr>
            <a:r>
              <a:rPr lang="en-US" sz="1600" b="1" dirty="0">
                <a:solidFill>
                  <a:srgbClr val="00B050"/>
                </a:solidFill>
              </a:rPr>
              <a:t>MF2. </a:t>
            </a:r>
            <a:r>
              <a:rPr lang="en-US" sz="1600" dirty="0">
                <a:solidFill>
                  <a:srgbClr val="00B050"/>
                </a:solidFill>
              </a:rPr>
              <a:t>Detect static obstacles in the river with minimum size of 2mtx2mtx2mt with more than 85% accuracy.</a:t>
            </a:r>
          </a:p>
          <a:p>
            <a:pPr fontAlgn="base">
              <a:lnSpc>
                <a:spcPct val="150000"/>
              </a:lnSpc>
              <a:spcBef>
                <a:spcPct val="0"/>
              </a:spcBef>
              <a:spcAft>
                <a:spcPct val="0"/>
              </a:spcAft>
              <a:defRPr/>
            </a:pPr>
            <a:r>
              <a:rPr lang="en-US" sz="1600" b="1" dirty="0">
                <a:solidFill>
                  <a:srgbClr val="00B050"/>
                </a:solidFill>
              </a:rPr>
              <a:t>MF3. </a:t>
            </a:r>
            <a:r>
              <a:rPr lang="en-US" sz="1600" dirty="0" smtClean="0">
                <a:solidFill>
                  <a:srgbClr val="00B050"/>
                </a:solidFill>
              </a:rPr>
              <a:t>Segment shores and bridges</a:t>
            </a:r>
            <a:endParaRPr lang="en-US" sz="1600" dirty="0">
              <a:solidFill>
                <a:srgbClr val="00B050"/>
              </a:solidFill>
            </a:endParaRPr>
          </a:p>
          <a:p>
            <a:pPr fontAlgn="base">
              <a:lnSpc>
                <a:spcPct val="150000"/>
              </a:lnSpc>
              <a:spcBef>
                <a:spcPct val="0"/>
              </a:spcBef>
              <a:spcAft>
                <a:spcPct val="0"/>
              </a:spcAft>
              <a:defRPr/>
            </a:pPr>
            <a:r>
              <a:rPr lang="en-US" sz="1600" b="1" dirty="0">
                <a:solidFill>
                  <a:srgbClr val="00B0F0"/>
                </a:solidFill>
              </a:rPr>
              <a:t>MF4. </a:t>
            </a:r>
            <a:r>
              <a:rPr lang="en-US" sz="1600" dirty="0">
                <a:solidFill>
                  <a:srgbClr val="00B0F0"/>
                </a:solidFill>
              </a:rPr>
              <a:t>Autonomously navigate from source to destination at the maximum distance of 2 miles in not more than 15 minutes.</a:t>
            </a:r>
          </a:p>
          <a:p>
            <a:pPr fontAlgn="base">
              <a:lnSpc>
                <a:spcPct val="150000"/>
              </a:lnSpc>
              <a:spcBef>
                <a:spcPct val="0"/>
              </a:spcBef>
              <a:spcAft>
                <a:spcPct val="0"/>
              </a:spcAft>
              <a:defRPr/>
            </a:pPr>
            <a:r>
              <a:rPr lang="en-US" sz="1600" b="1" dirty="0">
                <a:solidFill>
                  <a:srgbClr val="FF0000"/>
                </a:solidFill>
              </a:rPr>
              <a:t>MF5. </a:t>
            </a:r>
            <a:r>
              <a:rPr lang="en-US" sz="1600" dirty="0">
                <a:solidFill>
                  <a:srgbClr val="FF0000"/>
                </a:solidFill>
              </a:rPr>
              <a:t>Avoid detected static obstacles with an accuracy of more than 95%.</a:t>
            </a:r>
          </a:p>
          <a:p>
            <a:pPr fontAlgn="base">
              <a:lnSpc>
                <a:spcPct val="150000"/>
              </a:lnSpc>
              <a:spcBef>
                <a:spcPct val="0"/>
              </a:spcBef>
              <a:spcAft>
                <a:spcPct val="0"/>
              </a:spcAft>
              <a:defRPr/>
            </a:pPr>
            <a:r>
              <a:rPr lang="en-US" sz="1600" b="1" dirty="0">
                <a:solidFill>
                  <a:srgbClr val="00B050"/>
                </a:solidFill>
              </a:rPr>
              <a:t>MF6. </a:t>
            </a:r>
            <a:r>
              <a:rPr lang="en-US" sz="1600" dirty="0">
                <a:solidFill>
                  <a:srgbClr val="00B050"/>
                </a:solidFill>
              </a:rPr>
              <a:t>Update the path within 5 sec after detecting new static obstacles.</a:t>
            </a:r>
          </a:p>
          <a:p>
            <a:pPr fontAlgn="base">
              <a:lnSpc>
                <a:spcPct val="150000"/>
              </a:lnSpc>
              <a:spcBef>
                <a:spcPct val="0"/>
              </a:spcBef>
              <a:spcAft>
                <a:spcPct val="0"/>
              </a:spcAft>
              <a:defRPr/>
            </a:pPr>
            <a:r>
              <a:rPr lang="en-US" sz="1600" b="1" dirty="0">
                <a:solidFill>
                  <a:srgbClr val="00B050"/>
                </a:solidFill>
              </a:rPr>
              <a:t>MF7. </a:t>
            </a:r>
            <a:r>
              <a:rPr lang="en-US" sz="1600" dirty="0">
                <a:solidFill>
                  <a:srgbClr val="00B050"/>
                </a:solidFill>
              </a:rPr>
              <a:t>Record sensor data up to duration of 15 minutes.</a:t>
            </a:r>
          </a:p>
          <a:p>
            <a:pPr fontAlgn="base">
              <a:lnSpc>
                <a:spcPct val="150000"/>
              </a:lnSpc>
              <a:spcBef>
                <a:spcPct val="0"/>
              </a:spcBef>
              <a:spcAft>
                <a:spcPct val="0"/>
              </a:spcAft>
              <a:defRPr/>
            </a:pPr>
            <a:r>
              <a:rPr lang="en-US" sz="1600" b="1" dirty="0">
                <a:solidFill>
                  <a:srgbClr val="00B050"/>
                </a:solidFill>
              </a:rPr>
              <a:t>MF8. </a:t>
            </a:r>
            <a:r>
              <a:rPr lang="en-US" sz="1600" dirty="0">
                <a:solidFill>
                  <a:srgbClr val="00B050"/>
                </a:solidFill>
              </a:rPr>
              <a:t>Replay saved sensor data.</a:t>
            </a:r>
          </a:p>
          <a:p>
            <a:pPr fontAlgn="base">
              <a:lnSpc>
                <a:spcPct val="150000"/>
              </a:lnSpc>
              <a:spcBef>
                <a:spcPct val="0"/>
              </a:spcBef>
              <a:spcAft>
                <a:spcPct val="0"/>
              </a:spcAft>
              <a:defRPr/>
            </a:pPr>
            <a:r>
              <a:rPr lang="en-US" sz="1600" b="1" dirty="0">
                <a:solidFill>
                  <a:srgbClr val="00B050"/>
                </a:solidFill>
              </a:rPr>
              <a:t>MF9. </a:t>
            </a:r>
            <a:r>
              <a:rPr lang="en-US" sz="1600" dirty="0">
                <a:solidFill>
                  <a:srgbClr val="00B050"/>
                </a:solidFill>
              </a:rPr>
              <a:t>Have a 2D simulator to test path planning algorithm</a:t>
            </a:r>
            <a:r>
              <a:rPr lang="en-US" sz="1600" dirty="0" smtClean="0">
                <a:solidFill>
                  <a:srgbClr val="00B050"/>
                </a:solidFill>
              </a:rPr>
              <a:t>.</a:t>
            </a:r>
          </a:p>
          <a:p>
            <a:pPr fontAlgn="base">
              <a:lnSpc>
                <a:spcPct val="150000"/>
              </a:lnSpc>
              <a:spcBef>
                <a:spcPct val="0"/>
              </a:spcBef>
              <a:spcAft>
                <a:spcPct val="0"/>
              </a:spcAft>
              <a:defRPr/>
            </a:pPr>
            <a:r>
              <a:rPr lang="en-US" sz="1600" b="1" spc="-58" dirty="0" smtClean="0">
                <a:solidFill>
                  <a:srgbClr val="00B050"/>
                </a:solidFill>
                <a:latin typeface="Segoe UI" panose="020B0502040204020203" pitchFamily="34" charset="0"/>
                <a:cs typeface="Segoe UI" panose="020B0502040204020203" pitchFamily="34" charset="0"/>
              </a:rPr>
              <a:t>MF.10</a:t>
            </a:r>
            <a:r>
              <a:rPr lang="en-US" sz="1600" spc="-58" dirty="0" smtClean="0">
                <a:solidFill>
                  <a:srgbClr val="00B050"/>
                </a:solidFill>
                <a:latin typeface="Segoe UI" panose="020B0502040204020203" pitchFamily="34" charset="0"/>
                <a:cs typeface="Segoe UI" panose="020B0502040204020203" pitchFamily="34" charset="0"/>
              </a:rPr>
              <a:t> Generate Occupancy grid map of environment</a:t>
            </a:r>
            <a:endParaRPr lang="en-US" sz="1600" spc="-58" dirty="0">
              <a:solidFill>
                <a:srgbClr val="00B050"/>
              </a:solidFill>
              <a:latin typeface="Segoe UI" panose="020B0502040204020203" pitchFamily="34" charset="0"/>
              <a:cs typeface="Segoe UI" panose="020B0502040204020203" pitchFamily="34" charset="0"/>
            </a:endParaRPr>
          </a:p>
        </p:txBody>
      </p:sp>
      <p:sp>
        <p:nvSpPr>
          <p:cNvPr id="2" name="Rectangle 1"/>
          <p:cNvSpPr/>
          <p:nvPr/>
        </p:nvSpPr>
        <p:spPr bwMode="auto">
          <a:xfrm>
            <a:off x="8329613" y="6172199"/>
            <a:ext cx="357188" cy="314325"/>
          </a:xfrm>
          <a:prstGeom prst="rect">
            <a:avLst/>
          </a:prstGeom>
          <a:solidFill>
            <a:srgbClr val="FF0000"/>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8686801" y="6043129"/>
            <a:ext cx="1591269" cy="572464"/>
          </a:xfrm>
          <a:prstGeom prst="rect">
            <a:avLst/>
          </a:prstGeom>
          <a:noFill/>
        </p:spPr>
        <p:txBody>
          <a:bodyPr wrap="none" lIns="182880" tIns="146304" rIns="182880" bIns="146304" rtlCol="0">
            <a:spAutoFit/>
          </a:bodyPr>
          <a:lstStyle/>
          <a:p>
            <a:pPr>
              <a:lnSpc>
                <a:spcPct val="90000"/>
              </a:lnSpc>
            </a:pPr>
            <a:r>
              <a:rPr lang="en-US" sz="2000" dirty="0" smtClean="0">
                <a:gradFill>
                  <a:gsLst>
                    <a:gs pos="2917">
                      <a:schemeClr val="tx1"/>
                    </a:gs>
                    <a:gs pos="30000">
                      <a:schemeClr val="tx1"/>
                    </a:gs>
                  </a:gsLst>
                  <a:lin ang="5400000" scaled="0"/>
                </a:gradFill>
              </a:rPr>
              <a:t>Not Tested</a:t>
            </a:r>
          </a:p>
        </p:txBody>
      </p:sp>
      <p:sp>
        <p:nvSpPr>
          <p:cNvPr id="9" name="Rectangle 8"/>
          <p:cNvSpPr/>
          <p:nvPr/>
        </p:nvSpPr>
        <p:spPr bwMode="auto">
          <a:xfrm>
            <a:off x="387411" y="6172199"/>
            <a:ext cx="357188" cy="314325"/>
          </a:xfrm>
          <a:prstGeom prst="rect">
            <a:avLst/>
          </a:prstGeom>
          <a:solidFill>
            <a:srgbClr val="00B050"/>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0" name="TextBox 9"/>
          <p:cNvSpPr txBox="1"/>
          <p:nvPr/>
        </p:nvSpPr>
        <p:spPr>
          <a:xfrm>
            <a:off x="744599" y="6043129"/>
            <a:ext cx="3062441" cy="572464"/>
          </a:xfrm>
          <a:prstGeom prst="rect">
            <a:avLst/>
          </a:prstGeom>
          <a:noFill/>
        </p:spPr>
        <p:txBody>
          <a:bodyPr wrap="none" lIns="182880" tIns="146304" rIns="182880" bIns="146304" rtlCol="0">
            <a:spAutoFit/>
          </a:bodyPr>
          <a:lstStyle/>
          <a:p>
            <a:pPr>
              <a:lnSpc>
                <a:spcPct val="90000"/>
              </a:lnSpc>
            </a:pPr>
            <a:r>
              <a:rPr lang="en-US" sz="2000" dirty="0" smtClean="0">
                <a:gradFill>
                  <a:gsLst>
                    <a:gs pos="2917">
                      <a:schemeClr val="tx1"/>
                    </a:gs>
                    <a:gs pos="30000">
                      <a:schemeClr val="tx1"/>
                    </a:gs>
                  </a:gsLst>
                  <a:lin ang="5400000" scaled="0"/>
                </a:gradFill>
              </a:rPr>
              <a:t>Tested during field tests</a:t>
            </a:r>
          </a:p>
        </p:txBody>
      </p:sp>
      <p:sp>
        <p:nvSpPr>
          <p:cNvPr id="11" name="Rectangle 10"/>
          <p:cNvSpPr/>
          <p:nvPr/>
        </p:nvSpPr>
        <p:spPr bwMode="auto">
          <a:xfrm>
            <a:off x="4358512" y="6172199"/>
            <a:ext cx="357188" cy="314325"/>
          </a:xfrm>
          <a:prstGeom prst="rect">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2" name="TextBox 11"/>
          <p:cNvSpPr txBox="1"/>
          <p:nvPr/>
        </p:nvSpPr>
        <p:spPr>
          <a:xfrm>
            <a:off x="4715700" y="6043129"/>
            <a:ext cx="3654334" cy="572464"/>
          </a:xfrm>
          <a:prstGeom prst="rect">
            <a:avLst/>
          </a:prstGeom>
          <a:noFill/>
        </p:spPr>
        <p:txBody>
          <a:bodyPr wrap="none" lIns="182880" tIns="146304" rIns="182880" bIns="146304" rtlCol="0">
            <a:spAutoFit/>
          </a:bodyPr>
          <a:lstStyle/>
          <a:p>
            <a:pPr>
              <a:lnSpc>
                <a:spcPct val="90000"/>
              </a:lnSpc>
            </a:pPr>
            <a:r>
              <a:rPr lang="en-US" sz="2000" dirty="0" smtClean="0">
                <a:gradFill>
                  <a:gsLst>
                    <a:gs pos="2917">
                      <a:schemeClr val="tx1"/>
                    </a:gs>
                    <a:gs pos="30000">
                      <a:schemeClr val="tx1"/>
                    </a:gs>
                  </a:gsLst>
                  <a:lin ang="5400000" scaled="0"/>
                </a:gradFill>
              </a:rPr>
              <a:t>Partially Tested (Re-planning)</a:t>
            </a:r>
          </a:p>
        </p:txBody>
      </p:sp>
    </p:spTree>
    <p:extLst>
      <p:ext uri="{BB962C8B-B14F-4D97-AF65-F5344CB8AC3E}">
        <p14:creationId xmlns:p14="http://schemas.microsoft.com/office/powerpoint/2010/main" val="38829758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System Requirements</a:t>
            </a:r>
            <a:endParaRPr lang="en-US" sz="2400" dirty="0">
              <a:solidFill>
                <a:srgbClr val="002060"/>
              </a:solidFill>
            </a:endParaRPr>
          </a:p>
        </p:txBody>
      </p:sp>
      <p:cxnSp>
        <p:nvCxnSpPr>
          <p:cNvPr id="8" name="Straight Connector 7"/>
          <p:cNvCxnSpPr/>
          <p:nvPr/>
        </p:nvCxnSpPr>
        <p:spPr>
          <a:xfrm flipV="1">
            <a:off x="387411" y="646767"/>
            <a:ext cx="11259808"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350032" y="775837"/>
            <a:ext cx="11297187" cy="1592226"/>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1600" dirty="0"/>
              <a:t> </a:t>
            </a:r>
            <a:r>
              <a:rPr lang="en-US" sz="1600" b="1" dirty="0" smtClean="0"/>
              <a:t>Desirable </a:t>
            </a:r>
            <a:r>
              <a:rPr lang="en-US" sz="1600" b="1" dirty="0"/>
              <a:t>functional requirements</a:t>
            </a:r>
            <a:endParaRPr lang="en-US" sz="1600" dirty="0"/>
          </a:p>
          <a:p>
            <a:r>
              <a:rPr lang="en-US" sz="1600" dirty="0"/>
              <a:t> </a:t>
            </a:r>
          </a:p>
          <a:p>
            <a:r>
              <a:rPr lang="en-US" sz="1600" dirty="0"/>
              <a:t>The system shall - </a:t>
            </a:r>
          </a:p>
          <a:p>
            <a:r>
              <a:rPr lang="en-US" sz="1600" dirty="0"/>
              <a:t> </a:t>
            </a:r>
          </a:p>
          <a:p>
            <a:r>
              <a:rPr lang="en-US" sz="1600" b="1" dirty="0">
                <a:solidFill>
                  <a:srgbClr val="FF0000"/>
                </a:solidFill>
              </a:rPr>
              <a:t>DF1. </a:t>
            </a:r>
            <a:r>
              <a:rPr lang="en-US" sz="1600" dirty="0">
                <a:solidFill>
                  <a:srgbClr val="FF0000"/>
                </a:solidFill>
              </a:rPr>
              <a:t>Track dynamic obstacles with minimum size of 1m x 1m x 1m.</a:t>
            </a:r>
          </a:p>
          <a:p>
            <a:r>
              <a:rPr lang="en-US" sz="1600" b="1" dirty="0">
                <a:solidFill>
                  <a:srgbClr val="00B050"/>
                </a:solidFill>
              </a:rPr>
              <a:t>DF2. </a:t>
            </a:r>
            <a:r>
              <a:rPr lang="en-US" sz="1600" dirty="0">
                <a:solidFill>
                  <a:srgbClr val="00B050"/>
                </a:solidFill>
              </a:rPr>
              <a:t>Update the path within 2sec after detecting new dynamic obstacles</a:t>
            </a:r>
            <a:r>
              <a:rPr lang="en-US" sz="1600" dirty="0" smtClean="0"/>
              <a:t>.</a:t>
            </a:r>
            <a:endParaRPr lang="en-US" sz="1600" spc="-58" dirty="0">
              <a:latin typeface="Segoe UI" panose="020B0502040204020203" pitchFamily="34" charset="0"/>
              <a:cs typeface="Segoe UI" panose="020B0502040204020203" pitchFamily="34" charset="0"/>
            </a:endParaRPr>
          </a:p>
        </p:txBody>
      </p:sp>
      <p:sp>
        <p:nvSpPr>
          <p:cNvPr id="5" name="Rectangle 4"/>
          <p:cNvSpPr/>
          <p:nvPr/>
        </p:nvSpPr>
        <p:spPr bwMode="auto">
          <a:xfrm>
            <a:off x="350032" y="2488341"/>
            <a:ext cx="11297187" cy="2301435"/>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1600" dirty="0"/>
              <a:t> </a:t>
            </a:r>
            <a:r>
              <a:rPr lang="en-US" sz="1600" b="1" dirty="0"/>
              <a:t>Mandatory non-functional requirements</a:t>
            </a:r>
            <a:endParaRPr lang="en-US" sz="1600" dirty="0"/>
          </a:p>
          <a:p>
            <a:r>
              <a:rPr lang="en-US" sz="1600" dirty="0"/>
              <a:t> </a:t>
            </a:r>
          </a:p>
          <a:p>
            <a:r>
              <a:rPr lang="en-US" sz="1600" dirty="0"/>
              <a:t>The system shall - </a:t>
            </a:r>
          </a:p>
          <a:p>
            <a:r>
              <a:rPr lang="en-US" sz="1600" dirty="0"/>
              <a:t> </a:t>
            </a:r>
          </a:p>
          <a:p>
            <a:r>
              <a:rPr lang="en-US" sz="1600" b="1" dirty="0" smtClean="0">
                <a:solidFill>
                  <a:srgbClr val="00B050"/>
                </a:solidFill>
              </a:rPr>
              <a:t>MNF1. </a:t>
            </a:r>
            <a:r>
              <a:rPr lang="en-US" sz="1600" dirty="0">
                <a:solidFill>
                  <a:srgbClr val="00B050"/>
                </a:solidFill>
              </a:rPr>
              <a:t>Be tested in 25-30 field trials.</a:t>
            </a:r>
          </a:p>
          <a:p>
            <a:r>
              <a:rPr lang="en-US" sz="1600" b="1" dirty="0" smtClean="0">
                <a:solidFill>
                  <a:srgbClr val="00B050"/>
                </a:solidFill>
              </a:rPr>
              <a:t>MNF2. </a:t>
            </a:r>
            <a:r>
              <a:rPr lang="en-US" sz="1600" dirty="0">
                <a:solidFill>
                  <a:srgbClr val="00B050"/>
                </a:solidFill>
              </a:rPr>
              <a:t>Arrive within a radius of 15 meters of the desired destination.</a:t>
            </a:r>
          </a:p>
          <a:p>
            <a:r>
              <a:rPr lang="en-US" sz="1600" b="1" dirty="0" smtClean="0">
                <a:solidFill>
                  <a:srgbClr val="00B0F0"/>
                </a:solidFill>
              </a:rPr>
              <a:t>MNF3. </a:t>
            </a:r>
            <a:r>
              <a:rPr lang="en-US" sz="1600" dirty="0">
                <a:solidFill>
                  <a:srgbClr val="00B0F0"/>
                </a:solidFill>
              </a:rPr>
              <a:t>Be demonstrated in a video.</a:t>
            </a:r>
          </a:p>
          <a:p>
            <a:r>
              <a:rPr lang="en-US" sz="1600" b="1" dirty="0" smtClean="0">
                <a:solidFill>
                  <a:srgbClr val="00B050"/>
                </a:solidFill>
              </a:rPr>
              <a:t>MNF4. </a:t>
            </a:r>
            <a:r>
              <a:rPr lang="en-US" sz="1600" dirty="0">
                <a:solidFill>
                  <a:srgbClr val="00B050"/>
                </a:solidFill>
              </a:rPr>
              <a:t>Sail at a velocity not more than 15 mph</a:t>
            </a:r>
            <a:r>
              <a:rPr lang="en-US" sz="1600" dirty="0" smtClean="0">
                <a:solidFill>
                  <a:srgbClr val="00B050"/>
                </a:solidFill>
              </a:rPr>
              <a:t>.</a:t>
            </a:r>
          </a:p>
        </p:txBody>
      </p:sp>
      <p:sp>
        <p:nvSpPr>
          <p:cNvPr id="9" name="Rectangle 8"/>
          <p:cNvSpPr/>
          <p:nvPr/>
        </p:nvSpPr>
        <p:spPr bwMode="auto">
          <a:xfrm>
            <a:off x="350032" y="4923151"/>
            <a:ext cx="11297187" cy="1297850"/>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1600" b="1" dirty="0"/>
              <a:t>Desirable non-functional requirements</a:t>
            </a:r>
            <a:endParaRPr lang="en-US" sz="1600" dirty="0"/>
          </a:p>
          <a:p>
            <a:r>
              <a:rPr lang="en-US" sz="1600" dirty="0"/>
              <a:t> </a:t>
            </a:r>
          </a:p>
          <a:p>
            <a:r>
              <a:rPr lang="en-US" sz="1600" dirty="0"/>
              <a:t>The system shall - </a:t>
            </a:r>
          </a:p>
          <a:p>
            <a:r>
              <a:rPr lang="en-US" sz="1600" b="1" dirty="0" smtClean="0">
                <a:solidFill>
                  <a:srgbClr val="00B0F0"/>
                </a:solidFill>
              </a:rPr>
              <a:t>DNF1</a:t>
            </a:r>
            <a:r>
              <a:rPr lang="en-US" sz="1600" dirty="0">
                <a:solidFill>
                  <a:srgbClr val="00B0F0"/>
                </a:solidFill>
              </a:rPr>
              <a:t>. Obey the “rules of the road</a:t>
            </a:r>
            <a:r>
              <a:rPr lang="en-US" sz="1600" dirty="0" smtClean="0">
                <a:solidFill>
                  <a:srgbClr val="00B0F0"/>
                </a:solidFill>
              </a:rPr>
              <a:t>”.</a:t>
            </a:r>
            <a:endParaRPr lang="en-US" sz="1600" dirty="0">
              <a:solidFill>
                <a:srgbClr val="00B0F0"/>
              </a:solidFill>
            </a:endParaRPr>
          </a:p>
          <a:p>
            <a:r>
              <a:rPr lang="en-US" sz="1600" b="1" dirty="0" smtClean="0">
                <a:solidFill>
                  <a:srgbClr val="FF0000"/>
                </a:solidFill>
              </a:rPr>
              <a:t>DNF2. </a:t>
            </a:r>
            <a:r>
              <a:rPr lang="en-US" sz="1600" dirty="0">
                <a:solidFill>
                  <a:srgbClr val="FF0000"/>
                </a:solidFill>
              </a:rPr>
              <a:t>Estimate the shape of the static obstacles in the river with a minimum of 50% overlap</a:t>
            </a:r>
            <a:r>
              <a:rPr lang="en-US" sz="1600" dirty="0" smtClean="0">
                <a:solidFill>
                  <a:srgbClr val="FF0000"/>
                </a:solidFill>
              </a:rPr>
              <a:t>.</a:t>
            </a:r>
            <a:endParaRPr lang="en-US" sz="1600" spc="-58" dirty="0">
              <a:solidFill>
                <a:srgbClr val="FF0000"/>
              </a:solidFill>
              <a:latin typeface="Segoe UI" panose="020B0502040204020203" pitchFamily="34" charset="0"/>
              <a:cs typeface="Segoe UI" panose="020B0502040204020203" pitchFamily="34" charset="0"/>
            </a:endParaRPr>
          </a:p>
        </p:txBody>
      </p:sp>
      <p:sp>
        <p:nvSpPr>
          <p:cNvPr id="10" name="Rectangle 9"/>
          <p:cNvSpPr/>
          <p:nvPr/>
        </p:nvSpPr>
        <p:spPr bwMode="auto">
          <a:xfrm>
            <a:off x="8586788" y="6414606"/>
            <a:ext cx="357188" cy="314325"/>
          </a:xfrm>
          <a:prstGeom prst="rect">
            <a:avLst/>
          </a:prstGeom>
          <a:solidFill>
            <a:srgbClr val="FF0000"/>
          </a:solid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1" name="TextBox 10"/>
          <p:cNvSpPr txBox="1"/>
          <p:nvPr/>
        </p:nvSpPr>
        <p:spPr>
          <a:xfrm>
            <a:off x="8943976" y="6285536"/>
            <a:ext cx="1826654" cy="572464"/>
          </a:xfrm>
          <a:prstGeom prst="rect">
            <a:avLst/>
          </a:prstGeom>
          <a:noFill/>
        </p:spPr>
        <p:txBody>
          <a:bodyPr wrap="none" lIns="182880" tIns="146304" rIns="182880" bIns="146304" rtlCol="0">
            <a:spAutoFit/>
          </a:bodyPr>
          <a:lstStyle/>
          <a:p>
            <a:pPr>
              <a:lnSpc>
                <a:spcPct val="90000"/>
              </a:lnSpc>
            </a:pPr>
            <a:r>
              <a:rPr lang="en-US" sz="2000" dirty="0" smtClean="0">
                <a:gradFill>
                  <a:gsLst>
                    <a:gs pos="2917">
                      <a:schemeClr val="tx1"/>
                    </a:gs>
                    <a:gs pos="30000">
                      <a:schemeClr val="tx1"/>
                    </a:gs>
                  </a:gsLst>
                  <a:lin ang="5400000" scaled="0"/>
                </a:gradFill>
              </a:rPr>
              <a:t>Out of scope</a:t>
            </a:r>
          </a:p>
        </p:txBody>
      </p:sp>
      <p:sp>
        <p:nvSpPr>
          <p:cNvPr id="12" name="Rectangle 11"/>
          <p:cNvSpPr/>
          <p:nvPr/>
        </p:nvSpPr>
        <p:spPr bwMode="auto">
          <a:xfrm>
            <a:off x="644586" y="6414606"/>
            <a:ext cx="357188" cy="314325"/>
          </a:xfrm>
          <a:prstGeom prst="rect">
            <a:avLst/>
          </a:prstGeom>
          <a:solidFill>
            <a:srgbClr val="00B050"/>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3" name="TextBox 12"/>
          <p:cNvSpPr txBox="1"/>
          <p:nvPr/>
        </p:nvSpPr>
        <p:spPr>
          <a:xfrm>
            <a:off x="1001774" y="6285536"/>
            <a:ext cx="2124621" cy="572464"/>
          </a:xfrm>
          <a:prstGeom prst="rect">
            <a:avLst/>
          </a:prstGeom>
          <a:noFill/>
        </p:spPr>
        <p:txBody>
          <a:bodyPr wrap="none" lIns="182880" tIns="146304" rIns="182880" bIns="146304" rtlCol="0">
            <a:spAutoFit/>
          </a:bodyPr>
          <a:lstStyle/>
          <a:p>
            <a:pPr>
              <a:lnSpc>
                <a:spcPct val="90000"/>
              </a:lnSpc>
            </a:pPr>
            <a:r>
              <a:rPr lang="en-US" sz="2000" dirty="0" smtClean="0">
                <a:gradFill>
                  <a:gsLst>
                    <a:gs pos="2917">
                      <a:schemeClr val="tx1"/>
                    </a:gs>
                    <a:gs pos="30000">
                      <a:schemeClr val="tx1"/>
                    </a:gs>
                  </a:gsLst>
                  <a:lin ang="5400000" scaled="0"/>
                </a:gradFill>
              </a:rPr>
              <a:t>Done/Adhering</a:t>
            </a:r>
          </a:p>
        </p:txBody>
      </p:sp>
      <p:sp>
        <p:nvSpPr>
          <p:cNvPr id="14" name="Rectangle 13"/>
          <p:cNvSpPr/>
          <p:nvPr/>
        </p:nvSpPr>
        <p:spPr bwMode="auto">
          <a:xfrm>
            <a:off x="4615687" y="6414606"/>
            <a:ext cx="357188" cy="314325"/>
          </a:xfrm>
          <a:prstGeom prst="rect">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5" name="TextBox 14"/>
          <p:cNvSpPr txBox="1"/>
          <p:nvPr/>
        </p:nvSpPr>
        <p:spPr>
          <a:xfrm>
            <a:off x="4972875" y="6285536"/>
            <a:ext cx="1916487" cy="572464"/>
          </a:xfrm>
          <a:prstGeom prst="rect">
            <a:avLst/>
          </a:prstGeom>
          <a:noFill/>
        </p:spPr>
        <p:txBody>
          <a:bodyPr wrap="none" lIns="182880" tIns="146304" rIns="182880" bIns="146304" rtlCol="0">
            <a:spAutoFit/>
          </a:bodyPr>
          <a:lstStyle/>
          <a:p>
            <a:pPr>
              <a:lnSpc>
                <a:spcPct val="90000"/>
              </a:lnSpc>
            </a:pPr>
            <a:r>
              <a:rPr lang="en-US" sz="2000" dirty="0" smtClean="0">
                <a:gradFill>
                  <a:gsLst>
                    <a:gs pos="2917">
                      <a:schemeClr val="tx1"/>
                    </a:gs>
                    <a:gs pos="30000">
                      <a:schemeClr val="tx1"/>
                    </a:gs>
                  </a:gsLst>
                  <a:lin ang="5400000" scaled="0"/>
                </a:gradFill>
              </a:rPr>
              <a:t>Working on it</a:t>
            </a:r>
          </a:p>
        </p:txBody>
      </p:sp>
    </p:spTree>
    <p:extLst>
      <p:ext uri="{BB962C8B-B14F-4D97-AF65-F5344CB8AC3E}">
        <p14:creationId xmlns:p14="http://schemas.microsoft.com/office/powerpoint/2010/main" val="64110100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4568238"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Current Status</a:t>
            </a:r>
          </a:p>
        </p:txBody>
      </p:sp>
    </p:spTree>
    <p:extLst>
      <p:ext uri="{BB962C8B-B14F-4D97-AF65-F5344CB8AC3E}">
        <p14:creationId xmlns:p14="http://schemas.microsoft.com/office/powerpoint/2010/main" val="312715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Perception | Fall’15 </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741750" y="939961"/>
            <a:ext cx="10324356" cy="5737312"/>
          </a:xfrm>
          <a:prstGeom prst="rect">
            <a:avLst/>
          </a:prstGeom>
        </p:spPr>
      </p:pic>
    </p:spTree>
    <p:extLst>
      <p:ext uri="{BB962C8B-B14F-4D97-AF65-F5344CB8AC3E}">
        <p14:creationId xmlns:p14="http://schemas.microsoft.com/office/powerpoint/2010/main" val="3043910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Perception | </a:t>
            </a:r>
            <a:r>
              <a:rPr lang="en-US" sz="2800" dirty="0" smtClean="0">
                <a:solidFill>
                  <a:srgbClr val="002060"/>
                </a:solidFill>
              </a:rPr>
              <a:t>Fall’15 Video</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Segmentation of Bridges, Shores and Obstacles using Radar dat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302" y="999177"/>
            <a:ext cx="9495952" cy="5193099"/>
          </a:xfrm>
          <a:prstGeom prst="rect">
            <a:avLst/>
          </a:prstGeom>
        </p:spPr>
      </p:pic>
    </p:spTree>
    <p:extLst>
      <p:ext uri="{BB962C8B-B14F-4D97-AF65-F5344CB8AC3E}">
        <p14:creationId xmlns:p14="http://schemas.microsoft.com/office/powerpoint/2010/main" val="1344713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Perception | </a:t>
            </a:r>
            <a:r>
              <a:rPr lang="en-US" sz="2800" dirty="0" smtClean="0">
                <a:solidFill>
                  <a:srgbClr val="002060"/>
                </a:solidFill>
              </a:rPr>
              <a:t>Filtering Improvements in Spring</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png;base64,iVBORw0KGgoAAAANSUhEUgAAB9AAAAocCAYAAACdxXt2AAAgAElEQVR4XuzdMcgmx304/udXKoWbM6gLIo1KQVCnq1zo3AXcXOAuYEghkyIggyujM5HjSsGCQEKOpAjkBFHAvU6FKqkLhuvsJhh3AqlJYZf5s7f/lfbmZvf7ndnd93ne9/0cuLCe3dmZz3x3Zne/O/v+v//7v//7v5N/BAgQIECAAAECBAgQIECAAAECBAgQIECAAAECBAgQIEDglgv8Pwn0Wx4Bmk+AAAECBAgQIECAAAECBAgQIECAAAECBAgQIECAAAECzwUk0A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CGbzr4AACAASURBV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CBAgAABAgQIECBAgAABAgQIECBAgAABAgQIECBAgAABCXQxQIAAAQIECBAgQIAAAQIECBAgQIAAAQIECBAgQIAAAQIERgEr0EUCAQIECBAgQIAAAQIECBAgQIAAAQIECBAgQIAAAQIECBCQQBcDBAgQIECAAAECBAgQIECAAAECBAgQIECAAAECBAgQIEBgFLACXSQQIECAAAECBAgQIECAAAECBAgQIECAAAECBAgQIECAAAEJdDFAgAABAgQIECBAgAABAgQIECBAgAABAgQIECBAgAABAgRGASvQRQIBAgQIECBAgAABAgQIECBAgAABAgQIECBAgAABAgQIEJBAFwMECBAgQIAAAQIECBAgQIAAAQIECBAgQIAAAQIECBAgQGAUsAJdJBAgQIAAAQIECBAgQIAAAQIECBAgQIAAAQIECBAgQIAAAQl0MUCAAAECBAgQIECAAAECBAgQIECAAAECBAgQIECAAAECBEYBK9BFAgECBAgQIECAAAECBAgQIECAAAECBAgQIECAAAECBAgQkEAXAwQIECBAgAABAgQIECBAgAABAgQIECBAgAABAgQIECBAYBSwAl0kELjGAr/97W9P9+/fPz179uyFVjx58uT04MGDa9yy9qp/8cUXp7t3776w4717904fffTR6c6dO9UCv/766+dOT58+feH3zz///PTWW2+1V+LAPYZ2PHz48IUjvPPOO6cPP/zw9Morrxx45LHoWqy98cYbp48//vj0+uuvH37863yAWmxeRd8tjQ97WF5F/feopzIIECBAgAABAgQIECBAgAABAgQIECBAgECrgAR6q5jtCVyQgAT6t50hgX5sYEqg9/vexAT6XCN6UaVfzp4ECBAgQIAAAQIECBAgQIAAAQIECBAgQODqBSTQr97cEQnsJiCBLoFuBfpup9NhBd30BPoE9/7775/ee++9wxwVTIAAAQIECBAgQIAAAQIECBAgQIAAAQIErkJAAv0qlB2DwEECEugS6BLoB51cOxZ7WxLoA5lPu+8YOIoiQIAAAQIECBAgQIAAAQIECBAgQIAAgbMISKCfhd1BCewjIIEugS6Bvs+5dGQptymBPjhaiX5kNCmbAAECBAgQIECAAAECBAgQIECAAAECBI4WkEA/Wlj5BA4UkEDflkA/sGtuXNH+Bnp/l15aAv3JkyenBw8edDfo66+/fr7/06dPF8v4/PPPT2+99Vb3MexIgAABAgQIECBAgAABAgQIECBAgAABAgTOJSCBfi55xyWwg4AE+reItSTlvXv3Th999NHpzp07O2jf7iIk0Pv7/6Yl0CeJpfFn+N2n3PvjxZ4ECBAgQIAAAQIECBAgQIAAAQIECBAgcF4BCfTz+js6gU0CEujf8kmgbwqlcGcJ9JBocYObmkAfGryWRLcKvT9m7EmAAAECBAgQIECAAAECBAgQIECAAAEC5xOQQD+fvSMT2Cwggf4toQT65nBaLUACvd/3JifQB5XhKw8PHz58CcjfQu+PGXsSIECAAAECBAgQIECAAAECBAgQIECAwPkEJNDPZ+/IBDYLSKB/SyiBvjmcVguQQO/3vekJ9KW/ie4z7v0xY08CBAgQIECAAAECBAgQIECAAAECBAgQOJ+ABPr57B2ZwGaBq0qgL60wHRpwVJKslnScwGqfhpZAbwuntU9vP3ny5PTgwYMXCrypCfQ1hznAvXv3nq+0vnPnThv06XS66Qn0P/7xj6d333339Pjx4xdstpgtldn7Wfif//znp0ePHi32XW+52WBYO/5VrdS/KabROfvGG2+cPv7449Prr7+e7Z7UdlEMXVU/piprIwIECBAgQIAAAQIECBAgQIAAAQIENglIoG/iszOB8wpsSaDXknpl4jRKGMxbv1fSouWY86RXTwJ9aeVsmUxbSjztkTDJ1rv2EkPPywtrL0OU0TyPh54E+t4Ju70S0VECLjqrW/t9r3pH9Sp/3zI+tB6rdt6ujQnl9vNk+9rLM1O9MgnvTDllO7ck/cuylsaXJdv5sWv7Ruf7VZj2nDtRvTOxtjSWRPtu7c+eGBrqVHsJKaqr3wkQIECAAAECBAgQIECAAAECBAgQuBwBCfTL6Qs1IdAssCVBtpZA70mSTJVvTS5O+/UeczpeNhE9R84m0Id9aonnPV4aqCUea4ZbE+itybzJaUp+/f73vz/dv3//9OzZs28Io/ZfWgK912DpxMwkcYd9JdBfXgm8lOz9zW9+c7p79244Fq4lKPfo595xbKp4y4tAZWOHtn3/+99//hWIp0+ffvNzlIg+0rQ3gT1vW29SuTeJPT92a3/u0d5ofAyD3AYECBAgQIAAAQIECBAgQIAAAQIECJxNQAL9bPQOTGC7wBEJ9DfffPOlRGlrTVsTJVsTJENy5Hvf+95Libdo9WFLAn1p29a2zi1bjr8lgd77csJU1yFx96Mf/ej0wx/+8Nom0Lca1M6BbIJMAj2XQP/Hf/zH09/+7d++kDRudd86lsyPFyWsl8bFLcnzqcxf/vKXzx22JtD3MN3z3GlNZO/Zn9lj75E8n/oxO0a0zrG2J0CAAAECBAgQIECAAAECBAgQIEDgWAEJ9GN9lU7gUIG9E+i1pE1PA1qSBnslZ4bV0cPfvZ3/2zOBPpRbS4z1JtmG8loSq70J9D1W4w51ffvtt09ffvnltUyg72VQOxcy/d/Szz3n29I+W8aHlnr0/A302mrp11577aW/o95ivmeydTpupn/nddwjeb5kH9XlCNO9xud5m7KJ7COOnXnhae8+jOahlnPNtgQIECBAgAABAgQIECBAgAABAgQIXI2ABPrVODsKgUMEtiTIssmmpYf/0f6ZJEm00m/p2Nm/4x0lLlpWgA8dWGtzy8sCZRDUEjVLCZ7eBPpaMmip7lHfTu2I2n4pn3DvMZjamEm+R59yv+kJ9KVxaC3hGyUpa7E17VM7RzLJ1qV+iuqSGcuWxococRyNgfP9WxPo5XjTahrVbW18jcbo6JwZ6r7UL9G4s9af0ZywFkdrcRDFXyZxf8hFgkIJECBAgAABAgQIECBAgAABAgQIEOgSkEDvYrMTgcsQODKBHiUpJoGlZEWUqBj2X0uybEmwTHWL6tCaQN/zM+61vlsz70mgryXCMwmdKAkWxcglJNCXzpGo7uUZvpZMjCxvegJ9aQxYc1lLcq4liod++MMf/nC6c+fON10UJXozY8nWMtb2jxLfQ0MyL2pE5expujY+R+Pq/NxZGkOiMraOtWuea/FQq29U10x7o767jCsKtSBAgAABAgQIECBAgAABAgQIECBAYBKQQBcLBK6xwFEJ9JaEwVriaC1RsZTgaE1sriV5o3a0JtCXkko9yZHWhHjr9r39Up4Oa0n4qK8uIYG+FB+ZpGppsRQv0Qrlm5xAX4qPKDZ6VxfXhuveOtTKWoqX6BxfqkMUG/M6REn8qA57mvZ8VWBpKl2yWXvBYo9zpvV83Wu8qsVQdD5c48sQVSdAgAABAgQIECBAgAABAgQIECBwIwUk0G9kt2rUbRE4IoHe86B/rwTJ0G89ic3eVfA9CfTWleO1WOxJ1LQm0LfERlnnpaRiFCs97Vw7d1uTakvHb0lqZiyixGZrvfcav/aMgZZk87BtZLx0zkb71eqxVFbPWDKU31reUpxFcVFry9rK6ai8PU1bx5soZltXdte2j770kI3RJceaffQSVksf9sZjZOt3AgQIECBAgAABAgQIECBAgAABAgT2F5BA399UiQSuTGBLgmwp6R0laVoSBq2fcO459lCfJYco+dGTQF9KlrUkd2r1jeramtBqTVitBW3v1wLOnUCft2ke71sSWT3J8J599hhEtowPS8fPfGo8erFiKLs1Sb1Un6U29iTip2O0rlxeqkNvnPWOzXuZ9oyLUby2llkbv3r6tOW8r9UxE8tl2+fjXu+cFnn6nQABAgQIECBAgAABAgQIECBAgACBYwUk0I/1VTqBQwW2JMh6Vo0vNaY1qbz179vW6lFLHkVJ6dakznTcrcnpnuRQSwL9qlZeR8mlS0qg73Ui9iTDe/bZo75L48MeZa+VkUkc95yvtWPWbKO4zLS/pX4t52bm2L0r2lvqvFaPWtzskQiu1W8pKb40P2ViK2Nc26bXvfd49iNAgAABAgQIECBAgAABAgQIECBA4HIFJNAvt2/UjEAosHcCfUviqZYcWVqVvcdn0EucWsLlqAR6b+J9qHNvUrklSbelfktB19NnvW1dqsO5EtHz+vTUoWef8ORPbHCOBHr2Swy18aInSbtXOZnxZGl8bBn7Et32fJOW830qcy+Lnhd8Mu1qOQ/WYrcnTjL1G7ZZWsU//HZk8j5bP9sRIECAAAECBAgQIECAAAECBAgQIHA1AhLoV+PsKAQOEbiuCfSWREoWruez6FsSzS2rKedt6G17S0KtxyJy7vm88U1KoC+1ZXCLEnq9fR71SfT7VSfQWxKMvefPvM2tX76IvOa/Z8eGvWN8qkNPzOxhOhz/iBcChnJbxqW1863sx5a4i2JgaeV7uV90zkfH8TsBAgQIECBAgAABAgQIECBAgAABApctIIF+2f2jdgRWBfZOoEcrttcq05K8aUkGZ0OglvCK2pNNktXq0LPifSinNznVYtZbtzXrWkIr+mLB3snFnqRiNn7m22X+zvd8+yiZdlX1Ltt6VQn07Krzef1axoulPtw7vubHySbne14sycRkz2fUjzTN1Llnm7UxJJvMnh83GvOjOrYk7udl9ZwDUV38ToAAAQIECBAgQIAAAQIECBAgQIDA+QQk0M9n78gENgtc1wT6HomeEq+W+IiSKVsS6D37bkm2tSTQW7ZtCcKy3657An3tc80tLrctgR71e8au90WSedk952CmbtM2mTr2/GmDTB32SqC3JnZ7E8iZNi1ts7aCfMs52hunW188Wfq77luM7EuAAAECBAgQIECAAAECBAgQIECAwNUKSKBfrbejEdhVQAL9W86rTqAPR259EWDLSuSWpHjLti0BeRMS6DWbFoPattctgd6aVN3qU9s/k5yOjrvlhZSo7Oz5fVQCvda2KM6OMs1Ybdkm+gT7liT6VK/WpPbWJPpw3N4E/hZL+xIgQIAAAQIECBAgQIAAAQIECBAgsI+ABPo+jkohcBYBCfQX2ctEy5Er0Icjt/xN36WEXJQ8mlrYkhRv2bYlcMtyowTR3p/Y3vICwh4JsSWrKLG5pd4t/VNuu2V82HLczL5HJXujmMzUbdom84KMBHqLaH3bzBi4x/nbExvnSN5vF1UCAQIECBAgQIAAAQIECBAgQIAAAQJbBSTQtwran8AZBbYkyPb+O9mZZFNLYqqH9aoT6C0J4p6/0T43aEmKt2zb4nxdE+g9f0u5dJmSb1999dXp7t27L/wsgd4SReO2EujrZuf6hPvSZ/Hbezi/RyaBPpW29RPzPUn04dhbx5DWFfB5PVsSIECAAAECBAgQIECAAAECBAgQIHCEgAT6EarKJHBFAhLo30Kf4xPuw9Gzyeradi1JlexxWurUGqbX8RPuvStXl5J6PavJe/Zp7Zva9lvGhz2Ov1bGUQn04ZgtCdmtdTzqM/KXlkDfy3TvuOpZIR59mSSqY++Ycgl/OiFqm98JECBAgAABAgQIECBAgAABAgQIEBgFJNBFAoFrLLAlQXbOFegtyeBs95wrgZ75hHPLSvWl9raY7d23U52uWwI9s1q1NTHYkwzv2Scb92vbbRkf9jj+Whl7JND3OK+W6rhUdpkEXVqx3RpXZT16YubSTY+Oqcz5PtVhz2R2dnX61sT90X7KJ0CAAAECBAgQIECAAAECBAgQIEDgWwEJdNFA4BoLbEmQ7Z1kbfmE+97HHrqw5xPpeyW/osRVz2rSMixbEuiZpH5r2NeSU9HnkLNJyGxdWgyGMpcSW1G91+rTk9js2SdrsrbdlvFhj+OvlRGdM5nj7x1f82O2jA0tY1+mXcM2rbE+7LOH6VI5LV/LyLbx6O1qhtMxoz+70Fu36BP4W1+s6K2X/QgQIECAAAECBAgQIECAAAECBAgQaBOQQG/zsjWBixLYkiDbO4ndkkQ6IsFbKzNa8deSJFvr+ChBWkvktK6AbEmo7dWueZt7PlW9d4KzFmNribClzztvSWK19MPkF8XHUYPKlvHhqDpN5R6Z7N0jOVrrs6UXL3piYs136byJ2rWX6d7tOTqW1spfGgujuWFrnZeS963j/tZ62J8AAQIECBAgQIAAAQIECBAgQIAAgT4BCfQ+N3sRuAiBLQmycybQ906sDp1RS1hESZK9Es1ryeU//dM/Pb377runx48ffxMzPSugW5NaLS80ZIK5JaE4lbdnP7cmFVu3zxj0limB/rLuXsnenrjM9HWtfkvjydI43PuixlJ5V5VAP8o0415uM/VDNJavld061839exPee459PW72IUCAAAECBAgQIECAAAECBAgQIEBgm4AE+jY/exM4q8B1TaAPaC0Jqgi5d5XhXgn0pfYMyZc333zzdP/+/dOzZ8++aUaUCKu1tzWBXtu+J3E/1GUpGRSVt7Rfz+egW5OKex576o+lOkTJPQn0lyN6rwT6Up/0xFjUz0tl9r5YUTvP1/6OdzRu7GW6NC5uMR3aOh+T1hLTS396Yc8XEspzds8+nPp1r/6I5j+/EyBAgAABAgQIECBAgAABAgQIECCwv4AE+v6mSiRwZQLXOYG+Z+Jr6XO5UWJzzwR6rT1DwunP/uzPTg8fPnwhJnpWNbYm0JfaFiXhasG75W+J7/WixNLn2Jfas3dCbO1vG0dxJoF+XAJ9KHnvT/X3lLc0BrUmnZeOPbQzOnf3TNj2GKxNfC0vOe2dwM+ef1fx0lHvSwBXdlHhQAQIECBAgAABAgQIECBAgAABAgQIPBeQQBcIBK6xwHVOoK+ttGxJMC8ld4dujRKbeybQa+0ZVmi/+uqrp08//fSbKIvqtBSOrQn0tcRiS1JvKcaG8qMV6MM2e/wt4KUyhvJbE+iZOpd9sJY8z8RZNoG391C0ZXzYuy5leXsme7e84JGp11qcTftvWTk+lLG2/3SMq0yg72m61ralsWivBH7Llyhav3Kxdo5c0mfwjz6XlU+AAAECBAgQIECAAAECBAgQIEDgJgpIoN/EXtWmWyOwJUHW+ndhI9Sev7m9lvzOJNHXEqtDfaNk9Z4J9OF4UX2GbVqS13PzngT6WvI7U4+1/hnqlklGr5WRWY25tiJ3qMNaUrH3ywRz98ggE2cS6C+PHnsm0KPkcybO9igjipXWZHGpdpUJ9OHYa+deZnweylh7+WRt/Ng6bgzHXuvTWkxsfQli6q+lukf9F82xfidAgAABAgQIECBAgAABAgQIECBA4OoEJNCvztqRCOwucN0T6FGSZvi9luhYSwzPka86gZ6pVyaZVwuUngT6UE6U1K8lwqIV11P9Mgn0KDG51EdLn1MuV/SvJaWi/lh7iSBym/dR5CCB/nJE75lAH0qP+nppLMmMQZmXTaYWRi98bJkEogTs3qaZcWApkZ7Zd801GjfW+jPq0zXH6CWILeNN79i/JWbsS4AAAQIECBAgQIAAAQIECBAgQIBAn4AEep+bvQhchMBNSKBnEiUZ7J/85Cen//3f/z09fvz4m82vOoEetSWqz1o7exPoUTIpYztsMySOvvOd75w++OCDb3aJEsfThi3J6LX6DJ/C/9WvfvVCH/ckFbNtrm03xNevf/3rF+owbLeWHJNAf1ly72TvcIQo+dnT71F81crcmkQfxonhfz/+8Y9fKD6qy3UxncaTDz/88PTKK68sdkvmpYjWPs2MWVv7r1anlpcwWttkewIECBAgQIAAAQIECBAgQIAAAQIE9heQQN/fVIkErkzgJiTQB6zMasU11CHZ9G//9m+nv//7vz9rAn2o49bP0i+1c0sCPUrsRwE7JZ3+67/+6/To0aNvNs8ko4aNtx5/KGNY6fqDH/zg9O677zYl0LfG1txmSpK3Jiol0F+OsFbDKEan3/dMokcJ67U69SZhp5dsPvnkk9PDhw9fOESUhL0OpkODWlz37M/h2JlV4HuMV/OOa2lvNs5tR4AAAQIECBAgQIAAAQIECBAgQIDAsQIS6Mf6Kp3AoQI3JYE+IPUmLaaE05/8yZ+8lFyNVnzv/TfQh3YslZlNNi8FzJYE+lRmT1JvXu9y/5Y29fbvUPfpM9G1MjLJqa1J9DKOWvtCAv3lqD4q2TscaY+Vy1GyOjOwt9ZjfsxajEV1OtJ06zk0eUVtqLnukURvGau2zEdl/Xvam4kt2xAgQIAAAQIECBAgQIAAAQIECBAgcKyABPqxvkoncKjATUqgT1AtSad58rSWXD1HAn1oRy2RlUn0rgVLa9J2qayWRFjptyWBPtWnJRlWJr16E+jTsXteIKitWK3F6FqCTgL95Wg8Mtk7Ha3nTwdsPU9r51308kjt74hfWgK95/ydW0RjcTRRRoZr+y/9nfbomMPvLePVnu3N1M02BAgQIECAAAECBAgQIECAAAECBAgcJyCBfpytkgkQ2CCwljA5Ism1oarXdtelhPLWZFcGZC2Rf/Txo6SYVaOZHrw+20TJ19bVyVfR8qt4wWBrO6IXUo5yzbwEdMQckXkhI/OJ+K3u9idAgAABAgQIECBAgAABAgQIECBA4HgBCfTjjR2BAAECBAgQIJAWqCWnJWfTfDYkQIAAAQIECBAgQIAAAQIECBAgQIDAJgEJ9E18diZAgAABAgRus8D8k/5bPhc+GdZWWB+1mvs295u2EyBAgAABAgQIECBAgAABAgQIECBAYElAAl1sECBAgAABAgQ6BWoJ7y1/hqD2qfAt5XU2y24ECBAgQIAAAQIECBAgQIAAAQIECBC4tQIS6Le26zWcAAECBAgQ2Cqw9DfWe1ajz1ezz+v1/vvvn957772tVbU/AQIECBAgQIAAAQIECBAgQIAAAQIECCQEJNATSDYhQIAAAQIECCwJ1P5m+bBty98tX0qet5ajlwgQIECAAAECBAgQIECAAAECBAgQIEBgm4AE+jY/exMgQIAAAQK3XOCLL7443b17t6oQ/f3ytcT5UOA777xz+vDDD0+vvPLKLVfWfAIECBAgQIAAAQIECBAgQIAAAQIECFyNgAT61Tg7CgECBAgQIHBDBZY+4761uVHyfWv59idAgAABAgQIECBAgAABAgQIECBAgACBlwUk0EUFAQIECBAgQGCjwNdff3168ODB6enTpxtLGneXPN+FUSEECBAgQIAAAQIECBAgQIAAAQIECBBoFpBAbyazAwECBAgQIEDgZYG9VqLfu3fv9NFHH53u3LmDmQABAgQIECBAgAABAgQIECBAgAABAgSuWEAC/YrBHY4AAQIECBC42QLR3zVfar1V5zc7LrSOAAECBAgQIECAAAECBAgQIECAAIHrISCBfj36SS0JECBAgACBaygwrCR/+PDhas2fPHny/PPv/hEgQIAAAQIECBAgQIAAAQIECBAgQIDA+QUk0M/fB2pAgAABAgQIECBAgAABAgQIECBAgAABAgQIECBAgAABAhcgIIF+AZ2gCgQIECBAgAABAgQIECBAgAABAgQIECBAgAABAgQIECBwfgEJ9PP3gRoQIECAAAECBAgQIECAAAECBAgQIECAAAECBAgQIECAwAUISKBfQCeoAgECBAgQIECAAAECBAgQIECAAAECBAgQIECAAAECBAicX0AC/fx9oAYECBAgQIAAAQIECBAgQIAAAQIECBAgQIAAAQIECBAgcAECEugX0AmqVXwmTQAAIABJREFUQIAAAQIECBAgQIAAAQIECBAgQIAAAQIECBAgQIAAAQLnF5BAP38fqAEBAgQIECBAgAABAgQIECBAgAABAgQIECBAgAABAgQIXICABPoFdIIqECBAgAABAgQIECBAgAABAgQIECBAgAABAgQIECBAgMD5BSTQz98HakCAAAECBAgQIECAAAECBAgQIECAAAECBAgQIECAAAECFyAggX4BnaAKBAgQIECAAAECBAgQIECAAAECBAgQIECAAAECBAgQIHB+AQn08/eBGhAgQIAAAQIECBAgQIAAAQIECBAgQIAAAQIECBAgQIDABQhIoF9AJ6gCAQIECBAgQIAAAQIECBAgQIAAAQIECBAgQIAAAQIECJxfQAL9/H2gBgQIECBAgAABAgQIECBAgAABAgQIECBAgAABAgQIECBwAQIS6BfQCapAgAABAgQIECBAgAABAgQIECBAgAABAgQIECBAgAABAucXkEA/fx+oAQECBAgQIECAAAECBAgQIECAAAECBAgQIECAAAECBAhcgIAE+gV0gioQIECAAAECBAgQIECAAAECBAgQIECAAAECBAgQIECAwPkFJNDP3wdqQIAAAQIECBAgQIAAAQIECBAgQIAAAQIECBAgQIAAAQIXICCBfgGdoAoECBAgQIAAAQIECBAgQIAAAQIECBAgQIAAAQIECBAgcH4BCfTz94EaECBAgAABAgQIECBAgAABAgQIECBAgAABAgQIECBAgMAFCEigX0AnqAIBAgQIECBAgAABAgQIECBAgAABAgQIECBAgAABAgQInF9AAv38faAGBAgQIECAAAECBAgQIECAAAECBAgQIECAAAECBAgQIHABAhLoF9AJqkCAAAECBAgQIECAAAECBAgQIECAAAECBAgQIECAAAEC5xeQQD9/H6gBAQIECBAgQIAAAQIECBAgQIAAAQIECBAgQIAAAQIECFyAgAT6BXSCKhAgQIAAAQIECBAgQIAAAQIECBAgQIAAAQIECBAgQIDA+QUk0M/fB2pAgAABAgQIECBAgAABAgQIECBAgAABAgQIECBAgAABAhcgIIF+AZ2gCgQIECBAgAABAgQIECBAgAABAgQIECBAgAABAgQIECBwfgEJ9PP3gRoQIECAAAECBAgQIECAAAECBAgQIECAAAECBAgQIECAwAUISKBfQCeoAgECBAgQIECAAAECBAgQIECAAAECBAgQIECAAAECBAicX0AC/fx9oAYECBAgQIAAAQIECBAgQIAAAQIECBAgQIAAAQIECBAgcAECEugX0AmqQIAAAQIECBAgQIAAAQIECBAgQIAAAQIECBAgQIAAAQLnF5BAP38fqAEBAgQIECBAgAABAgQIECBAgAABAgQIECBAgAABAgQIXICABPoFdIIqECBAgAABAgQIECBAgAABAgQIECBAgAABAgQIECBAgMD5BSTQz98HakCAAAECBAgQIECAAAECBAgQIECAAAECBAgQIECAAAECFyAggX4BnaAKBAgQIECAAAECBAgQIECAAAECBAgQIECAAAECBAgQIHB+AQn08/eBGhAgQIAAAQIECBAgQIAAAQIECBAgQIAAAQIECBAgQIDABQhIoF9AJ6gCAQIECBAgQIAAAQIECBAgQIAAAQIECBAgQIAAAQIECJxfQAL9/H2gBgQIECBAgAABAgQIECBAgAABAgQIECBAgAABAgQIECBwAQIS6BfQCapAgAABAgQIECBAgAABAgQIECBAgAABAgQIECBAgAABAucXkEA/fx+oAQECBAgQIECAAAECBAgQIECAAAECBAgQIECAAAECBAhcgIAE+gV0gioQIECAAAECBAgQIECAAAECBAgQIECAAAECBAgQIECAwPkFJNDP3wdqQIAAAQIECBAgQIAAAQIECBAgQIAAAQIECBAgQIAAAQIXICCBfgGdoAoECBD44x//eHr33XdPjx8/3ozxzjvvnD788MPTK6+8srmsSyrgo48+el6dBw8evFSt0u/9998/vffee5ur//XXXz8/3tOnT5+X9eTJk+rxNx9IAQQIXKTAUWPLRTb2wEr99re/Pd2/f//07Nmz50f5/PPPT2+99dZuR1ybQ43buzFfVEHm53x3DNdPDx8+fL7DvXv3TsP/v3PnTr4AW16cgLlp7JLB4Wc/+9npr//6r0+vv/76ld0fXFpARHPga6+9drp79+7zar/xxhunjz/++AWv1ngaxt+f/vSnp1/84hcXP5Z88cUXq22/tL68jvWZzzHz+m95JjH022effbZ4P29eu8xIOfp6/zJbvVyrn//856dHjx4932DL+bCl3dE8uaVs+xIgQOC2CEig35ae1k4CBC5aQAJ9uXvmN2JLiZDWBz/ZYPCAPitlOwI3U+CoseVmauXG8WGrPRPo84fjtRrseazb1m+X3F7zc753JBryVtdlS3PT6fmLIMOLIbWE8NSPt8EpMwcOHnsl0KeE0HV5GUcC/bhRrZyHyyP1vNA+L3Ntf/Pacf26pWQJ9Bf1zp1Az8yTW/rbvgQIELgtAhLot6WntZMAgYsWkECvd0/2AflRD8iyx7/o4FI5AgS6BY4aW7ordE13POqBWvTwdi2xck0pVfv/FzA/50NBoiFvdV22vO1zUzYpetOdsnPgV199tUsC/TqOJdlYuS7n/iXVc54crNWr9QtALefrdYzFS+q7o+py1PX+UfU9utxzJtCNfUf3rvIJELhNAhLot6m3tZUAgYsVaLlhvNhGHFCx7ANyfgfgK5IAAQI7CRz1QK1ceXeuzyPuxKSYBoHs9UFDkTYlQOCaCGQTAzf9/mCvOTDrJGl5TU6QK6hmOQfv8cJiNg6H5onFK+jkjkMcdb3fUZWL2EUC/SK6QSUIECCwWUACfTOhAggQILBdoOWGcfvRrk8J2Qfk/K5Pn6opAQK3T+CoB2rZJMrtE7/5Lc5eH9x8CS0kcPsEsmP/Tb8/yDpEEZJ1krSMJG/P70fMwdk4HJTF4mXG2lHX+5fZ2rhWEuixkS0IECBwHQQk0K9DL6kjAQI3XqDlhvHGY8wamL0553ebokJbCRC4bgJHPVDbK3lw3TzV93TKXh+wIkDg5glkx/6bfn+QdYgiIOskaRlJ3p7fj5iDs3EogX65cXbU9f7ltni9ZhLo17Xn1JsAAQIvCkigiwgCBAhcgEDLDeMFVPfKqpC9Oed3ZV3iQAQIEGgWOOqB2l7Jg+YG2eHsAtnrg7NXVAUIENhdIDv23/T7g6xD1AFZJwn0SPL2/H7EHJyNw0FZLF5mrB11vX+ZrY1rJYEeG9mCAAEC10FAAv069JI6EiBw4wVabhj3wpjfeM7LvHfv3vOb0jt37oSHmpfx/vvvn957771TeeM0FNL6d2mX6rZUzzW/Wn2Gcqb6rjWy9eFA+bcI52VnjheCzzZYq1vNL/u36UrLzz///PTWW2+98KBiqsaTJ09ODx48qFa7rN98o7X91gzKuk3bzm3n/b3U5nk/TbH5hz/84Xlbnj59+k0VonNh7zbuGT9LVkPjsrHQEo97mS4ZZOq85UHy0gOO3rG5NzZ6HjzNz/fMuTWvW8a1JQ6Wtu1p11JZa+dJy1w27/P5fq3z1XzfpX6PxpKhjNb5Ztin1XXPMWbe7j2uJ8r+rpU5d+zxao3lpeuHoZxpbozKrI2Nr7zyykv9PZVzxDkZJRrWxoTW64lajGXatFTHpXMqe02119y0JcYj/6UYWpt/MnPTVcXe0nkyP0fmBr1j7Np1zdL19lH3B7U+6533ozGk/L1nDoyuj9ac1trVcm2/h0/P+Ry1fWhD7X62NsdO7c3M6bV+rV13zM+H0ig7z7TE0JZ5LRsLLXPksG0mpst5ZGlcXRonevusjI+W68yWfpm2XZqPa7GzFh+RaXYOLdsQxXDrdelQfjS2Z64hls7jPZ5LLfVjZu7rSaBv6bvIcmpL1P/Rs7jM/WZP/NuHAAEClyoggX6pPaNeBAjcKoHMg7C9QJaSBmX5mRvN8oHD9773vdPdu3dfqmqmrPlO0UX7sO28zJrf3/zN37yUEK0Zrt18Zh/QRzc68+P2Pjgs616r2/e///2wzVFf1BLon3322enRo0cv8dVuvtYezJQFtNx8ZeJ26Mvvfve7p/v375+ePXu2mCguH8D96Ec/Ov3whz98vs/839INe8sDpEwb94yf7I3z1M69Hs5tNc0arD1EyZ6vmXNpejGkdWzeGhutxyu3z4wvc+voAcpe807PA7WlY2djpTbWtZwfGcupjtl+XyuzJ36zrlmzoT0t7c7M1eV8HcVUpswhbss5PjPWRseefm/xisbQcmz8xS9+cfrpT396evz48Wp1WvohaleUwK09sB/KnObSpfKXXl7LbF9uU6vjJ598cnr48OFq86J+3zo3Za49ohjPnqdlQ9f2y8wVR8deZtybxuF5X/bGdnb8nsflUfcH877KOEzbR/EancvD79nxaT4HRknkIxPoe/r0nM9R2wfT8n42ew+ZvYbKzGtDbJT3cdH8komXPee1lr5sqXsmpjMJ9H/+53+u3q/OnbJ9VsbFmnV0b93ST+V8/O///u+nf/mXf6leM9TGk+ycNdUp65Epd6jPm2+++cK1w1octDwzGOobJdKPei4Vzc21/p1iYh6T0dyXMY5iuWeenMrM7juvwx5zWsv5YVsCBAicS0AC/VzyjkuAAIGZQOZB2Fawnovi4ZhrNz7zG5W333779OWXX76UhBzKyN6cTW3MPGhYS6APNyi/+93vXlhNvOa31MZMQiNz018eO7qByvR1Wbdf/vKXz9s7X0G9VM7aDWgZJ8MD9I8//rhaVOl2hEVr3P7kJz85ffrpp+kE+lrc1vqpp41r8d9T3lL8tFpNndrykGsppubtaDVtfWCwNi5tfdO/PDdaxuaevqzFRpTsmvdBOQ5kHuLNjfbo+8x41ZtAqpWddS4tWh78TseNHtYN27WWu3T+Zuab0iPjmvWalx3NUT1jTcYyM/dP9Szn+b0e4rXUYapLdoz/y7/8y+e7/Od//mfmtGl6mWGtwGhMKR/Y/93f/d3pZz/7WfV6rjxO7YH5Wl2W+qms43D+/vjHP045Zf1b5qaeGF+am1rmkXmD1/otU+b83N879loSH8O5P9h/8MEHz5sXjS9LnZ7tk7UE+l73B1Mde8bX1nui0iN7zEtIoGfrOm/j3udzawK9NUai/my5xi2Pvdc12l7zWsv1TkvdM3ESJdBfe+218MW0zJw9bJMda+Zxm7nGyUxo5Xz86quvPr+vLf9F9yuZY2U9WmJ4fh++NCcO/z3T57U2rDkf9VxqXo+WuW8Yg+dxuff9+1CvcvzJxm65X8u5XbsOXPoiYUsc2pYAAQKXLCCBfsm9o24ECNwagcyDsC0YSxfT5c1tbbvsjcpUvzJpMdwgDf+Gz4C3/ssmFNZuFjI3CL0JjdrNRu2BQW27rQ/71250yvbUtm29iSsd//Vf//X0gx/84JtP/dduhLMJ6LWHT7WHPqXx0oOhzCfcp5gstx1ukH/zm9+c/uIv/uKbsK3dNGdX4df6e+/4KR2W+rjcLpN0jc7dWv9nTDP9Oxy73C7bt5kHeGtJ9+zYvGdsZP4MwdQfNffsVzX26PcoLqbfM4nebFnz7TIPxofta+daLYZq26051eaezPibGQ8yc0TkuvcYM9mXD1OXzsdyuzXLWiyXBmvzXsYrirHaeBS95DKVuXT8pYfENYvseBi1o/y9JYFe7pudb4f9anGQnW/WEjyZOiyNez1z0xHXzPP2ZRIt0dwT/T70x1GxV/Mp43nturw3gd4z9h91fzDUZc95v/Wcrl0DrMVVNFdm4qm8FouuIY7w6Tmfo7bXrjEn31qsZue/pXOwnCvWEomZa9godo6Y12rXVXvMwdk4XOuzWly29NlQdnb7lmucqJ+m35euc+a+g9N//Md/nP7qr/7qNPxJmJrH0vm5x7OeMi5b/yxAy3OR2vmx9NygFutHPpca3DNjxNp4cmTfZca+pev67LOxYf9oLsjGvu0IECBwyQIS6JfcO+pGgMCtEWi5YexBKW8+oodXvYm4zEPBlvpvSaC3rLLOfqp77aFH1Payj6M+iJyWbrDXHraUN/q1hx2ZhFBZt9o+2STeVFZt+/KGfO0GrXbznk2yDnWIHlKVbczcLM69a3VpubGN4qd1DCnHhKj9UTy2JnKH8so+i1bxlDFfO4fKbVrLjF4qqpW3d2yU5a09lKytCsmu3opsoj5v+T1K9LaUNd82ew6Vc1rU9tJ1afsy7pe2y8RIdr6btz9yzfoMZUZjzHTcss3RQ/PMeV62PZpPa3Ef1SOKsdY6lO1qmW+y5+hQ5yhWo3aVD2drc1friyO1h9Rr1zTl9rX5prXM7PVBz9x0xDVzWd8oXqMXqTJzfkviYYiT7HjWMp629msmnsu6tlzvD/u2bL+0bWZML9sSXRNm294zB0ZzQSaeMmPJVLejfLaez0v9WYvTtXO03D7zUtxa3PXc02Xi5ah5bTh2zzVLVOdsHJaxOJW7tc9q42DLWL3HnF2Lheg6IHN/VNpn5uXsPFu7hpyOl5nvo3vQbPuyL1tHcbj0e+Y5ytK18vDfM/etmedDmb5rmScz1+lXMZ/19ov9CBAgcBUCEuhXoewYBAgQCATWVkhk8bIrijOJv+GY5U1C5gYousHLtmXaLntzXvOLbngzCcTo+NGqrrK90QOsFp+Wt7encjMJktZkeM/DhmGf8matFr+tK7bKPs0mNDI3qz19Fz0I2jN+olgtYyuqW0ss1mIgY9rzufUoYViOXdF4F/VBxuno2MiM7fPP8661eTKPEpSt/R9tn+m3qIza7xn77IO3efllv9e8MuPpvMxozmk9h2vj6NpK3ehcKM/jTJuzc37UT5FNNH4Nv0dzfhRf2QeSa31a8yjbFvVDa1xF7Rp+j8a57JcKpmNlXx5Y2r7WV9mV6i3nVM/c1JP4y1wzt/ZrND+2zk1DHfeIvdZ21Gwy1wdRXEdjytJ1b2asyIxH2eOvzSvZ8XPNIluPaLtMPGXGkqmu0fFqbcrUofXllsy8VrZr+P9RjGZe1szE0dyh9iJwlFiMzpOj5rXhuD3XLFF9MzEwlZF92X/aPtNnLcdfmou2Xl+3vvSQjfHSPtN/rffhmWuJXuPoOqZ2Hu8xxrbET2mcidGesTLTdy1xkbEt23bUfV00RvidAAEC5xKQQD+XvOMSIEBgJnBkAr111UvLjULPjXlLx2dvEHoeeGZcouMf3f41q7Ju0YPR2gOHTIIkU+78QW9m+0xdem6wM0mv8oZy+P+ZxMu8jS035PMb49Jmz/jpSRK2nIvRtq2rUsv6tjwkjPoie1OfibHMNlF9luzWYiNafTiUOd9miOH/+Z//OT169Ghxdd3cPHo4HPV36+/ZPmktN/PgqfUh9lSHaI6Ifi/bEs0n0e81m8h1zzGmjLmWh8TleVSOuVGysNb21jFnLbZ6koJTedH811PPqMzW8yR6ONp6PdE632RiO7OiMzqnMi8wRPN963ndcs2cGa+G8jJembnpiNiLxpzMOLXH/JO1POr+4Ih5v/W8Lq9nL+kT7kf59MR0JlZa58rMnNEzr2VeXs/GSaaOS2Vl5qDMOJWt67RdZlyr3UMO/y26j8h4ZK69a22KrnFaHFrn15ay59tGdW7pi3m5redStv5r90y9MZE9dstYOy/zqL6M+m6qQ2bsazFYa1t0/vUex34ECBC4FAEJ9EvpCfUgQOBWCxyZQG99e3jeEdHN/5ayMx2evTnP3BSXx8uUHW1TPsgZjrHHg8Eem2xSN3o43GqZeaN/qT1rD2J7HtIOx8nEZGtCLYqDtf5aexizZ/wsjSFXdUPbarrlpn7ex7XzLfvQJxNjUVlHxUbm4cjkMD00/+///u/Tw4cPn4djLUk0N4+SSJkxqGWbjHVLeS0PhzIPgmvHjvp+SwzXjtcTS5HrnmNMOb62vCw17LuUUImcl+Kixys7F7WcH1EctI6NW51rbWxNoEfXE63zfqavMnN3rW3R+d3q31uPMsYzn2pdirMopoZjZc6b1rZnYi+KpcxYusd1csao5pQ5dhSv0e+914RHzYFDuZFXJp4y8TFsc6RPT0xHbc/eO5T9s3aP3GvQ075zzGtb+3mpztk4PKLPsvG9VPfel0bK8lrn155xozY2lvNRbwxH16W99W1NoLe85JmpU8/cl7kuyBy73CZzj5gZ93uOPe2z5UX4Lce1LwECBM4lIIF+LnnHJUCAwEyg5YaxFa73gj9zI7ml7Ew7sjdvPX6ZsqNtMi8+tDyIz5gs3bhkj9PaptYH6dl6DO1Yq0vmgVfNK7NfZpt52bXPKrb01XzbeUJ77/ipJcvmx25NeLW0sdW0XKHQcqxMmzJjU2abaGw5KjbKBx/lQ/95vaZ+/eqrr073798/PXv2rPoiz7k+3z605SoeqC09LIteBFuLvbV9M/HTEtfR2FwrK3Lde4yp/e3xljZO287juafdQznZB4iZ+kWOa2VE+7aOjZlrr0yb5ttEsdr6wL61zzLbR3VcanO0X6t/VN6afWbfzHiU2Saam8o5JJtMiNqQqVvNqHe/Je9sv2acymNE8XrkvN96bmcdou2yTlF81Ob71jYtXTP3xnTU9t4xdy2mo3lhyaR3v57rgy3z2rBvdJ709Hs2Do/os6HMI65xWh2OcC3rUGtnef/eG4t7J1Zr4+3S/WxmfGrtj2n73jkseum7tT6ZvpvKzIx9rcc/9wv7rfW1PQECBPYSkEDfS1I5BAgQ2CDQcsPYepjeC/7Mg4ojb1Rabs57/DI3qD3brPVPZuVLtn97b1Ajq+j3sn69N9hDOWvH6r3py3x+r7XsIx+Wlv24NX5aEtN7rk5vNW2p55rJ0kOUKC6zcR5td1WxUSY/5nEzveQy/2+lS2377Fizx3ZRf/QeI4q7qP+i467NcXvPf5n5pmf83XOMOeLh8pbYmNen5eWt0jGKo7U4ifqtp+y9YysqL2pD2f4jtu99yBz5Rr+XbTvymjlzXZ21zYxtrW0f6hfFSq9Pb/8unXvZtmWcWuP7yHk/mpN6x67IK+sUxcdQvyN9onbU/DL7ZNrVMlb0zmu993a97V6Kt8w4lNmmNZ6zcZgZq2rHjsavI65xWg32co1eqi7rVV5DZc6bWtvKPszca2Ze9pwf66oT6C1xuTZGZ58Dbe27qQ69fVieX5kYzvRzphzbECBA4FIFJNAvtWfUiwCBWyWw5cI8gopuFtf2jy68ex44RPWd/569iezxy5Sd2aZ2kxK1cY+VwL0PWSKr6Peybb0PiYZyJNC/1Wy5WY7ip/VBxJbEU+9N+tEJ9CiOs3HbWk507q/9Xnv4MB+/57/P42Xef5ntz/GQI+vd6hfNUVH/Rcdbm+O2zK2147bMN9P+La57jDFHPFxuaUPpJoEeRfD4e3St1hp7R2zfm2CNxoDo97WYyj7sbpkHI7tsfTNjW7asuUEUK73jXm//LkV4tm0Zp/IYUR8dmSDOndH1a8dL+RvoR/pk+33umNknivtavxyxAr333q5Wv0y7l+ItOgeG/TLbtMZzy/m6d58NdT3iGqfVYItrywuTZb3OkUDvvRe8iQn0Pfuu5ZpkHgdbxu5z3Fu2nlu2J0CAwBYBCfQtevYlQIDATgItN4yth+x92DUcJ7r57rl5bal/9iayxy9TdmabWnsyN4RREjRy6n3IEllFv5f12pL8uK4J9KNvEveMn+wN+dYkejRWlHFz9NgxHC+7engtSRKdD1viPzrHyzF4/ucUlj7HPu+Haft5G7aOO5k617Y5yimKu6j/ovZkE+h7uPbMN72uvWPMluuJJeveNpQPu7eMYVEcrcVJ1G89Ze89PkblRW0o23/E9r0J1sg3+r1s25YYzx5r7Rjz39b+hE5mbMvWZ24QxUqvT2//Lp172bZlnFrje8uYFc05rb9nHaLtsk5RfAz1P9InakfNL7NPpl0tY0WvQe+9XW+7l+ItM8ZntmmN52wcRtf4S8eNxq/o99b29Gzf69rykuRwH/vnf/7np3fffff0+PHj59W8ygR6y4ve0z3ar3/969Pdu3ef1/WmJdD37rsp7jJj37Rt5r5g2HZ6Ueu73/3u6cGDB6enT58+L+LoZyM955J9CBAgsKeABPqemsoiQIBAp0DLDWPrIXoeCtQupms3K1vKzrQjexPZ45cpO7NNph1Lb7RHf198rezeukX7tVpG5fW2oeWmb36MzH6ZbeZllg/CtiRqMvFSbrNn/Cy9XZ79+6hL9W81nY8dW4+9VKelB5FljK/1Z3Q+HB0b8zZMY/DQ3umhRZn8n28//fb73//+m7+NvmXM6YndaZ/eh8nRMTNxt+WB6Nq+e89/PWPpXq7ZMWa+3R4vDQz929PuKS72WoG+xTHaNxOjZZzvHVtRea19cMT2UR2XxoJov1b/qLy1MSm779KfmmlJnkVz01DP1rYP+0Rt6B1Pe/fbes2RcSqPEcX30fN+NO+1XvNmYiHrFMXHcKwjfXpiOrNPpl1r1+bltVg0Lyz1ce9+tfK2lJXZNzpPWuJ42jYbh5mxqnb8aBw64hqn1aHHdenebi2pGd0LZWKg1ray3OjrWlMZ0Rdf5ufxVSfQhzpGsZOZq2ptPKLvprpkxr5yfpj2je7NW65XWs8B2xMgQOASBSTQL7FX1IkAgVsn0HLD2IqzJVEV3Sz0PHBoqX/2JrLHL1N2ZpuW9pQ3SdHN4lrZZd2yibHohrjVsrcetYds85vsqJ5LNpl4z95QTsfY0saW+Ii23TN+yocBw//f8vZ4q2n5tv2WY6+51VbzLSUvMg+CyvPsKmKj/Cz78Nb//fv3T8+ePTuV9Zmfv9PDj6+++ur5qo3oYUgUf1t+7z2fo2Nm4q73gWg0FmaOXdZ/bc7smW/2Po+iMSYzvkZ9Vv4eOS+VFz38bam0osZkAAAgAElEQVTHloRPFAfR77V67n1tFZXXGntHbN8bW9F1aqt/bz3KObXlyybTS1yZBMEUL5nzprXtQ9lRrES/Z+bRLde+U/nZtmWcyjpH8X0V8352/Mo6RNtlnTL9f6RP1I6aW2afTLvKstfGniiGlvp3zzn9yHltqH9vG9diOxuHmbGqdpxovtgy/mfP2Wi7Htd5u7LX+tFxot+X2hElVsu4zD6/yJyjmW0i/6Xfe8ue71eb+47ou5Z5sjznsi/HHnVf19s/9iNAgMDRAhLoRwsrnwABAgmBlhvGRHEvbNJ7A515ANJ7M5FtQ/bmrccvU/baNj3H7L3hr3mVdcs+kIweDvS0qzdBtVaXnnqU+yw9RMg8TFt7UJa9udzrIdG8nKVzrqdNmXMge662Hj8zvmSPvbZdLSHxySefnB4+fPh8t+i8ycRhb/xn2zdvw5Boee211775jGHtxYN5jAy/f/bZZ6dHjx6Fbc3Wp2e7ox60ZOKu94F0NHdGv9ecWh64Zx4qzvt6ON48HjKxW6vj2rze0+ZMvPScQ3vWpbSKxoV5m6K6Z2K0NNr72ioqr3UuOGL7tVheiqHMPNLq3xtXmboszeVTvP3DP/zD87F6+Bed/5nzu7XtmWvUnrE8ejEnM0aU22TblnEqy87Ed3Te97SpZ5+sQ7Rd1ikaS6Y2HOUTtaNmmNkn266lsT9KjGXnlPJrMFteLj1yXhscMudJa0xn4zAzVrVegw3b947/re1c277VtcVsftwokd0bP9E1d+Z8jPpu6f6+5zzO9l3Urlo5keFRfTfVJWPdGm+1sof/dtVf58v2m+0IECCwl4AE+l6SyiFAgMAGgd4L6Mwhe98szdzEH3mj0nJz3uOXuWGItul5QLSXWVm3wSt60JJ5wNtjWd5UZm6iMg9Uo2R/Gf9lmXsm0Ms2Rg+3p7qttWHP+Ol56BPFd2Z8ablJL8vLjDHlPtHDiHL7so2ffvrp6Ve/+tXi3/yLjlfr9yNiY16PeRuGh7Df+c53Th988MHi3wCcx8Kw/e9+97vnf6Muc1629HnLtj1Jl0z5PQ+HMg+yMy/jtMZidI62lpeZA/YcY4b+yLjU+i2ae3rmkHL82BrfPQnczLmfidHSbK/rhNo8VHsBrHUuOGL70j9znmauEVr9j7xmnvdz+SWUf/qnf3r+idjs3xPNXKu1tn2oXxR7reNUWebw/zN9G43/2bZlnKLrhtrYkjn3a23IxGzU9vnvWYdou6xTFB+1a8Lhv+1xzTyUE7WjZpfZJ9uuefnRaubWhFtmTm+Jjdq5F90nlsZrfdc6D2Tqno3DzFhVO17UZ0dd42TaPm3T6tq6/XSc8hqqdo62XheVfsOxypjrOdey9/c9ZWf7pmfhQjkGrP3ZraEe2evYTN9lx8ue+7NaP2frnvW2HQECBC5NQAL90npEfQgQuJUCLTeMPUDRBXxZZvZB5pE3KkOdsjeFPX6ZsqNtWh+gRUmElr6tPWhZ+2xb5qZ2OH6PZbbspYcDtRvsWv+vPXRt8cg8TCv7olZ+dLMYvd2/Z/z0PPTZ80Fuj2nZ/sxnB1sf5gz9OH/Q8Pbbb5++/PLL558/zxwvcz4cERtl/E1tGOr86quvnoYXAZbOh5ZzoWXM2bJtzwOazPGycVfGTfQwP/twqix3bUzIfKax5aWSctvaOLrnGDP1R9nmzBc5ora3ziFlHVoePC7FVXneROND9oFuNkbn9dr72ioqL7rWiebDaC7MlF/r07XzNHtd2+OfLXvpnMgkiMuYH/4sx8cff/y8yMw5lZmbetoexcpQv5YXXspth/0zPtH4n21bxqknvq9i3o8Myr5YG7Mir6xTJj5q1++ZMTq6Zm5p79wuavuwbbZd83Jbk7Fr53VtDly6N8rExdL91l7zWq2Po3kgU+9sHB7VZ2W52fE4usbJtH2pzyLX1pe+lmKtNt+2Xhf1XJdG7avNIedYgV6LjbVrlHI8q819R/ZddrxsfTGgNvdlxveWc8C2BAgQuEQBCfRL7BV1IkDg1gm03DD24GRvzGvbrd1s9zxwaKl/9saixy/zQDfapua19ICkJ1m4ZrV0A1O7iandxC3d9PVY/n/snT/MJcWVtzudLyABicwimxAJEazEbOIAyIy8wSDNWHJgCcNGs1qiMYMAE2F5ImOP7MCSscRkDj0EREZygJAmM4mFnCFBaqef6mVrXBSn6vxOdde9fe/7vNLKy3R1/XnOnzp1Tnff+pCW520lSa2DcO8AWifVLX20+kxz2PIN9NYaW/KukwjWXLbWH4uDlZiwxvUKip7dKglKqw8r2aIkcaxERGuOLf1QkviqPVhjrNGNei2qbPN9agHYk+tW149dQFcfKrDaRZPe3hsmvUSTImfLn2c51W/6bO1j0jiteMLyNZG9R2nbGnur5J1axI0U8Ed849axldefF+vUfmBGe4tpGteyP2V/zXMe4T8rZq45ttas7MfK3jSydk9XWj7A+4R1uXZl7/X2HqXYas1VYavq9+x932NQx6WHKKCvfXhibVw0otPKPYre1/LwCuitc0O9T0f2dEUnFD+jvG3s7auqnUTnrBajZ8lsVoyjchjhqpyV0/itPSdda/lGJS7t5SRqfbfaque+zPBYBXQ1pm5xtva+mbJT98k6plL9dKnT3oMQqv7TDgIQgMBeCVBA36tkmBcEIHCpCCiJsLVAeonnXt+9z72NHF6j67AKbKmPMrgf4accUEfaqOtbe9Co51a+veTNoZe8HGGZx2sVKnvzURKpLR2w+k2H8PwbolsX0L3kw4gd9ZIOvf5a+tNLjrT6U95283RKSVBafYz6pcic1zwtH7GHEfaJifJJTWsNvftqW1TGSHNRflrB0wXr+rEL6GlOI7bmva010m/E/3qs7927t3z22WePfpLAkvPIutO4vT1qtE/P30f2kJdffvkCz4cffnjxv2v31Mx6xI7VN6UVfar3mYiva+mLF6spsU7Z94z29RdR8pc2PBvwfOih9ybV11r+Nq9V6UPZm0bW7ulKnmPEByQdfuqppx75Kc8PKDLvjV/ao8KpHi+i3yP+wtNZZf25jSpjr53KqVfstXzw1ny8dVjslHtUvS/7VwrotT/3ZPv6669ffGEofSVpSz0ZkYP3sEnETrx1l9dbc633z5kyi/i3cu4zfJsS24zMN831mWeeufgiSPrrzT2iP+VPR7V0ONJf5vunP/1p+fWvf939mZMRnYjoZmobYZ10Nn35LP3sVotxpL88V1V26j7Z8+stPsk/pL+cc/H8RZQz7SEAAQjsjQAF9L1JhPlAAAKXkoCauNgCjlqMVJK2hziotIL68iA9wk85+CttooeprRIi1txSgvLatWtdNfEOOCMsywEjhzAlKZD7VvQ2JZ3TX2Ywo4Ce+o+sUbGj6OHZS65HEhNbJHsSEyVB2VPMyJw9HbbGqftX5JL6idrD1rpRriXye9alTqlrtXR7K/3YQwHdkmdPJyNrVx8EUXRX7Sv5gZT8vHXrVreAPnOPUvxyZqz6e8WGkmzefffd5fbt24/WrvavxFGRQr7nj0d849axldefGutkdjPa13P83e9+t/z85z9/JF9LbsoDCSP8W363pzsRP9vrX/U7yt40snZPV8q5K7FL5vL+++8/SrSra/RsVXnLT+FUjxPVb8Vn5TFG9aTFQpWx1y7CqeX3W/vblny8dViclHsiem+dSzydVmLctIc9++yzS3ogeusCeh2ne7bl7WtWXLHVHqy+zTxbZmmNM2Icj33U/7T25d44Wb6lbXi+SYmLkg947bXXlhs3bnQL3Wluik2kdtm20v9fxrveAzveejw59K4rcXqOTz799NPl5s2bF91FfnqrNX5Udso+mcZS/XQZd5V9ez5wDW/uhQAEILAHAhTQ9yAF5gABCFx6ApHExVawWofCSAA8cngdmX/rMJ0PESP8lAOq0qZcT+/QryR6I2x6c1M/i22NN8LS6mfGJwlbB9YyaackypQ2iix68h45uG+tP73khFLIUxjkNlsx7SVo1sxZ/YxdveZRe9haN+rkhseinLfXtlzzOb+BXq6zl/yK8Kr1pSX3Lf1B7+1KL+m9tY/J6+/5mtGkuuULeg/OjY7T83MtfxTZz0d849axldff2ljHY6/035qjFUvM5m/pxBYxs9Vv5JPYPR9m+a1D6V4r3iv9kfq2biTuSG0tGz3EF6qsec7Y9z0eqoy9dtFYx/L53vlxCz7eOjwb2/LTzyM6bfmRktushw1LLlvsa6k/xa97+tu6rnxG3dvXPD/u6Wt5/4wYp7X2tVwj8q3H8mLINGeLRelzI31GY3GvYDuiE6M6atlA7quMibw5j9pmhLO3Tyq6bp1jSn8VicvWMOdeCEAAAsciQAH9WOQZFwIQgAAEILCCwNoD9oqhd31r5Gn6XS+EyUHgiARyUuQ//uM/lrt37y5Xrlw54mwYGgIQOHcCh058nzvPva2vLByueUhpb+tiPhDYkgAFqS1p0hcEIAABCEAAAhDYhgAF9G040gsEIAABCEDgoATOvYBer09NuEae9D6owBgMAidEID+IotrdCS2NqUIAAjskQAF9h0IxplS/yaa8sVi/Zeh9seA0SDBLCLQJ1Dqvvu3MQ8BoFQQgAAEIQAACENgfAQro+5MJM4IABCAAAQi4BM69gD6SfBoturuwaQCBS0YgF7ModFwywbNcCByJAAX0I4EPDlt/YlrZI0aK7sFp0RwCuyNQfnVB+RmXkXPP7hbNhCAAAQhAAAIQgMAZEqCAfoZCZUkQgAAEIHD+BM69gJ4kWP9WoPemU7T9+WsJK4RAnEBO4v71r39d7t+/v1y9ejXeCXdAAAIQCBCggB6AdcSmdezpFQaj7Y+4NIaGwKYE6t+K9h42ibbfdLJ0BgEIQAACEIAABCDQJEABHeWAAAQgAAEInCCBy1BAr99aSmKyPilds0jt1M8lnqDomTIEphLg7fOpeOkcAhAwCFBAPx21qB9WTDO3HnC0YjiviHg6FJgpBPoE6q81tM4m9ZvnqZ33YArsIQABCEAAAhCAAAQOR4AC+uFYMxIEIAABCEBgMwKXoYCeYFmJWg8iiSePENchYBPIidz//M//XG7cuAEmCEAAAgchQAH9IJg3GcR6aFHp2HoAUrmPNhA4VQL1W+XKOp5++mm+/qOAog0EIAABCEAAAhA4EAEK6AcCzTAQgAAEIACBLQlclgJ6YhZJQJGg3VLL6AsCEIAABCAwnwAF9PmMtxzBemu217/3Ezxbzo2+ILAnAtaXGFrz4+tZe5Icc4EABCAAAQhAAALfEKCAjiZAAAIQgAAETpDAZSqgZ/H0CukUzk9QiZkyBCAAAQhAoHpQjq/InI5KeIV0CuenI0tmOpdAr5BO4Xwue3qHAAQgAAEIQAACawhQQF9Dj3shAAEIQAACEIAABCAAAQhAAAIQgAAEIAABCEAAAhCAAAQgAAEIQOBsCFBAPxtRshAIQAACEIAABCAAAQhAAAIQgAAEIAABCEAAAhCAAAQgAAEIQAACEFhDgAL6GnrcCwEIQAACEIAABCAAAQhAAAIQgAAEIAABCEAAAhCAAAQgAAEIQAACZ0OAAvrZiJKFQAACEIAABCAAAQhAAAIQgAAEIAABCEAAAhCAAAQgAAEIQAACEIDAGgIU0NfQ414IQAACEIAABCAAAQhAAAIQgAAEIAABCEAAAhCAAAQgAAEIQAACEDgbAhTQz0aULAQCEIAABCAAAQhAAAIQgAAEIAABCEAAAhCAAAQgAAEIQAACEIAABNYQoIC+hh73QgACEIAABCAAAQhAAAIQgAAEIAABCEAAAhCAAAQgAAEIQAACEIDA2RCggH42omQhEIAABCAAAQhAAAIQgAAEIAABCEAAAhCAAAQgAAEIQAACEIAABCCwhgAF9DX0uBcCEIAABCAAAQhAAAIQgAAEIAABCEAAAhCAAAQgAAEIQAACEIAABM6GAAX0sxElC4EABCAAAQhAAAIQgAAEIAABCEAAAhCAAAQgAAEIQAACEIAABCAAgTUEKKCvoce9EIAABCAAAQhAAAIQgAAEIAABCEAAAhCAAAQgAAEIQAACEIAABCBwNgQooJ+NKFkIBCAAAQhAAAIQgAAEIAABCEAAAhCAAAQgAAEIQAACEIAABCAAAQisIUABfQ097oUABCAAAQhAAAIQgAAEIAABCEAAAhCAAAQgAAEIQAACEIAABCAAgbMhQAH9bETJQiAAAQhAAAIQgAAEIAABCEAAAhCAAAQgAAEIQAACEIAABCAAAQhAYA0BCuhr6HEvBCAAAQhAAAIQgAAEIAABCEAAAhCAAAQgAAEIQAACEIAABCAAAQicDQEK6GcjShYCAQhAAAIQgAAEIAABCEAAAhCAAAQgAAEIQAACEIAABCAAAQhAAAJrCFBAX0OPeyEAAQhAAAIQgAAEIAABCEAAAhCAAAQgAAEIQAACEIAABCAAAQhA4GwIUEA/G1GyEAhAAAIQgAAEIAABCEAAAhCAAAQgAAEIQAACEIAABCAAAQhAAAIQWEOAAvoaetwLAQhAAAIQgAAEIAABCEAAAhCAAAQgAAEIQAACEIAABCAAAQhAAAJnQ4AC+tmIkoVAAAIQgAAEIAABCEAAAhCAAAQgAAEIQAACEIAABCAAAQhAAAIQgMAaAhTQ19DjXghAAAIQgAAEIAABCEAAAhCAAAQgAAEIQAACEIAABCAAAQhAAAIQOBsCFNDPRpQsBAIQgAAEIAABCEAAAhCAAAQgAAEIQAACEIAABCAAAQhAAAIQgAAE1hCggL6GHvdCAAIQgAAEIAABCEAAAhCAAAQgAAEIQAACEIAABCAAAQhAAAIQgMDZEKCAfjaiZCEQgAAEIAABCEAAAhCAAAQgAAEIQAACEIAABCAAAQhAAAIQgAAEILCGAAX0NfS4FwIQgAAEIAABCEAAAhCAAAQgAAEIQAACEIAABCAAAQhAAAIQgAAEzoYABfSzESULuYwEvv766+X27dvLu+++uzz++OPfQZCu37hxY3nw4MHFtQ8++ODiv/k7DoF//etfy61bt5Z79+5dTODtt99e3njjjeNMZlkWT38++eST5dq1axfze/rpp5f79+8vV69ePdp8Gfg8CZR6Vq7whRdeWP74xz+avs0j4en2ZfaNtR+qWa7h7sll9HrSg/TH/jVKkPv2RIC99bjSOBX+ye/dvHlzFawt4/5D7x3eeMSlq1SDmyEAAQhAAAIQgAAEIAABCEBAIEABXYBEEwjskcA777yz3LlzZ+kVOy5zkWiPMttTAV3Rn1NJMu9R1szJJ+Alx1955ZXl7t27y5UrV/zOihaKbl9G39h6UKEHd8viS0iI/9f4888/X65fv748fPiQB8BGAHLPLgmwtx5XLKfCf4sCeia95oHNQ+8dI+OtWd9xtZHRIQABCEAAAhCAAAQgAAEIQGDPBCig71k6zA0CDQJlUo0C+umoyV4K6Kr+nEqS+XQ0gJmWBLziwEhCXNXty1RAr9ca1cJjveV3mWQUlQntT5sAe+tx5Xcq/L09Mkox+lDaMfaO/ABcdG2p/R6/njKyDu6BAAQgAAEIQAACEIAABCAAgf0QoIC+H1kwEwjIBCgSyah21ZAC+q7EwWSOSMB6+/wvf/nL8txzz62aFb7x2/jKN7jLK71CQ6uAsYV8IsKlgB6hRdtTInAqBdxTYnqOc1X3M2vtreK3+lWRY+wd1gMDvflab6pTRD9HS2BNEIAABCAAAQhAAAIQgAAEjkeAAvrx2DMyBIYJqEk1ChDDiKfcSAF9ClY6PUECs2wB3/hvZbAKKJE3EK1C+iGL6OxfJ2jYTFkiQAFdwnTpG6n7WQ9UXZRWCszH2Dvqgv2avWrk6zWXXtkAAAEIQAACEIAABCAAAQhAAAImAQroKAYETpCAmlSjALEv4c4qGkZXqeoPSf4oWdqrBGbZgqrb5+4brTf8R4oKI8UXVQe8ducuI2/9XD9fAuyt5yvbLVem7mfemPXDUL0HoY61d6xda7nGY/3siCcHrkMAAhCAAAQgAAEIQAACEIDA6RGggH56MmPGEFjURBMFiH0py6yiYXSVqv6Q5I+Spb1KYJYtqLp97r6xLnyPFM+zLLfsS9WP1O7cZRRhQdvzIsDeel7ynLUadT/zxq8/dd7bD7b092pfW8QD9RoP+bUUjz/XIQABCEAAAhCAAAQgAAEIQOB0CVBAP13ZMfNLRqD1e4Y1hvL3AnsFCOu3A1Nfyu8jlvfmzyz+85//XG7cuLE8ePDg0ZS8T0Vav3eYbvbuK9c8kmAs31RRPxNp8arfcin7tRKUvSRh6/cm1xS+Sk4j+tNL8lufd17z1k9LH9f02XIRI8naaDHPeosrz2fNmg7JqcWv9RvZni31mPT8mOfqR3R7lm+05npomdWcI/7Umn/dX0R/Wz6+t8+07innpqxpVE/zOKWO1Gu25tjjouwfnp7n6x4fZQ9v7ZstW9pqHyrX2NqHW3uhsq6I/eW2o2sb0e08ZqSAXo/j+dk0RsvnrF2zZVPlfGr9UYuYPR8+KveePXn8a59XrqMl91E96s1zJL61+qttqjXXY+0dIzFZvc5ojKb6W9pBAAIQgAAEIAABCEAAAhCAwOUmQAH9csuf1Z8Qga2KRM8+++xy/fr15eHDh83VewWSuoD+05/+dPnxj3/8nT5b/bQKG/WElCLJSIIxUkBvJfPLueYE8i9+8Yvlzp07F5fUAvprr732nQcPLMGoieiWUEf0x0oyf/rpp8vNmze7lqMk+HMHXqI/t/N0MmLKI8laNTkbKRKnOatyPQankmlkXS35R/qIFE1GdNuS5xa+sWR2LJnV40ZYtuyoLhp5fXpF3jyOpf/Kva29IaJjnp+yCuhp3t7+Wfp+Zf9QCm+RdWW26kMKmeWf//xn17d7co/4YWsfLvfQVl+qz1TjjDyOIofUVtFPz7d7BdzW/ujp7DHXnHTjxRdf/FY848lK9d2Jx5a65/G3CuhpDteuXXNV3Fuz20HRYCS+tfpXC+jH2ju2LtxHGNMWAhCAAAQgAAEIQAACEIAABCDQI0ABHf2AwIkQUBONvTfQX3/99eWjjz7qFs8zDvVtuueff3758ssvzT7rZO9IEcBLRI8kGNUCuloAS3NMRYinnnpquXfv3gVCpYCe+HzxxRffemu/p45rErMj+lMnmZOs33vvPclivER/6iSa7Pd0QZrYsiyzCugz9PuYnDJPVXdK/pb/iPCJFEvU+R3CN2YGx9LtWl+2evCkZtyzb7XAmFnVfk253yqgq3rg6aml94njW2+9tbz55pvS/pl0TXkgI4/V0/eRdXn91vtm4vk///M/kgtVC81eZ/U+/Nhjj8n7S49XxM/Uc/TWpuhm2Wdrz/YKuKmPOv7o2dzMNUd8WR3T9GKWSHyVmXry8XQuX/f4WzFCfjhSGWNNrFb2PxLfWvNTP+E+43fE1b1D/dy7wp82EIAABCAAAQhAAAIQgAAEIACBrQhQQN+KJP1A4IAE1KRa5LOY1ptyrWSl8jna1N/f/va35Qc/+MEFmVaCt040Wu16RSCVRSkepYBusasT2D2+SgG9nFPdXhl/VOVUZpFPT1uFhV4SWW1ft9uiIDirgK5+ardu1/vSwjE5Jf2y9NCSgdWut64RGSj6rur2LN+Y5nhMmc16k0/t1/IZXoG8pSfqVx9m6WlPR7w1lbpq2UvEB9QFzFYhNWKDvUKwsrYtCoStwqzFq26rxgRJDpGvFagPDmb5eqxaY3sF3NqOvK/xqPoUja8se64fXugVwlt6osabVrvIw1WtPcPj33sgoR5/D7Fab2+01mLJRfXxyj5ctlH7nf0zRtF50x4CEIAABCAAAQhAAAIQgAAEIJAIUEBHDyBwggTWFIl6idg6Eagkf1uJ5Bpr5G0qqwjVKhqoLMr5KAX0OmHfS9pahQC1gN5L2K/57eGeWqvMrMR47w0w9S0n9XOieQ3qG0yqKY8Ub71iXrTPmpWV0D42J8sOvTcAa1tQf2vV61eVrarbkWJjGlv1jceW2da20vKbyhcGIsVIy796NlfOLfr2oqKnUR2xitKRN/W38AGJifIWaXSutV57BV3FXtV9M/elxBAj+l+zUIqLa3W7V8CNsp615rrf3ppbD5soLBVdUnRa0TlLlxRflu7bc6ymxnupnfrAkvIVIZW5Kj/lqwRbPLyjzpt2EIAABCAAAQhAAAIQgAAEIAABCujoAAROkMCaIpGXfCr7biUMlUR2iVV9A6UWRZ1g934vV0nE1gUGK0lYJ4O94p71ho9aQPfeplIKrVEVVvUn+hZczaGVgFUeYKjXVBcVPD3uMYkWu1NfXjHPu17PR5nDsTmNFGbUhz6U9Uf1OrVXddsq+Hg6pfjGY8ssWsCPMPYKjRFfpfgK1aZm6WlUR2r23tcy6vbWXqDqcylHxVeqbyyX/Ubkq+iV+mZ92Zdng96bxda8FD2LrF3R7dY8o8XztJ49rDnNw3qD2PKpI/Pder/w5mDFdHuO1Sy9bhWj1a8CeHGvYuO5jbd39PyMN463b3v3cx0CEIAABCAAAQhAAAIQgAAEINAjQAEd/YDACRJQk+ojhQUlUVy38RKLSqFASWxbCT2VRdm/V+TykqtKslIpoCsF/1F2PbVWmUXlnMYs2Sq/UxxJfpZ9r0nujiTjvSLLiK31ZFT3dwxOii+w1qDo7IgMFFet6vaIvDwee5DZMQvonu3X8vNk5dlc7s+TS0tvPD1VvzqQ+4/qlLo+Re/LNooe1gUtbw9P/UcfLPPmrTwgV/fhycwb07pe+yKLxda6bcUYTzzxxHLjxo3lwYMHF9NU4oOR9aZ7omtW30ZWZDq6j5fM1rLxYryRhz5n6GbvpxZGZN+z82PuHdZaWj/x0Fr3Wp0Y4ck9EIAABCAAAQhAAAIQgAAEIHD+BCign7+MWeEZEvAKD3nJIxlPSlQAACAASURBVAlv5e21aMHCe2usJyKv2K2yKMfw+vSuW/NVWCtvptV9zyiyqMyick5z9/r2Etc9XSj7VhP6Vn8jxVtPDq3fTI0Uvsu57oFTtGiU56/wVdqMuG5P/2b6xj3I7FhFkBny9Gwuy3KWnio+vdTRte2VIrZiE9ECuvemfGvvXFuwGpHbyB7qMfOKyTN0u/YVv/rVry4ePjtE8Tzx8Nas2l7N1osZRvtN45S+LaKzlvw9Xz2iZ2vW1tLRLQvoXixyrL0jap9e+zUPV3p9cx0CEIAABCAAAQhAAAIQgAAELh8BCuiXT+as+AwIjBaJlAR9tICuJDLV+Vqi8e71rlt99grko8ly5T6lTT3f2UnZXhHESzKvldcaU1xTvJklB+/3OyNz3ipxHhmzlsfIgyS5D+/eERko+qL6gxG78nzjHmR2rCLICE9Pnmqfnq71xundO7sgrq7P45SvRx7iUe2kHnv0vug+PCozlZXlp/K/1XHS1nJK43h7RWrjFTyja42s2fN1rbG9+6zPvI+uYw0fL7YZ2Z9m6MnaPUWJzzP/Y+0dI/L33k6niD5ClXsgAAEIQAACEIAABCAAAQhAwCJAAR29gMAJElCT2CMJPS8BWid/lQTdmgKHl+hUWZRinlFAT/17nybdY1KWAvqyKMlW1ZYiCe9eASDST8+FjRbQR3S1nIdnl2v7b63ZGzffp8qzHMfzjceWWZpr9DPike2v9yWREZ7e2Eqfa/Wopy/K+OUaZrfPY0X1zPIzo1/z8PZjT6atfVjxwdb6Ff+mFKvLee2lgL7mKytr1+z5upacva8fUECPWIj/RZ/cm/XwTFR/jrV3xIh8t3X0t97Xjsf9EIAABCAAAQhAAAIQgAAEIHC5CFBAv1zyZrVnQuCYRaKEMJpEp4D+jeKNFHuiRRlFxVX9ico5je31HS3+tNajFE5a986WQ+tN0NZ8rC9DHJvTCKNyfZ4erO2/xdIbN983YldeUenYMrN8zBo7KRl7vwnssVH8Ut1GkdFaPTqVAvqawuNlLKDXuhPRv9ofz9Btq+iXHkZ87bXXllT4zH/KV4NaPu0Ya6aA/u/fsI/Ibu1+lu+39Ep9U9/z8RF9iuwdo/3W99X7b/QBgq3mQT8QgAAEIAABCEAAAhCAAAQgcF4EKKCflzxZzSUhcMwiUUIcLaxSQP9GMUeKPUoRKar2qv5E5Zzm4fXtXY+uZaT9IeWgFnLqZPuxOY0wKmXhzX9t/y25e+Pm+0bsyiukqWOP6GzkntLfKl8IUfr23k6s2WxRPFJktFaPTqGArj6YkWX9xBNPLDdu/LuQd9kK6JG3rxObZ555Zrl169Zy7969C1PwCuhb6HY9xyy7733ve9+ai2q/s9esFmGjBXS1X8VHRdp4sc2IX1H8VWSOSjxl9bemiH6MvWOEdYvjjPlHZUZ7CEAAAhCAAAQgAAEIQAACEDgvAhTQz0uerOaSEFALNSMJPa9IlBB7ycdaDOp8LfF593rXrT5nfMJdSQIqber5jsjQMwOVWVTOSsK39xlob95bXT+mHFpvktaFkj1wWvPgi3fviAwU+au6PWJXnm/cg8xq/5z+O/J57BbjuihziM9cqzLydK2nN5HfQPcKp+p883yU9q03le/fv79cvXrVXJpXxFT8dIuZal+KrY7KrXdfy7/2CrW1LzqEbvf21noN3pu0M9bs+bqWfL37Zjxoo+ha3caLbUb2J8Weo3Mdtbf6oZvRBzEOsXfUrD197zH05BrlT3sIQAACEIAABCAAAQhAAAIQgAAFdHQAAidIQE2qjST0vARoXaBREnNrCktekl1lkcWsJOu8MS2VqVlbicdTS8qOJCM9edQFoWO8gTYihxmJ/1LPkk6VLPbAqZxf5FPgCl+lzYhr9vQv9znDN+5BZml9NVvFR/dYK/2NyNOTgXc9z3mWnqrjj+qU1//oJ5WVPXx0Tx7ZG1u6NSI3T89G3kCNykEpKnp9entrXQDt7ZMz1uzNvyVTzwcqcdKI34/e4/H39EyJAb0HbpQ5q/tZ3Zf1MzLKHq74emXerXi7tReN+qN6Lp5cI3OnLQQgAAEIQAACEIAABCAAAQhAIBGggI4eQOAECahJtZEkqJJ8jyapRouPSrI1mnjzPkWc1CG6vvqe9N8U0JfFStgqMp1tkspDFL3EbLpWJ8dHdKZnn3vg5BVDWnJS7H2kQKHoxTF94x5klhnVslvzVl9dzGsVEKMFUW+vUfevWXqqjp+Zb90+2l9L9lYhL1Kgba1PKST3bHak8NvzLaM+pe7TWtfWuu3tF7XsW8XPQ61Z9R+9h8KyLkRZKn4/2sbjP8J11F57c1f3M6sP68sEis0eY++ox1Tmaa15Da+oDtEeAhCAAAQgAAEIQAACEIAABC4HAQrol0POrPLMCKhJopGEnlfUSCi95GONe/RNOiUZGy2e1IUDKzE8Ugir50oB3S6gJ91Q5OrpkJrQb5l+JIlvvc21xe/kevZ5bE7KwyaenFpvnI0UKBQ3fmzfeGyZZUaWzo4UJWp/2XuLMeqLPRv07COvdZaequO35uG9ger1r+zFnv2l60oBXfGn0YfVPHtV9sy6j57OeDyVvSC1sexka91WYiilqLinNddzSSytN+eVdVmy2lL/PP4j+9OoLHp2ou5nrT6sn4DwvvpzjL3DGtObZ71m5UEYzydxHQIQgAAEIAABCEAAAhCAAAQgUBOggI5OQOAECahJtZGEnpK095KPFtLoWy1KoTuNE/m9UOuNnFbhIPKGXt22lYQ/taTsiJwV3ax1QfnEdEQeiknX/fWKXZZ86/Yjnz71CgJ75OQVYdWi2IgtROXaK/Yewjem+R5DtzMnq6ClfMY331/LslUQa43XG0spdkRkpL4l31qbpdeR8VO/W7ePPhhgyTvNSymgt/aszCu6fyu2aulXxA/XMos+qGcV7Voc1DfCrZjEK8j3fIT3QM7MNUf6brG0iqCWnnoPmyj+QtE5S58t/iP7U9T+lfkq8ZTXT61Dyh5w6L0jrcEq9nt60dp7lH3X48Z1CEAAAhCAAAQgAAEIQAACEIBAIkABHT2AwAkSqBNNrSTTSEJvVgFdTbBa7XrJMPW3Hq1kfRJ9q4BuJRC9hH2pSnt+A13Vn1kF9MTJkodSxOrJLGLKyudNWwWpNI5lc2oCOPKG17E5WQwse4wm3EcKFIp8Vd2e5Rv3oNslp5YO94ooLV+pvBGovPGovtUeKeDN0NOojsxorxa/WjJr+SrroaDU1tKLuu+tilPqnqzu8Wn+9bqU31yu/UrrIaEtdVvdW+t9ypLPsdds7aWZactnWCxbPmmG/nn8R/anqP0r+9kWBXQllrXmcui9w7LfPC/1jOO1V5jTBgIQgAAEIAABCEAAAhCAAAQgUBKggI4+QOAECfQSlmWiaSShN6uAnjC3iuieCLzCjZWMbfWZkrSvvvrq8tJLL1006X26tse57v/ll1+++KcPP/zw4n/3XEBX9cdLMluM1YTvqC4ob095+pSv94pOdR9Jnunvzp07F//bSui2ClO9OfXWtAdOvQcJWuvyimwjBQpFrqpuz/KNa/zclrpdshrVodyHJ8taLlEb6Pn3lo1arLbW06iOzGgf2YOyHGpfZe1F9dcvnnzyyeWjjz5STMz8LLd0Y9WolO3zzz+/fPnll8vDhw/drnr6OKIDKQZ45plnLmIBLybYSrcje6v3tZQ9rfn111+/0KMsx55tR1lmxfDiQVeBhJ8hGtmfovavzFONp7y+lIc/rD4OvXekOYzqRZ6/99Z65KtVHleuQwACEIAABCAAAQhAAAIQgMD5E6CAfv4yZoVnSqBVWCiT5SMJvZkF9CwKtXAZKSgpRfRcLP/ss8+Wa9euucny1EApYKR+33333eX27dvLvXv3LvrdcwE9zU/Rn0iSP8s2mvCNJEu9z4ePmLqiizkhW7aNfGq4Ny/lt4ejSeUZnCKJdGVNIwUKVb6Kbs/yjeUcj63bNS/FR9b3eMWIlkyUsZTCfMv/tu7dUk+jOjKrvbIHJTmUTErds+yx9tO/+93vlp///OeP9i9Lroq8VBut96A0x5/97GfLT37yk+XBgwfNbpSYIFJQzsXYUl+9MbbQ7cjeWq9H/QJIC+LImhVflnzFs88+u1y/fl0qoKvxVV6HJ5eI7nn8R/anqP0r843GU70+1a9ZWH0oOr/V3pH6idhwHlf1TxTQFc2jDQQgAAEIQAACEIAABCAAAQhkAhTQ0QUInDABK6lZJstHEnqHKKBn5OonXCMispjUibUyGagU+9L4VgKx7FdJuCpt6rWOyFDl5emPl2S2xhlN+PYStDMKwuXcW0W3WjfUAnruu1d0GF3TMTmldfUKlJE1jdiCqtepnafbI3al+EZrjseWmTWn3oMjqk9U5NGygUhhvlVM6b2JuoWeRnVkdvvIZ9dLXbUKSy0/bRXr1cKUog9lm1IHS52LfN67N2bL7pQCtPKW8xrdju6t9VpaNjp7zZbfKOcy6iN7BdMtC+dZXzz+I/tT1P4VexmNp6y+Rz/lXvd1qL1DiaNSm0jckdpTQFc0jzYQgAAEIAABCEAAAhCAAAQgkAlQQEcXIAABCGxAoE64RgpEGwxPFxCAAAQgAAGJwJaFOWlAo1GrgD7aH/cdn4D34MbxZ8gMIAABCEAAAhCAAAQgAAEIQAACEICAToACus6KlhCAwCUhUP8+7P3795erV692V1+/3aO8wXZJcLJMCEAAAhDYEQEK6DsSxg6nUj8QqH6VIvIp/B0umylBAAIQgAAEIAABCEAAAhCAAAQgAIFvEaCAjkJAAAIQqAjUn0FViuEjRXfAQwACEIAABA5NgAL6oYmf3njlFwKUz6iPFt1PjwwzhgAEIAABCEAAAhCAAAQgAAEIQOCyEKCAflkkzTohAAGZQPQ3EqPt5YnQEAIQgAAEILAxAQroGwM9w+7q33j3fpYm2v4MkbEkCEAAAhCAAAQgAAEIQAACEIAABM6MAAX0MxMoy4EABNYTqN+kSj0+/fTTi/Up9zppnNoqb6yvnyU9QAACEIAABOIEKKDHmV22O+oHA9P6rU+5W/GS8sb6ZePJeiEAAQhAAAIQgAAEIAABCEAAAhA4PQIU0E9PZswYAhA4AAEreawM672lpfRBGwhAAAIQgMAsAhTQZ5E9r36tBwS9FbYeNvTu4zoEIAABCEAAAhCAAAQgAAEIQAACENgbAQroe5MI84EABHZD4Ouvv15u3LixPHjwwJ0TSWMXEQ0gAAEIQGAHBCig70AIJzKFTz75ZLl27Zo0W+sNdelGGkEAAhCAAAQgAAEIQAACEIAABCAAgR0SoIC+Q6EwJQhAYF8EeoV0Cuf7khWzgQAEIACBPgEK6GhIlECvkE7hPEqT9hCAAAQgAAEIQAACEIAABCAAAQicAgEK6KcgJeYIAQhAAAIQgAAEIAABCEAAAhCAAAQgAAEIQAACEIAABCAAAQhAAALTCVBAn46YASAAAQhAAAIQgAAEIAABCEAAAhCAAAQgAAEIQAACEIAABCAAAQhA4BQIUEA/BSkxRwhAAAIQgAAEIAABCEAAAhCAAAQgAAEIQAACEIAABCAAAQhAAAIQmE6AAvp0xAwAAQhAAAIQgAAEIAABCEAAAhCAAAQgAAEIQAACEIAABCAAAQhAAAKnQIAC+ilIiTlCAAIQgAAEIAABCEAAAhCAAAQgAAEIQAACEIAABCAAAQhAAAIQgMB0AhTQpyNmAAhAAAIQgAAEIAABCEAAAhCAAAQgAAEIQAACEIAABCAAAQhAAAIQOAUCFNBPQUrMEQIQgAAEIAABCEAAAhCAAAQgAAEIQAACEIAABCAAAQhAAAIQgAAEphOggD4dMQNAAAIQgAAEIAABCEAAAhCAAAQgAAEIQAACEIAABCAAAQhAAAIQgMApEKCAfgpSYo4QgAAEIAABCEAAAhCAAAQgAAEIQAACEIAABCAAAQhAAAIQgAAEIDCdAAX06YgZAAIQgAAEIAABCEAAAhCAAAQgAAEIQAACEIAABCAAAQhAAAIQgAAEToEABfRTkBJzhAAEIAABCEAAAhCAAAQgAAEIQAACEIAABCAAAQhAAAIQgAAEIACB6QQooE9HzAAQgAAEIAABCEAAAhCAAAQgAAEIQAACEIAABCAAAQhAAAIQgAAEIHAKBCign4KUmCMEIAABCEAAAhCAAAQgAAEIQAACEIAABCAAAQhAAAIQgAAEIAABCEwnQAF9OmIGgAAEIAABCEAAAhCAAAQgAAEIQAACEIAABCAAAQhAAAIQgAAEIACBUyBAAf0UpMQcIQABCEAAAhCAAAQgAAEIQAACEIAABCAAAQhAAAIQgAAEIAABCEBgOgEK6NMRMwAEIAABCEAAAhCAAAQgAAEIQAACEIAABCAAAQhAAAIQgAAEIAABCJwCAQropyAl5ggBCEAAAhCAAAQgAAEIQAACEIAABCAAAQhAAAIQgAAEIAABCEAAAtMJUECfjpgBIAABCEAAAhCAAAQgAAEIQAACEIAABCAAAQhAAAIQgAAEIAABCEDgFAhQQD8FKTFHCEAAAsuyvPPOO8udO3dMFk8//fRy//795erVq7th9cknnywff/zx8sYbb+xmTkxkHYEk02vXrl10skedW7e6be/++uuvlxs3biwPHjz4Tsd/+ctflueee27bAekNAgWBWv8++OCDC3089B92cGji24z3+eefL9evX18ePnx40eHefVYZH73yyivL3bt3lytXrqyC8a9//Wu5devWcu/evYt+3n777e/EM4qdHXPfTPO7ffv28u677y6PP/74d3go818FkZshAIGzJvDHP/5xuXnz5sUaX3jhhSX9t+VrIhDwSxFap9MWuW4jqzo+Gz2PKzFOOWMvnjhmrLMN2f32sgfbico37QXp7xhnz/1KkplBAAKnTIAC+ilLj7lDAAJnT6A+JCkLtpK8yn1btSmD/GPPZas10c83BKKHp8vKrUwo1gxGEx2XlSXrHiOwh2QLdjAmuz3cRQF9WZTksmJnx9o380MFvaKWMv896CNzgAAE9kmAAvo+5bLHWbHfbCMVK7YeybcoMU6esRJPHCvW2YbqvnvZg+2o8i3PD8d6eHvf0mR2EIDAqRKggH6qkmPeEIDAWROoDzUjiz3GG2ORw9jImrjnuATUw9NxZ3nc0b2HXrZ6Q+e4q2T0vRM4drIFO9i7hvTnRwH9tAvoalHr2H7itK2E2UMAAqqviZDCL0VonU5b5LpeVq380MjZUs3ZqDZOjmC9fFs97MF2FPnuYZ7zpEDPEIDAZSdAAf2yawDrhwAEdkeg9cnb3purrTf9Dv3kp3oY2x10JgSBjQjUtjjyVsBGU6GbS0zg2EkM7OC0lY8Cuia/Y9tZa5ZqwltbJa0gAAEIHI7AXv3q4QgwEgRsAmUR8+WXX75o9OGHH178bzTno+Zs1HhCKbAi1zECp+ITT2WeY1LgLghA4LIToIB+2TWA9UMAArsiYD1ZHHmq2CqkRw9Ua4Coh7E1Y3AvBPZMQE007HkNzO30CRw7iYEdnLYOUUDX5HdsO2vNEvvT5EcrCEBgfwT26lf3R4oZXTYC+VPqad3pAe30d+fOnYv/feWVV5a7d+8uV65ckbCoORs1nqCALmEfanQqPvFU5jkkBG6CAAQuPQEK6JdeBQAAAQjsiUB5MBo5DKV7ygNM+u9D/uayehjbE3PmAoEtCaiJhi3HpC8I1ASOncTADk5bJymga/I7tp21Zon9afKjFQQgsD8Ce/Wr+yPFjC4Tgdou0k/1PfHEE8v169eXhw8fhvM9as5GjScooM/TxlPxiacyz3mSomcIQOCcCVBAP2fpsjYIQOCkCNSF7+iTxOVit+wrAlE9jEX6pC0ETomAmmg4pTUx19MjcOwkBnZwejpTzpgCuia/Y9sZBXRNTrSCAAROh8Be/erpEGSm50jAiqv/3//7f8utW7eWe/fuXSw58rNhas5GjecpoM/TulPxiacyz3mSomcIQOCcCVBAP2fpsjYIQOCkCJRvn2/x1nj9Nnt6Uvm5555zmdTF93xD71DWuqccTFlT67fcI5+xL9ddfr6+LgjkubU+cd/6LfqRT+J7fJQDb6+gUcs6rS3CzFWK/2sQPRy35Jm6G+GozjO3642/5Ry8cfJ8yodiynuy/C0d7T1I09LRPJ6qA3u0md7aerozUvgrZaHoZTk3z6+NrqPU9dZ4lt1nPx9JYtTMvDW17HDEDqy+rHWldupDZXVSMDPZ6idOemytMVSeI3K2+LX2utRWjQOi+40qm3q+1s/WROOG1L7UmXIuLRYKByW5rNjZofZNbz+wYh5l/qrMVD2P7uMtX1j3o/juqO8a6bMlB2U/VnSuXoMiw6g9K3O1WG5lz1Z8lMZr2fPofEdlVc4vovcj8YliL9YZo55X/ennN95441tdj+6banGtHMzaJ0sZKjqtcLHOAuV5qyX/1pmspd/KGc6z2/q6otOzYpFZ/kKRa6nL5V7eklXE/krGW9hMRAfXtu3tDSM2mObT63MknujFOlZcPyq7NPct8kUj3FqxZk++1tp7um3Fpz3baeWYRuKX3jp68lXOf4pPW2sn3A8BCEBgJgEK6DPp0jcEIAABkUB9WB05jNdD1QG116dX5M39WwG5cm/voNQqmIwkFOpi4A9/+MNvPZ1tiaQM6r0EYLpfPQSo68pz6snISmiUn25rqdpoYcPqTy0EKAcpZc2i+XyrmSK/ut+1h0x1vb0C+ve///3l2rVr31mypWuKvZUdefq6J5tRkzZpfZbcogWIur1iLyX/ls32iphR/asLq7///e+X3/zmN4/eOCn7y0yURGW6r243I6FVr9diHLFbT0ZWIeDjjz9+9DuR5Xy8fdHyQRbbF198cblx48by4MGDptvy7HBEzuVgEb/gFZCt/SaNZfmocg6ebHLbiH2kezy9rJOa77777nL79m3TRsr59jgovkSxs0Ptm6rvLP2mMv/MS7VRT89H9vWIvkT2c3Xv9uzF8qUjMZmic3W/igxnx48R+Sj2XBfQX3vtNde/pn5Vf67aSsufKcwt+Y8UbHr2onDPa/jFL37xaA+0OI3um5E1KfaW5lbLO2LTHve8du981nsAwRrD26PyPZF9Ot3T86ezYpFZ/kKxm7qAru7lW8Yeqs2M7GWj9/QeaqivqfZyiAL6p59+uty8ebO7bFV2qRPPbvNAShwS8V2530gBXfF3SVb1+UEtoD/77LOPPt/fAqz6JUUvKaArlGgDAQicMwEK6OcsXdYGAQicDIE6yFaSdd7i6oNR7zARPdDXhzPlfiuIVxOy9Vp7fMrDTfqk2WeffeYm0VP/6QCnHtRz+7t37y5Xrlz5jihG19VLANYH5LS2999//+J3z7w/5SDp9ZGuK4UA5cBYj6UmPb05qklRqx814WDdq665VUB//vnnly+//NKUZc1GHaueZ08H9mAztX55ss7XLd2JJEVqnVFspeRl+SLFH9brU780kPzok08+uXz00UffQVT6WCVRuWXxPE1G1c16rSN220sK1f43/T7k/fv3TZUa2Wvr+f7yl7+8KJz3iud58N686wK6Iufcr8q+hBB5YCu1vXPnjmSWng2N2EcaWH0I7+WXX76Y54cffijNt+X7lWKmYmeH2jdVOxopoEdjGk8HJMH8X6MRfVES8lGb6fkKlX1ed2t+is7V7BQdnBk/jsjHs+dSNonVF198IfnXXgyduW0lq0ghJY09ItuenUS4J3t86qmnup95Ht031XgrYm+1zNfE53Vskvay9KfsZ9mPpbNWpP3jjz9uii7CoOyg5U9nxSKz/IXiq0q9ju7lnt/f2mYi+9jatqW/qfVh5EFgzyepfrK0zTrWSWfb9957T1q6J7toDJIH7e3bqu8qF6D6fbXQn/qu/Z1SQH/99dcvzoFKDmirIjoFdEmVaQQBCJwxAQroZyxclgYBCJwOga0/355XrvRrvcHgFchbwXgkQdQ6DNUHB6udmkgvNaAuFnhvbtQMrPatg1mdJGklPyJr681XWdsWRWqvEKB+CjrCMmLF9YFVfXsojbFVwl89kHufsExzSrzTX/7phQg3q/9WErJ10Ff0qpTPGpux1mbprOKvyjZe4sBKqKmFEvXrAJYeWuO2bLSVyCp5J1/yhz/8YfnRj3508VCPl6i0+hwpJrfsU7UDax6WzKx2Eb+a5lnz/e1vf7ukL5S0kt2ttfUSi8rDARG/lObQk3O6btm692BJXlvLJ/T2G8XOI7rcmkPERlo+zNKRuu2aeMazs+zH85v71lgz9s1R+1P3CC+Bb9lbZC/PbS0dWOtPa5m0Eu1r4jjFD2zxBZU0d0UHZ8WPli/cwp5bhUZL9qo9J1ZWzD0qKy8ervU9Epd4tmJxV9aR+1XeQG+1rfdNxddYdlzrSW9f3bKAXrKNMLN8WkT/Z8Tvs2KRQ/mLyBftrL3c8hOtOHaGzXh2utX1eu5KfKfE82rORrHx1r6a/t2KeyKym5UvUtdVylEpoCv+rvcwh1JAj569D5EDUuORreyCfiAAAQgcmgAF9EMTZzwIQAACFYHIm+JReMqb7XXyqXXoUj4zrx7GrIOW9/RxvZZW+97vAvcSWvlar+CmMKgPut660riKnKyERuQtzDSOcqDu6ZiXMIwcRpWEQETfFdnU/SkPmETmUMuyV5SvZe4VelPf0fmqTI5tMyM+sMei7q+XfLXW3ks09D7fbiV51GJ81jM1ceIlQ3pFleg8ozawxg68ddXyUgsBih9W19lKWqtfRknjWDpp9evxiH5FYE2xdov9RtnrSjmo++kaO07jWfqhxDNK8fIY+6a6Fyvzr3WmZ0vRPapnc1E/pT4UVPfb0+s6ya0UfFo2q+xzis7VzEZkmPrYsz1HHgC0Ymi1iL9GVgr3Ulb1W/WtL1gp+1Dt77aIcZSHC6y5eb4mukdZrH0ySwAAIABJREFUvnxGAb3VZ3R/H9mjlHhfid+jc63PEa1YZNZ5U7GZyINzVi6hZdMzbEax1S3aeDFEGmPkTK3uN56N5zXOkl3drxfPq/kidV2lDL0CesTfRew38hCxpQ9bvCQwoodrffcW9kMfEIAABLYiQAF9K5L0AwEIQGCQgHr4HuneS/5Ffzer9wmxND/1MKYkEq31KsV+pcCS+7YSRr1gX/lMmnLA2CoB6hXERw7UPT3z1uYdLOu+Rw6vrfmN9NX7TbkRe0v3qPOoD/jRQpl6KFVkcoo24/kaJVld9lF+KlL53L2VAPX8raVTSnEqkpDJY7QSldGi1Ew7GNn7lOLX7DVG3jpr7TVWAnBEztGCdJpPrafqlx7W7jeeza7x7erXR8oxSnbKT8xYnKIFAWscxUe35t3yVeo+pMzfi/vKuUVjSjXeSO2UPU/xp7X+9/Tai/m86/X6vLFHbESRYeTt19YeUuv/yFzVGEktgKhztc4nXhHGk1XqU7XdyEN93p4bjeut/VB98Mzz+Yo8FY7lmqPnMo9XPcf0357sIzFxrQeWT1Zs1DvzKjGD4icVnzXDX6S5KRxqffEKf8p6ZtmMontr2yjry2NE9mrLJ7bOoWo8MUN2M/NF6rpKGXo+P+rvVFtTHxCMxLhR3fRyQKqNR8elPQQgAIG9EKCAvhdJMA8IQODSEhgpIqiwvIKOl0Cux/GCZzWhNppkVQ7BSpG9dRhS3grwDk+qbHoJIytRrCSGvQSMl4jw5u7Jf8u3z7y5bHG91iclWeiNqx7IRwpf3tjWdaWQfGybKcf3HiQo11jqY63byudSyzbJ5v7+979f/M5lyw+U+uJ9SjZia54fHtkjWonKqKxHdC7do9hBNNGU5+LtH6MJN3WtNVtV1lvLOZJYrdfmJVr3sN/kOffsPLcZ0euoHh2igK7EIIqeKvaX+vEKGkrM1YtlIv48qqMtDp6debpf99tj6elQ3ZfHW42hy369PlPbU7PnaHyk+MKtZZW4ejGxtWettXF1zFaslP5dKaCP7GveT2Z4hWvL56d/Ux6e6fnFWp+8/qL6p/pbxXeXbbz4fVYsMstfKL7Ky1tYDD2fPstmovIcaR/xW1F26n6j6nd0/MTDk11k/b190fvsvervvByQd93T33Rd+RKZ4ktHz1gtPVXsSLHxETvgHghAAAJ7IEABfQ9SYA4QgMClJjBSHFGBeYeZkUC/N/bIYSyaTPLm7B3G6vmvaa8cYBRZKW+njB4itzxAeYenOunUStQpTA7RZi8F9KgNRNh4CTglgTHTZtYctntFcsWmMpvM/9NPP11u3rx5sVzvU73e73dGCkfelxCiRaw0f4trfkAgy3OLB0Zauqgk3KK+N4/l7TNKMSViQ3XbEXmkPjwfHu3X66+3Rs+Xj/a95X6T5x8toKuJUE9PPD1r2dmNGze+hd5jPWPfVOxPmb/nm9bYUe/eqC2UffXmrMg0siZPtpG+UtuR+Sl76KnZs/cQhMXVOxtsLSvFfvI8lThM1RVvnVY/ij15/nBkrx/R5whXlVlUn9a0V/cfZe6e3ihytcbx/IF3vTV3b/9XfJXXhzW2t9/NshlFhmvbRHQxmk9S7dPja8Vq6d+UM4bXd2T9NWtP7t7Y0X1G0W+rT0XnR2x96/hN2UNHGay1E+6HAAQgcAgCFNAPQZkxIAABCHQIRA88EZi9Arp6cIqMp/Y5cmixElHe2w5KIsM7YEUPZBFeqW395lz6N+UNdOVgmvra8gDlHZ6sT4zVPNR5RzlG2lufiFQP+944qm6r7bzxWtdr20/tWg98RAuZW9qM9fm60TXXulUyqNde6kD2E1999dVy/fr15eHDhyarvG7rgYc1SQPvXu+6xUuxxUiRPyoTRb+jelTOoXevug9F15Tbj8gj3evd512v57vGt3v3etdb7EYT71Z/lm9o7emjutTzfYoeKTI7xr6p2J+ik97cR23Iu0/h2uqjd++afq3xVM7eevN1RefqvpQ1bWXPa+K3iD2PcPV8wEifity8cZWH+ZRxUpsR/VDvG+27x1XRTWvtWzJL/UeLcFFdibb35K3G76N8vftm+Qtv3MRlZM/p8R/V69H7PNlGro/MoX4gL/ITJVt+wl19MNyzHe96j6d3r3fd6rvn72fZjRKrKTH0mv1btU3FxiM2QFsIQAACeyJAAX1P0mAuEIDApSQw83OzvadaRw5mnoDUPr2EU28c73Ad7Xt2+/rQ4TFM170CunowHT10tebosU/3RQqiMwt4ddJM4b72cFmP2XuAY+TgXq9BKZKW9ygFdOWrClvaTERfPBnW8iv51DZTXst6WP5bLTurfTmf0cRJ6sPzmyMJCUU3In7EY19f9/TbW7M33oyEqTdmvl6zVf2Gt+aonBV/3FqTN1bv6w49Tl6/9b2th5laYygF9Mi+slaPlPUqcor4QWV9nv21dLmOPZS5q3YTaTfLnyryisxT5az26fkIqx9lTadmzyNcvbhkpE9Fbp6NjLK3xh7Rj9xPyUf5hLviZ7yYd40dl/P1PrnuySkq+9ntrbOZtwblN9C3ikVGddbzRd71xMCzJ4vT2n28xd6zGU9ma69bD1JE++zZsepPVHvYWnZprZ5f7/Hw5qOuqxxjRgFdOVMotlOzWON/La4eT8uvrfXdUX2nPQQgAIGZBCigz6RL3xCAAAREAmVAvmVRo9fvSDDuLUc9jM08EEX7ntVeKWC1eJ5yAT2vqX4Kvqc7StHW0718PVKIqPtUk0+9uagHcrWdNZb11QKFz2UroNfJl1K+ZSKgtLeSbau9pSdrEhWe3xzx1S3/88tf/nJ58ODBxf+lvy1tr9RBT7+9NXv6PCth6o1rJYhUv+GtOSpnJZnVWo831qwE+sj+UK7hXAvoI1x6tuvZXx7P0wO1H8VuIm1m+dM1/Xp78Ra+1PMR1hw8GaZ7Ts2eR/TOi+W96xH9LNt6b0uXa1mrIyP6kefqFQNH++7Jao29nWsBfcv4XSm8WXrtyXqWv1B81UhcMyse9Gxm1Geo943qStl/L6fk6YEVl/QeDN9advUZLuo/vflsvc+M+jvFjhXbqfVqdD4t/fR4WucjCuiqtdMOAhA4BQIU0E9BSswRAhA4ewKRT26pMLw32+tgXH3boDe+ehhbk8jyAvho3zPaR54aT8WXZ555Zrl169Zy7969C7znUEAv9URJAkQPxpYeqkX7nFB44oknlvR7tbmYqBbCejagHsjVduVYkYcysj0rydsZNtCSfy3nrQ/4tWxKWyx9XF5znVyy2pd+rZU8WrMOz2+OJE4sXcl+pbaTGQkOT7+9NXv73KyEqTeulSBS/Ya35qicvb2wtxZvrFkJ9Mgb59lXfPbZZ8u1a9culnPuBfSt9k3P/vI4nh6U/Wz5cKdnZ7P86ZY/MZDWUO6dyk8Geev2fIR1vyfDdM+p2bOqv2qcMUNW5ditOKuWp7pXtPRkRD9yX14xcLRvCujf/kR8yw/MiN+VwpulS56sZ/kLxVeNxDWz4kHPZjx/vuZ6RF+8cVoxvqcHuV/VH28tu9pvR/ME3nzUdan7zGjcotixYju1HozOp6VPHk/rfDTjfOnpO9chAAEIzCJAAX0WWfqFAAQgECBQB7nRQ4I1VN1nXSBXD06BZbifIo4exqyxvQPPMYuBdaKynH/kd8i8AnrqV03EbXmAUg5Pnr70CihrDlrWQwtewl85tHrrqa97+jlqAy1u3oMvp1ZAX6MDlqxKGefEZmqXH5yofW3ZPl/7xz/+8ei30Vu8R5Ibeb7evd51b93pesm11iXPTqI2kNordhD11eU8evfO2NvKsUfkke737vOu13JY49u9e73rLZ3w7rMepvLindK3KwV0r78t9UiR2TH2TcX+FJ3cYu4j/kPh2uq3d++afkfi0ejaR3yXsibPLvdmz6r+qras7klReeX2rYKj4rsiY47oR+pfuU9pE7UBRTdb6z+nN9Bnxe+jfL37ZvkLb9ykCyN7zowC+qg9ROy513bNw2s151ZMpK5R9cdby26t3/bm7V235DPjE+6KvSm2s+UZwVq7It+ReW5lM/QDAQhAYDYBCuizCdM/BCAAAZFAnVhWC6RK8iG1sfqLFjC8w5Z3Pc91zcHQm7N3vea1dfuyP7UwpRw4Rt+cUg48oooOJTZ6fddFb68Y3OrL+9pC6z7l0KqysXR7y99Ar1mphWZFv5U2JYct29e6P6oDPTnVn2VPXx64fv368vDhw6X3YFG236+++uriDdiePa9Zh6eHin+o1+/d4z1gFdX7ur2SmBp9e9PbZ7zra9c2Kuut5Ty6J6T1e/uCN9cWw16/ozoX1SW1gO7piXc9MfDsTGEd1Udl31SYKfMf0QNPt5T1jtpY6rs3Z0WmEV86statiz2KH1DaWHI5lj2r+huJS7aWVTl2rVc5PpvxBms0/rLs/FC/gT5ib2m+LZ6K77DaRPVp6/az4vdRP+n59Rn+QtlvRvdLT16zbGZUH737av1XY5qWP0z/buWAVPv0+OZxZ/jYmfkidV15fZ5clHjQ22dbshrp27NzTw/r64p8R+YZnQftIQABCByLAAX0Y5FnXAhAAAIVgTrQXfM5yPqw3jp8RQ8mXmCsHsZGD+dKsiB6UN6yvbr+WvmVwoLSxjKq0SKVd8iri4mebrQMPsrf6md07NGkVs95qQdytV0eK9o+3ac+WBCVwdbtt9RRT29TYvupp5569EloK6lUsk7XP/744+XOnTvu74WPrsPzwyP6rdyz9UNbJXtFX2v7Ux8a8/aPUT+sBiXq2z11f1vL2Uvm9dbj6eqM/UZJvnl7WOshlpEH17bQI8XOeutW7veYWPGdYn+pX298Jebq6fmaONbT0ZZ+e3YW7beXhPZ0KCq7EZtW4phTs2dVf0u+Xlyytax6ep9s8t13311u37796KeZ1P3N24dG/Kjy0M3ovunJKmpvaf0jstoiLh+Ntz0G3nVr7kr8PisWmeEvlP0mtRnRb4/vSJ+KzXi2Onp9C/1X5q/avMc3r3OEs9f3KAsldvFihVp+ir15+5AXE6Tr1l7hxWpWvxTQRy2Q+yAAAQjYBCigoxkQgAAEdkSgLmiMPHVcH5p6b01GDybeYUM9jCmJgdFDRvTwsmX7kQNOWmctd+vtkFpWytvtUfl6ptA7HI8kfuu1j+i7lWxTEpXWJxXVt7q3SNR5SYN6jKie1omo9N9bff44OhevvZLosZh7/ijfU9pl0rHHHntsee+995o8SrtJ7b/44ovlwYMH3/oMujUfpZBR31fbqGUDI35Fuadus6bYVa9L0W8lGVX3W9ut5QfVfcjzd63r9bxbCa/yfiWZp8isx1mZh+UXZu03db+KTnj2oRTQUx/Klyy8oruiR4rMjrFvqqyV+UcKYIqeq3Y3y59GH9zprT8a9ygxWYS3GsfMiB9VHSvlrc5jpG8vzpghq9bakp966623ljfffPPiSzdb7q0jNqacMRR/58Vh1jpH7Lie79rYPKpPW7f3dFOJJy22s2IR1U57tm3JTNlvZhRhZ9mMupdF23mxidJfveY1sbJqDzNkNzNfFI0FSg5JBtZ5LdqnasOK7Xjxs5Ib6emWIt+ReSr6TBsIQAACeyBAAX0PUmAOEIAABP6PgJUMUwqlGWAd3Kd/7yUelGJE7lspdkQSMOpb8q21tYqt0UTFlu2jBz1L3q3kf53QSO16STnl8Bw1PO/wVOufl/RSksnKHBXdLPuxDqyerSjzSG3URIParqX/3kHY8gV7LaBb8ojqjlcwy3ae/OmTTz65fPTRR803yq35KH7YsueenGYmTtQkxujDC549qPpd66kqxzz+lp+i9dbU2gvTv/f0Q9ULVWY9X+bpqZoYn7HfRAspdfse57rg4vlzRe+UeEaR2TH2TdX+ovNvxSej+1TP5lS76dml8iZXL45S3sSMxD1KYSTSnxrzn5o9q/pb6o8Sy0fYKrIqx6/1Nf1MzP379y+aePuauveM2JmlI1vum56sonas6nSEmTfHuq+t29dr2ip+j8aqqixm+IvEOLrfePGMZQ8tfx6RgWozER1U20bPs71+PX+nxDiRc60X61hzVWxtVr5IeYA5z9myCSsPFckDtXJAStzinZHTvHkDXbU62kEAAhDQCFBA1zjRCgIQgMDBCLQC6t5B0jrspQmPBNjWfZG32tWkk3pwiD5UoCTRokm3SPtaFi25tWTWSrZZh7c8r/qwZRUeFF3wlNw7HFvJHOXnA9K4a9/QqQsoSrG4Xu8WjJRkQCQh0Tu8W/Pt6YnCRPkKwAwbs3RWmW/ioyTZojahvLFl2Ys1jvKWQsvu078rScd6Luo9akLV8w31ddUO1ASw1a6lH2pSMLqm3L71AI61d1r22CqmqDLrsc7XrDEihYkZ+43FzZpnj6/6BnrmUNuepe9r9EiR2TH2TfVhBWX+iaW3v1pctygazvCnaT1Wv3UcVduLqiep/1rvIg+JKT4j4oPSfE7NntX9IxKbp7aWnq6RleKLUxuvYBrdixRf2jpjtWKN0X1TkZWi0735ro3NlTmWMti6vbX+LeL3iB9QZNA7b2xx3lT2G2+/tGxFkdcMm4nardJe3buVvmqZ13uYavPqnGbJbla+SI0HrQc0rX0+y0SJLyJ78ug58BgF9MgDBIoO0wYCEIDAnghQQN+TNJgLBCAAgYJAK2BXIUUSNlaw3xunl8xoFYaVz4dtsbYZxb1Ikq6X0GitLyXwnnnmmYuka+tQVh+EyrdbPG5bJLLTGMrhuHco7M0zoq9WPyPjJi7pL/2+dfrbgpOSyEljqe1auufJPF2vPyOqFJ+OVUCvmSjry20U3VHf9s59Rj/DV8436k9bNp/7VJKONa/IPZG3MFS5RPR7xGdG3vjewq7Lddfzjfjinn1FZFbLofdAVktmPS61Tty7d295//33Lz5H7P31+h2Z55/+9Kfl17/+9cXPKKQ/y97rfT//TIM317V6pMjsGPtmbz8s4zdl/olhr7hlMV77QNxMf5r7jupi9GsiPd3z9tlI/F/HMUphLuKzjmHPkf0jc1Zj/+h+48mqlHP0zV3PP/WuR2Lel19++aKrDz/88OJ/D/kGeium6q2tnu+pF9DTWiM2ndor8fusWGTWeVPZb5T9shf/RL4oEtFB9cHHNXtf5KuAiu/wHpBVC+hqPDFTdtEYJPPxzoeR81qS7auvvrq89NJLF9339oZIfPH6669ffBUtx9en/AZ6z9etsQ1F32kDAQhAYDYBCuizCdM/BCAAgRUEIgmSPMxosUAdyzuM9JJTrXvVxIISfKtJtGjSLdI+kqDLTMpDnLVO60ni9NvMN2/e7GrY2sRT2bl6OFZ1KSeJ0mcur169usJSvrlVHbcsmpSH3EiitDVZNfGrtqvHUW0l+4FaF5Xi0927d5crV6405THTxlQZpskp/qBcROS3ZUtu0XEiupjaejaqJB1rYUXvOfZvjkaSY56dqknBUYdjsX3qqaeWa9eudbv09uaozOrBIolAbx+39ps0nrdGT5dTH2piMcs53XPr1q0lFfFb9lL7pHfffXe5ffv2o3sswXh2reiRIrNj7ZutvaLUQ2X+LR/aUnbPPkfsLrIvKDqY56DYjPKFk9Sf6sM8P2DFmi1mea2lrJUCerL/reLHGfY8Eh9F4pKtZZXlY/Ub0ceobSh2keyx9ofHKKCrcZE137UMo/o0q/3W8fusWGTWeVPZb9T9srSViLy2tJk0h3pNXlzRs/F6bupe0euz9s9ln0qM4+1HZX+zZZfmotpQRA5KHJDjms8+++xRHOzFOsremHzbs88+u6SH2s6lgN6yMTWWiu6DtIcABCBwKAIU0A9FmnEgAAEIrCTQC8QjBwVvGq2DROQg10pOeUmQ6GeyrLVEkmj1Ycw7DEXbt1hahwiv0Nn6FNcoa08PrOvRw3EvUbGlztZzbdmK92DCFoc7NZGjtrPkEPlsY62zlh3vyWbyentrHNWdUh89f1baldc2khAr23pFzBYLz49aST3vnpr3WlsY1e/oZ2ct9pGk4Igf7CWBrT1M1R8luazMN7LvtPrrffpxzRrzeFE5ew86tXyYtQepuq3okSKzY+6b1l5YxjnK/GsdaclO5arosKqXI/7U6rsVM3h+M7I/j+xbLdZ1rDpSQH/uueeaRf/oure255H9IxrHWPtklueIrPK9UXtfYw/WmPnfSntUfJnSxrMdlZu1R/XmG9XH3plAmWNU/yLtt4zfZ8Uis86byn4zYj8R/lvajOVDFP1q2Xy9D6lnhJ4P6cX2UZv34olDya4+15brV/I4Kv/Uro5ryjWqY1kxc3mv8ql1xXbqdSn9RvafiHxbfm4LnY7MmbYQgAAEtiRAAX1LmvQFAQhAAAIQmERg64PQpGnSLQQgAIGzJjCSyDprICwOAhDYNQHix8OJx3vY53Az+fdIdaFsbUH6GGtgzO8SmBWL4C+++0URbAYLnEWgtLdDPIg4ax30CwEIQODcCVBAP3cJsz4IQAACEDgLAiQ0zkKMLAICEDhxArOS1ieOhelDAAI7JUD8eBjBHKJQXRbo1WKL94Wrw9BhlK0JzIpFzs1fYDNbax79WQRq/6++oe79hB+0IQABCEBgHwQooO9DDswCAhCAAAQg0CVwbgkNxA0BCEDgFAnMSlqfIgvmDAEI7J8A8eNhZFRyXvMp595s68+fK5/EHSkgHoYYo6whMCsWOTd/gc2s0TLujRAoP9eu7AGjRffInGgLAQhAAALbEKCAvg1HeoEABCAAAQhMJXBuCY2psOgcAhCAwCQCs5LWk6ZLtxCAwCUnQPx4GAUoiydvv/328sYbb2w+cC1L7y3HaPvNJ0yH0wjMikXOzV9EbSDafpqA6fjkCNS/E+99+j/a/uSAMGEIQAACZ0SAAvoZCZOlQAACEIDA+RI4t4TG+UqKlUEAAudMYFbS+pyZsTYIQOB4BIgf57M/1Fve9RuLaWWtT7nXxZnUVnljfT4tRtiCwKxY5Nz8BTazhbbRh0Kgtp10j/WQk6WTyhvryhxoAwEIQAACcwhQQJ/DlV4hAAEIQAACmxI4t4TGpnDoDAIQgMCBCMxKWh9o+gwDAQhcMgLEj9sL3CpO51FmvX2e+7eKNMoKvbchlT5osx8Cs2KRc/QX2Mx+9PbcZ9LbG1prbz0Ede6sWB8EIACBUyJAAf2UpMVcIQABCEDg0hI4x4TGpRUmC4cABE6WwKyk9ckCYeIQgMCuCRA/bi+e+neV8wjeJ9W3mkm9D/X6pTizFfV99TMrFjlXf4HN7Et/z3k2rf3BWvOh9oxz5s3aIAABCByCAAX0Q1BmDAhAAAIQgMBKAuea0FiJhdshAAEIHJTArKT1QRfBYBCAwKUhQPy4vaitN1qP8YZ3ryhI4Xx7ue+px1mxyLn7C2xmT1p83nPpFdIpnJ+37FkdBCBwfgQooJ+fTFkRBCAAAQhAAAIQgAAEIAABCEAAAhCAAAQgAAEIQAACEIAABCAAAQgMEKCAPgCNWyAAAQhAAAIQgAAEIAABCEAAAhCAAAQgAAEIQAACEIAABCAAAQhA4PwIUEA/P5myIghAAAIQgAAEIAABCEAAAhCAAAQgAAEIQAACEIAABCAAAQhAAAIQGCBAAX0AGrdAAAIQgAAEIAABCEAAAhCAAAQgAAEIQAACEIAABCAAAQhAAAIQgMD5EaCAfn4yZUUQgAAEIAABCEAAAhCAAAQgAAEIQAACEIAABCAAAQhAAAIQgAAEIDBAgAL6ADRugQAEIAABCEAAAhCAAAQgAAEIQAACEIAABCAAAQhAAAIQgAAEIACB8yNAAf38ZMqKIAABCEAAAhCAAAQgAAEIQAACEIAABCAAAQhAAAIQgAAEIAABCEBggAAF9AFo3AIBCEAAAhCAAAQgAAEIQAACEIAABCAAAQhAAAIQgAAEIAABCEAAAudHgAL6+cmUFUEAAhCAAAQgAAEIQAACEIAABCAAAQhAAAIQgAAEIAABCEAAAhCAwAABCugD0LgFAhCAAAQgAAEIQAACEIAABCAAAQhAAAIQgAAEIAABCEAAAhCAAATOjwAF9POTKSuCAAQgAAEIQAACEIAABCAAAQhAAAIQgAAEIAABCEAAAhCAAAQgAIEBAhTQB6BxCwQgAAEIQAACEIAABCAAAQhAAAIQgAAEIAABCEAAAhCAAAQgAAEInB8BCujnJ1NWBAEIQAACEIAABCAAAQhAAAIQgAAEIAABCEAAAhCAAAQgAAEIQAACAwQooA9A4xYIQAACEIAABCAAAQhAAAIQgAAEIAABCEAAAhCAAAQgAAEIQAACEDg/AhTQz0+mrAgCEIAABCAAAQhAAAIQgAAEIAABCEAAAhCAAAQgAAEIQAACEIAABAYIUEAfgMYtEIAABCAAAQhAAAIQgAAEIAABCEAAAhCAAAQgAAEIQAACEIAABCBwfgQooJ+fTFkRBCAAAQhAAAIQgAAEIAABCEAAAhCAAAQgAAEIQAACEIAABCAAAQgMEKCAPgCNWyAAAQhAAAIQgAAEIAABCEAAAhCAAAQgAAEIQAACEIAABCAAAQhA4PwIUEA/P5myIghAAAJTCPzrX/9abt26tdy7d++i/7fffnt54403vjXWJ598sly7du3i355++unl/v37y9WrV5vz+eMf/3hx7caNG+6ce22VubkD0ODkCST9+/jjj7+jl3tcWNLnmzdvXkzthRdeWNJ/P/744wed6tdff73cvn17effddw869tZ+Yg8sDyo4BoPAzghEfG+k7c6WufvpeGyjvnf3Cx6c4LH2vsHpcptIwNN/YgURJM2GCHAW/Te25GPT2f7BgwffYfmXv/xlee6554YYcxMEFAJ7iXXKeZTzPta5X2Hntalt+4MPPujm8bx92RuP6xCAAAT2QoAC+l4kwTwgAAEI7JyAkhhQDyyff/75cv369eXhw4eLF3grbZVNgPV2AAAgAElEQVS57Rwv01tBoDzMWQ92rOh62q3HTuS+8847y507d45SvN/aTxyb5TQloWMI7JxAxPdG2u582bubnspW9b27W+CGEzrm3rfhMuiqIKDqP7ECajOTAGfRb+iWdlbzVh6unykj+r4cBI4d69S+oKb+yiuvLHfv3l2uXLlycgJRC+jqvnxyAJgwBCBwaQlQQL+0omfhEIAABGIElMSAcmBRA+80O7WtMrfYaml9KgROVfbHTOQec+ykV1v7iWOv51RshXlCYEsCEd8babvlHC9DXxG2iu89Z2bsFecn3Yj+I//zk/+eVhTRxT3Ne8u5lA+9W/2e8pu3W3Kir7kEjh3r9B4iSSs/lYf9LSkpuTl84Vz9pncIQOA4BCigH4c7o0IAAhA4OQJbBcNK4J3hqG23mtvJCYUJL8g+rgSnkERWbT++eu6AAAS2IBDxvZG2W8ztMvUBW13ap7D36auhZSIQ0X/kj85AYC6BunB4yoXCuaTofSaBYxbQrbfPL9vPFkT25Zl6QN8QgAAEtiRAAX1LmvQFAQhA4IwJbBUMRwpjatut5nbG4jvbpSH7uGhPIYms2n589dwBAQhsQSDieyNtt5jbZeoDtrq0T2Hv01dDSwro6AAE9kUAH7sveVzW2eypgH4ZHyIhLr2slse6IXDeBCign7d8WR0EIACBzQhsFQxHCmNq263mthksOjoYAWQfR30KCS7V9uOr5w4IQGALAhHfG2m7xdwuUx+w1aV9CnufvhpaUkBHByCwLwL42H3J47LOhgL6cSVPXHpc/owOAQjMIUABfQ5XeoUABCBwdgS2CoYjhTG17VZzOzuhXYIFIfu4kE8hwaXafnz13AEBCGxBIOJ7I223mNtl6gO2urRPYe/TV0NLCujoAAT2RQAfuy95XNbZUEA/ruSJS4/Ln9EhAIE5BCigz+FKrxA4CIG6wFAO+sILLyzpEPP444+H51IGneXNTz/99HL//v3l6tWr4T7TDfXvYuVO1LmW663nYvXdm6+1xuj6ZvFX4fbGT32oXNXxlGC4d2Bpyd/S2z//+c/LzZs3u1Mr16fMzeqsx/CDDz5Ybty4oeIZamf9TlbqKKqL5eDvvPPOcufOne/M55VXXlnu3r27XLlypTvXEZZKsbNnv60592TQ8lNRn7WFvyt1O3+q7fPPP1+uX7++PHz48NGUShl4SaZaDuXvp7VsqfeZOM9f5EmWzBW51spUr9v63bet/ETe31osR3Q5r0dZR7n2LfRoyIk0biptSrH9Utbq3mHpfWsNx+bj+QvlE4stm7Tssee7Wn4/sVPmsYWeePvxVr73q6++Wq5du9adsrLfnUP82PMp1h7o2aGn01YsoSSVW3Zt7WlrYk1rzaWvqvef0d8QHdn7LIVdq4NRu/ViBKu/iN/v+SHFJlvrOVRcPaL/aqwQPZ8eW19K26z9RtS3WHru+SJr/T39ipxzWjrd8kfK2a0X20bzCeXalZhz67NQyw5bfFpnCSVObI3lxRP5vjxG+u9bt24t9+7du7iU5xSNpTwfoMRTe8stZVajMXP07JLGK7lH7cfbK1p6WMrd2xtLFlmH/vnPf17kaB48ePDo9tJPKbFOvrHWuxFb8PxducYe4y32z5ZOW3vBSFzV85+eTXq+v+dLFN30dInrEIAABNYQoIC+hh73QuBIBNRkkBek1NNXgp5on3Vg3kPmHdCtgDD1Vxep6jHKA1QvkM/3eQeuWfxVdVLllPvzuKrjKomBrQpjswvoERnOCNjVg5YqO7W/JGvvYKjIudYZpdBq2e+nn37qPijROpwrdhB9iMayBS85UPu45D++//3vm0WjUp5ectwq1qWxvGJUKymh6vw5FdBr2aj2FLlP0cORfVP1y612keRR6qNeh5dUKfXzUHY2wqT1cE6rr97+b9nkxx9/bD6wZPUT8dNeHDLCIjJ+7t/a/xSdzzqxtoCuJuY9295D/Ggltp944gk3hm3t2RE55AdfFb9QF9Bfe+217ySqLf1TdVaRadK7F1988Vvjej6pZRMje1/Zl+pDPB2M2qwXI1j9KQX0qB9Quauc07y3iKtH9N9i+v7775s+vOSr6vaWZ96IvlgF9L/97W9uvFjKQeGpyE05Z5dr82JsS6d/8YtfuDLr6a11Zqn9jcXfs3Hl/LT1Wcg7j/XWUZ61vbNhTx8Vn16eP9P/XxfQI7GU6pPznNWHi7MupvsOnVvKc1XssHemUHSwlGXdXtGDco4ttuo6WmfWco51Af2nP/3p8uMf//hbD6jXTJRYxzr7KOu3bCGyr1p+NOI3PT9c+5jf//73y29+85tHD6yU8/f6stY6o4Cu+pA0n8h+HNlHaQsBCEDAI0AB3SPEdQjsjEAkQZGn7h1OU7voYUQJeCPBpDLXOiB86623ljfffPM7AbQlshQgPvvss+6BKN/bCihn8VfVLBJgln16h35lfOVQdgoF9MihTjl8K+x6h1Xvfk92W+ukIud6ziMF9Oeff3557733vOVfXLd8mCLHlu/b2t+VdpnW9eWXX5p+qTz0eclxSw7WlwVaAOvkoaon51ZAH3kbQ7WBrfVIMgaxkWKTZVf13uIlVUqurYTTMfmMxB+ev6/7TAnW9FUe66+2v0hyLPc3msiz5qPafyt+Kr/GEvG9owX0Efn1Yt09xI+1DqS371LxrvxKScu8rTggIofRAnrSwS+++OJbb3n1XJCX2Iz4hHpstZDrxSet+dc+b0QHlbOR6MK/9VagFwfmPr0C+qw1KbpYr9vTFY+TMmbva2WJ6VNPPWUWFayxvfmOsFXO5x6HdL0uoL/66qvLSy+9pNx68fZv+lMezvT0W5GJNakeh1qnH3vsMfnsoJ7lf/nLX174uPJt1ha83lyV2LHei9aehcp5RuKMtI5y7DXxhpqbaL2BrsZSIzbmxXV7iA0s/y0Zb/H2fiue9/aOOjb02qdxSpu09mVVH8o59/xr6Vd6Z+xSh5UCeu2v1thARDdrvzTiN3tzrXX6ySefXD766KPvqNTo/rN1AX1rfVFth3YQgAAEogQooEeJ0R4CRyZQJ59aAWfdrhdoWYGLEhB7gVc9B7WY1Qreewnger69YMyaR92+NYcZ/FWVsg7GrYRi9DNoyhyUxIByYIkUdtS2ytzqJFPvUG2x9gpKCsP64Jn+u9Y16xDWsnPLJiz9ttq1dFxlWa5XkVPEfi3+LQbR+c7wd8onL5NtpL/nnnvu4n+jBfSSd62LFlvV5/eSJYpca71XCtZb+4key5G3K5Q1zNAj1Yeo7cr9KvJmderfSyR5n3w8Nh91T7f8bStWaSXIara//e1vlx/+8IePfkJHtU+rnVe0GdGFnnxn7RVRP32O8WOvuFHLedYeqPjeVvxs+QRVTknnrCRxJJE8WkAvbcTbd3Pblq3Xc4j4D9VWczt1rmW/XgFd/VSt6j/3EFdHfEtLt604KKLbVmy/9swb0ZeWb7Hm0HuIReHQig2svaN1brJ8gZrPyFyUtbVk0DuP1OtT9+80L0UXD3UWUs+XmacX86n6qPit0VhK9UsRvxyRx6zcUn0mzKxHc3GlP/BydZYtql9vsPyFxciy7Uieyppjva605vTVjR/84AcX+LxYp+5TeXBAtQHFD+S+rLVZthjxmS2dLv1xmuMf/vCH5Uc/+pH70371upXcgMqg3rta+hrJgapyoh0EIACBKAEK6FFitIfAEQkoAUsrUaQGJF6ytp6D+mlJr/hYB0bWPCKJ3dZhRC0qpfu9Nzi9NZWHA+8Ao6hVmfRQ+lOYKuPmNkow7B1YUl8RPVbbKnOr2yiHpShzj2ctk54+KmPXB1DPfpUHQBSWI4epqP2qT8VH5hu1CdXf1XJQ7NNLMkUSQFbirjcHb+wsX9X+Sn1Qis9b+wlvPVFfXLa3bHSWHnn+I3q95Nzzd1ZiQn3Lymp3bD6q3bbiJWv/t2ws/ZuSdFZ8eXQuEV2IyiP1rcw54nsjbetEoRdrKeuL7j9WcndN/JiYrrGzLG8rsT3KtmXjkcS2FWtb8qr5q18LKPX8kAX06JtpamE6Yrfevmb11SugR/Qk9V0zUHTvGHF1ZF0zdNtitYXPiuiK5VvU80Uep3d+UPaDmq1nr+o+bRX81bdVW3t0q8DUm3M9D0vGii5G9yL1LBQ5D0b3t4guKn7LOt94sZSqL9FYKiqPKDvFLpQYplyXx6Lm2/NHa+yrtsPIPm/FRK24IFrkr32yVWwvP9Gv7FsRG1D8QOtMoT680IsJZz6Mm8ZVcgMqA8VftHISXs4rIjPaQgACEFAIUEBXKNEGAjshoBQmegG2FUB7bytYS/fmoQZNdd9eUcUKCHuBpvpUY55H3b7m5a27Xo8SYKqqNdrXiHxbc1Lk6slQDbxbwXLrELjV3Oq1K/2qMkztSnl4BzZPH70DtDWvej3WYXVkzYp+Ru03zV8pfEbmO2IPit1HEldZLt6h0UoweUlZJeFdcz33N9DTej1b2sO+GfEjatva5lr7Zak3KSGRfyqgpW8lTyuBMcvO1HUr+9DIfm3ZpFckUPyHta4Rhi0+nq8ZifPSPRHfq7ZV251a/Gj5ofRvnv7UNmzZW4SZYhvRYrAyR3VvasXjCivFPyi2MPKwZR3fbTFfZa71mnt+Q4nTyv4UvVL0aXZcrczTirvSv0WLdmvtr2Qxwq6l49HzbvTtS89+IzIo16DoeOSLepac1a9yefF1vUZLdxQOM85Cytx6vkKxBcW/queLkVhqxF4UnxeVR9TWlPPHSLznxZbeg8B1DPfyyy9fiPjDDz/8zpfxStnnuSpfc/Tim9Rv7VssHxt9oK3ut5xrzc3Lxah6H907rbV7PsiKIy0/FH2QIbpGxa4UX1jHTd5+rPqX6HpoDwEIQEAlQAFdJUU7COyAQPQJVW/KanLd6qf3adhynsqbmLl/74lZ9Sns3F+0wOgFhFvz9+SzxXXlAKWOowTDygHX41zOR22rzE39nHHNQ32L0+OoJJkjBzAvodWaj3eYV1jWfStyitqjdbhU3oBSP3evHOzzOj3dUd4wqJl5icORJL4n2zwHb+yWDx053Fuct/YTynrUBJU3t1n7puc/Rq97ulsmMFIi6Y033lj++7//++J3mVu2VPL2vtSypZ2NMlDu8+KP1MeITY7uwaNxlLJWpY2i55G9Qm07um5PfseOHxPz2j8rycLSPtP/byV7Vbb1nqq+ge7ZsFK8Uf1vqZt14cybh6LXyl6h7qNeHLT27ShlrvUcIgV0Vf96XJX9xbp/q7ja8ss97tFYTdHtWT5L0efcJupboudZr1gXmWvZVtGDET/g2XB0P7Bi59EHkGechUbkE9UZVcaK3xqJpdTxy3ZeXJDaRnUhKj/vfKzEWq21r83FlTqQznd///vfLx6gVX76oN4/FF+prMOKcaJfJWrFOk888cRy48aN5cGDBxdTmVE8j+xJkZcqSnbeywVRHY3alqfTowwiOePonGkPAQhAYAsCFNC3oEgfEDgQAesp2TXBhlco6C2rlxRWDk9KEO19GspLTkULll5AuDX/Q6jNaPLempuSpFV0yuNcjq229eam9mOtezQ5Vvc1kuDo6cjowctj5V235qTwjdpjGkdhps5X0c0Wb8+OvMOs1a/nJ0eSEYoc0ly8sfN81f7K9SkyU2QRGVtZjzJmWodX6FH78WS+RfFC2UO8BHXJOe2pr7322qMEk1es8xJd0fjEszNlvaNtlERr1CZV36T41C2KhxE2SlI3sj61rWLLpxg/WvuZ8kBSus97WE5lW/elFNBVG44Ubrdad0Sfc1tFv0b289y/t39E5qzMte4v8gn3fO+ob4ns0b14WNWxFruI/o/I1pPpiJwsffHOtD3d8QrG3nnEs0klrovodm7rxSd1TKYWvLy9euQ8ovhwRRdHxvb4j+igx2hEnur5YtbY9ZyVuC4qj7Xta1ubdaZQ1p71JvvgTz/9dLl58+YFRssnlHP1vtLo+ZRSVh4DLwaydLXu81e/+tXF+W528TzNZZYfyOv0/EFUR6O2ruz9CoPaX+R5rNkLo2uhPQQgAIEIAQroEVq0hcAOCNRPz9dTiiTlvb7U5dYHWuv3lNS+ynb1WqIBoRLgleMp7T1mEf4jTNR76sNGum/t3JRg2DsEpXkonPM61bbe3OrDhsrRajeabFTYROblJfV6fUWSrMpBRpGT0qaes3dIVA+qrUNahHduayXwRpJX3j2eTltzVxl7Y0ftr5yLIjPFFtS11LJtJViV/pQ23h6g6pSaCFb7a7Wr9aj2X1ZCrPQPdftSvpZvODU+iZsVs4z+vmkvplgjy0gycs04tb7kvtZ8/SPip885flR8oyU7777IXqH4XnV/KOfaiym8+bf0dfS+nv4ra1PatMZYc2/d50hfXlxonQ3KcSP70h7i6ohvUWOFWg4e01k+K+LH1xbQvXPN1rZo6U5L9zz+LU4zHurxYkTFF3t9jOwBMxhF9K9sq/gthdPo+Pk+Na47dm5pZsxc+vveG+PZ9r766qsl/za4lTPKTK2Hntb4CO9eJW6p9cXb61J7z++N6qCi3yN+QD2br+lbWbPSv8IgjVX3ZY0/S07KWmkDAQhAoCRAAR19gMAJElAP695T/bOCdnV+HnqvgO4llJUAr5yD2l5dn8ffW793XQk6yz4ooF+/+Czx2r/RQH7kANiaq3owad3fS3CM9K3YjtKmnq93qE7t1fnO8ndpDkrCqF6bd4+6rhEf5o2tHtIt/VJkpthCRF/U9XhJRmVeM/VorW9S7L0uetdvoFy9evVb+lzvs1b7cty98lGSaeU6zr2AHpXTuRXQjxE/jn7NxvOFkb0i6uPUguqMAnq97tHYq+Wfti7YpXEUvqqfV/e1sj9vj6vjFW8uPeYU0L+hp54JPdZrzmhK3FWOP7u9FZt761fsUXmgN4/Ts59R3+L5Wu96mpvnz0fiasXurX5LRmv0L+pjFU6evtT+Vmlv7ftReWzdPhqLtdZp2U851zonVV7LdlX+W92f1b6cy5q9z2M60rcS82+l87VMFP2O+uByDK9/j6diK702Sv/eHHv7UW/syB6wdp3cDwEIQKAmQAEdnYDAiRKIFk+tJMisoH1WMkEJ2Epxzmy/Bf9R1Rvlu/agoATDyiEnIhe1rTe3PST6RpKhLR3x1uvpFgV0j1D7Om+g3+jCU5ICW/sJ1ba8cZUk5Kx9c1wj/TtLmZT7QOlHSr1W2rf2kz3xie7TJclzLKCv2QcpoH9w8dMGrT8lVqGA/s0DjGohfLTI1fOIyl6h7AOtMbw9xvfW/26hzLXuT51760sTrflZ/nCNP6nHUXXCml8kHp7BdPRMVq9lzRlNibvK8Wa2H40BKKC3vYMnL9Xu6xFOsYC+dVyn7N0zc0uj9lLLUrGf0s+2Psfe+gJV2d7y12v2Pk8GI31bBfT0EEH6marka/Of9zBlZM/ObZU9ybPp3rhe/x7PkTVFbcCbozWHiC2s2S/Xrp/7IQCBy0uAAvrllT0rPyMCahKjDnhHEgkKttGDnNd3NCCc3T7Pd5S/t976euTQmJ/Q3PJwrATDyiEnIhe1rTe3NQeVqJxa7UtZrP06gbdeb86XvYCuvlXncczXR3ypd8+IjFV78cbO61L7iyZmt/YTW6xHLdaoY6m6c4h2pS6Vvqf1OfZW+1bCrVzDXvgob5/keafY6Jlnnllu3bq13Lt37+KfZxTQZyTqVP1RE1NZP5544omLgnH+vchjFNC3TJBFfdmM9hTQKaCr9prajfjSkfOXerbwfvN2TRE8wqVuG4mVZjAdYb5mvda90TPOjPaRhzKyb//ss8+Wa9euXSxJKQBG3j7kDfQrrpptmSOInIciNlsuYkZcN2OvL+fs9T/ik1zBFg1KZqX9tD7HbrVvPWzbkk00x+ExUs6MNZNaV/Kcvve9730r1o/OVWGv6HfUB5fjev17PJU19Noo/Xtz9OagPJi25RnBmw/XIQABCCQCFNDRAwicIYHWAaM+nG5Z0CsxlkHPloUqJWCLHFpq0Uf7b6mOyj+ieq3EhJdM2PJwrATDyiEnwllt680t+vuAEdmobRU2al+p3ZqkXe9ej6U1R0VOSpu6b+WAqc53lr9Lcx5JgHj3qOsa8Xne2LnPWTJTbCEytrqeWlbl4bucU2/fmqlHEfuPti3nnQsh5b/1HrDL13q/f5jnswc+rYfaegWe2t5mFNC9/ToqU7V9602c+/fvL+mT/YpPP0YB/dziR2U/s2Th3RfZKxTfG/Gneb4zPuHurVvV/7KdsjalTWvsNffWfY70tSYuzOO3/GddaNhDXJ3mHNH/GUxnnXkj+h21lRntrYKHV+BQ4q5Rne7dF4kvIzG2oosjY3vymsEoon9RH6tw8s6D+frauC4qj63bz46Zy/nmmCqxyw9I9n4uMV/7xz/+8ei30VtxrKejPX3y7lXilrr/3j31eJ6fitqCot9RPYr4oTV9K2tV+lcYKGNZe3x53zEfTFbnTzsIQOB8CFBAPx9ZshIIfIdAHbzUyY86qbrV2wOzDgNKwBYJMGtg0f49lfP4e/eX12tZqQHj6KHampsSDCuHnAhnta03t7qfYxQyvAOixbzHczRp57HyrlvzVBKpqizL/hVm6nxn+bs035GkrHePuq4Rn+eNnfsckZnCeWs/oa4nrav1FmhpTz3/oKwv4tsP1bZcd04W/eIXv1ju3LmzWG9g1G+h/O///u+jtzb2zqeUpfp2iaLrUZus22+dpFN0p56DWpTe0vdaCbCWDp1z/Kjsk9E4IMI2tVV8b8Sf5vnOKFbN8LXK2tbo4JYxtzLXUl9m+Ju6KFqeE/cQV0f1P8o09e/JdI2+KD5caaP462hsHWlfj6+esRR5jJx1vL16VHc9zt64iakSa9Qy98ZVONZ9zvAX6nlI4VTPd1ZcF5XH1u1n7HM9dsmHpy8MXb9+fXn48OFS22opmxw/f/XVVxdfiujF06PxjRKXKHFLvWbvntJm0r1b5UDVPWnUB9XnWGvuUR1V9phormHExpV51Pai7jVK37SBAAQg4BGggO4R4joEdkRg5IDUO3StCd56WNYE0b1+owHh1u235h9RrZGxRxPnrXkpwbB3YIkmD1QZKnMbScJEZOS1HbG3ntxHD92efY4kVZQHPFRZlhy9pJF6ULX0bstD14h9evcoOl3rnMrYGzv3u1ZnW0mJrf2Euh5LX9LDSC+++KL7ueo1TDzfcIjrpT6lIurvfve75ec///nFJ8utwm4p+3T9pz/96fLjH//4IuHWSzSN6MyW6x+xmzS+UgAY6fvYxRXVJ9QyUHx6hIfa1tufRnUlymFGe0XHrPV5sYvKNvWt+N6IP83z9YqM3nVv3a29JKoPytpGdXBr3xf1HfX4tV9XZB+NKTzdjMpnpH1E/xX513PwdHdUX0bW2rpHiZWjsXWk/Yhupf6VoqjSpubiycSzlRZnzyYVXYzuLVZ8UsdgUflbfW71gJ9iYwqnUgbR9vleZc+NymPr9lvvG5bulvaZzjxPPfXUo59OsOL5Uobp+scff3zxsG1PR0ZyB1b8YD3kOeJfvHtq7urDpYrfVvV1dP/0/FBUR5U1lW2U/hUGSj9ebLiV34oyoD0EIHA5CVBAv5xyZ9UnSmCkYOYdqnpvF7QweUFyfX30DbC6wBUNtLZuP4O/qopeAsc7MKXraw8HSjDsHVjSPCJyUdtG55bmoRZQvYOKKsM6WeTJwztUjySAVNuMHOrqPtM6rS8kqLKMJO1SW0X21iE9/ZvyxLnn71I/SsKo1hPvnsi6ct8qY2/s3J+y9t6husV4az+hrifPtWyfDt//9V//tTz//PMXlz27rO14Sz2K+JKRtuW6U+H8/fffvyiIt75oUn6yPfF57733ds9HtYGaXx0LWfvDiE2OfipyJN6wdMKLAa17VJ8e4aG2Vfeoet7R/dL7ik9Uj5T2tSyU2NgrBEX3QMX3Rv1p7ROthGZUn2ueqp/1/KKytloHlT1hdF/ozTfKrH6jrpaDokueXdV2M/o22JZxtepbRmM17/w1y2d5uhyNlWe2V+yqXo/qD5W9ubefW/Y74l+8PUb1xcpe4bGqzy7RWL22hfTfWxWiFF2I2Gya2wgzyydbcV207xntZ+TiWmezJOfHHnusG8/XX6z64osvlgcPHjTPCtbZSt2zlT1EiVtqm1HuUcaO+OHcVtVv5UFVzxd4D0Cn+714N7pGxQYUBiN+S4k3o+uhPQQgAAGVAAV0lRTtILADAiNPS3qFsDp4UxJ6ymeP6jZKAsp7ylwJ2FoHBiWA9PqfwV9VK4V52VfdPl1TZNCbjxIMKwcWj/OIDJW5WQkT71ChPL2uyjC1ixzWFJnXbbyHAtREVN1vj5Ola3stoB/C36l25iWZFJ2udU+1LW/sst9IYqdu20qgbO0nIutJc6o/4/7kk08uH3300cWyPRuy7HirfTPiS0balutOn29Mv4HdklH6d8u2984nWvyyisUtPRixSat/j+HIw1EtfYj2Ze2TrfgpwiPS9hzjx9rvZHn19otaFi0/E2Gr+N6oP01riRYZe+tu2aTywJvnF9W11bGCV1zyitfevKzrkYdv6rapv3rOI4Ver9C9h7g6ov+q/FsxUEsPZvisiM5EH5Taun20EFS3T2tt+TcrroycSZSiaW/8dM3ySZY/UnRRjdNL+SvyisjA4u/5OFUfFRtTOJXjzYzrovKY0X7W2dTyY8nO8pmnJXPLryvnHDVmyfNSH6JR4pZaP9V7Imdc1QZU/Vb9Sh5XffAnqqPqulrzsPyxyiCSb7LiaC+PF10b7SEAAQj0CFBARz8gcGIErIS2dYiLJDWsw6l64GwF360EmBXoWIkfZXwvaIoGkEr7GfwVFbQYqSyVRK0yByUYVg4skYOw2laZW1qjlTRoJXJru1AOjwrHut96/EjBRT3kWu16CWzFJluFlsTgkAX0NJ738NLE7w4AACAASURBVE0rGZr/XfE3qa2SPD2FAvraRFstX0tfMltrf9raTygJu14yrrymFmlm7JuK/1jTxvItET8Q8YHH5FPv0615W/t5zyeo+0wtI8s+InNSdbKlG96ek++zZJaveV8pSO08/VD99LnGjxE/acUqvZhXZav43qg/rffg1j5prcn7FPGIb+75SHXvU4v4VjvPDlQfrvrrlt0qXwJoxWuROHRvcXWP/yzdnuGzVD1J7ZQCa9nf1u2t84AaV+d5RQroVjyu2ku6N3J+Uc5DeQ1KjKDkGrwYQinet84sEX8R0cHcVrExhVM99qy4LiqPWe1nx8xrYookC+/BT0v+vXhaffg+9aHELbW+qPfU9q2e4Xu2EdFv9WEWq11LJlEdjdq52r8Sl1q+WMm1pDlvIavo2mkPAQhcbgIU0C+3/Fn9iRLoJTlbS4r8bpGKxQtcegfU3hjqE7HHKKCneW/NX+UdHTclI956663lzTffvPhM79qknnIgUA8srbVYOqW0VebWO9wpMlhbxGglWLyxZ9iZogsRfUuHuPSXfiMt/R26gN4qhFnrbCU618hBSRj1kkGWjCM6nftWD7W9Qk4tuyiv9Gnwzz777OK3tdPfaAG952trXmv5Z36erZUyjHJRx5jxNkQ578ibkvUaI28ozeLj2Wm6PhJ7pLU988wzFw/JpD9rrSM2medrJb+UtXhxjtJHz95b99c+vZWoi/jeSNsRGbbkZumEx1X1pRHfW8uh/AqEJ0cvea2yVWK0EX/qvYE+En+9/vrrF18GSfFray/xuNXXZ+59eaytYsXUX8RvpP3r1VdfXV566aWmD0sXeg8OtXh6e+NIn1vJtLemOgacqdtb+6yIbm9dEPfsxvvdZHXuf/rTn5Zf//rXF5+HbulD6VvST8l8+eWXj3xCb5zeOaeWVcQXR/IpykME3l6U1qjKN6KDyabTb2HnWD0S3/W4KzY2EktF1pbnp8R1M/b6ko/a/+yYWX17uRWzRva1kf2gF+MocUutk5F7om9Be/4tqt+Rfb7U7bt37y5Xrlz5znRUnfPW0bqu9q/GpSNnlC3jh1EO3AcBCFw+AhTQL5/MWfGZEIgWt9544w135ZGA10vmlYNF5to7SKoBWx57ZvvImiKsPCGp4+YxawaRA1A9F+VAoB5YWsGylfBQ2ipzK9cTCda9xKEns9Z1RZZqQiNy8Fb7TPNW5phttmx76AJ6L7HS0vkt/Z2SMKr1wLsnqtOp/4jPa8lW+e3nlk4n1qkIeevWrU0K6Irtp7l4LK35WjqjJDJ7cvR8gbIXzC6g10y9NZdsvbbW+re0M49veT2SbM0+oty/tnqoZXROykNOER7qnleOW8pOfbCxnFPte0f8tLIH5TH3Hj9aRZD026I3b97silKxO5WtEqON+FO1gF7769bC05qfffbZJRW2tiyg9+Kaln9WdXBWrKgk17N9pofXrl27doG1F+tF/LIaM6o+Js1ta1aq/s/WbTVuVnzWGv/unfXUgmyeg9pe1ausU6n/Ml60fF3tW372s58tP/nJTx4V3S1Onn5ZsXIqJmfbabH3Yjglbo/E6VH+1jmgx+f9999/9OCzaueeXio2pnBS4/beeeS555771kNIll5E5TG7vWpDad2ePtZsSluK2IjX1pKBsm/l+zx/pcQt9Rwi99QyXRt/j+h3ZP/0YsKojno2XV9X+1f35dR/ZP1r5RNdL+0hAAEIZAIU0NEFCJw4gZFPbnpL7gW90WC9HKt3KPCCQetQ6N2jBnh5jtH26b4Z/D359AJSL/mwRn7KgWDNgaV3kGqtOR+6lLlFD+MjB0ZPdvX1VuF79HDQK6SPyr7VZ51sOWYBPXGNfEKzlMMW/k5JGNWy9+4Z0emoD7N8ci+J1rLDUrfqea95A93y+5af8Fi27FL5vJxq01vokbWneIkldX5lu7xuxc/kdSlte3PZik90va1xrfV4D5yN2KQ1356fXsvZ49OKw6z9rkxo9eYV8b2RtucWP7aKUKNM1HiijAuVGG3En0YK6HneVvxc7j9q0c7Teet6dO/rxftbFZ68dVhzru2ylK8yr965bDRm7J1RZsbVih0dSreTLNeeeT19KK9HbWVm++g5xHtQq+VbIj8dULPsxcqWX1JtQYkRonF6mntUXtY9Vuw84rc9vVRsTOE0Ek+OxHVRecxun9c9I2Yu9cjT6VJGXtutZNXqR4lb6nuj99S8lf2zNd81+h35qZ/W+FEd9Ww64j9H4tLeXlZemxk/RBnQHgIQuJwEKKBfTrmzaghAAAIQgAAEIACBnRLIic0ZBfSdLplpQeCsCYwUQc4aiLM49QGOy8yItUPg3AnMKPLOLjCdikxKtmuKpKeyXuYJAQhAAAIQgAAERglQQB8lx30QgAAEIAABCEAAAhDYmEB+e+Gvf/3rcv/+/eXq1asbj0B3EIDAoQlc1gJ6/TaW+maX95MKh5Yf40EAAocnQAHdZ16/Pas8eFn7Ze+rfv4saAEBCEAAAhCAAATOlwAF9POVLSuDAAQgAAEIQAACEDgxAvntqDTt9DnMxx9//MRWwHQhAIGawGUtoCcOkd9eTe1Hi+5oHQQgcF4EKKD78qz3FqUYPlJ092dCCwhAAAIQgAAEIHCeBCign6dcWRUEIAABCEAAAhCAwAkSyIlNPql5gsJjyhBoELjMBfT696C9Ak+0PUoHAQicJwEK6L5c60/Se78VHG3vz4AWEIAABCAAAQhA4LwJUEA/b/myOghAAAIQgAAEIACBEyHA2+cnIiimCYEggctcQK/XntBZn3Kv3zxP7bxiUFAMNIcABE6IAAV0TVglp3yH9Sn3+s3z1NZ7oEmbAa0gAAEIQAACEIDA+RKggH6+smVlEIAABCAAAQhAAAInRCAlN1MilE+3n5DQmCoEBAKXuYCe8NRvlQvIlqeffnq5f//+cvXqVaU5bSAAgTMjQAFdE2j9Vrl217LwpSOVFO0gAAEIQAACELjMBCigX2bps3YIQAACEIAABCAAAQhAAAIQmErgshfQE1zr7ccWdOsN9akConMIQGB3BCig6yKxvuDRu9t6Q10fjZYQgAAEIAABCEDg8hCggH55ZM1KIQABCEAAAhCAAAQgAAEIQODABCig/xt4r5BO4fzAislwENgxAQroceF4hXQK53Gm3AEBCEAAAhCAwOUmQAH9csuf1UMAAhCAAAQgAAEIQAACEIAABCAAAQhAAAIQgAAEIAABCEAAAhCAwP8RoICOKkAAAhCAAAQgAAEIQAACEIAABCAAAQhAAAIQgAAEIAABCEAAAhCAAASWZaGAjhpAAAIQgAAEIAABCEAAAhCAAAQgAAEIQAACEIAABCAAAQhAAAIQgAAEKKCjAxCAAAQgAAEIQAACEIAABCAAAQhAAAIQgAAEIAABCEAAAhCAAAQgAIFvCPAGOpoAAQhAAAIQgAAEIAABCEAAAhCAAAQgAAEIQAACEIAABCAAAQhAAAIQoICODkAAAhCAAAQgAAEIQAACEIAABCAAAQhAAAIQgAAEIAABCEAAAhCAAAS+IcAb6GgCBCAAAQhAAAIQgAAEIAABCEAAAhCAAAQgAAEIQAACEIAABCAAAQhAgAI6OgABCEAAAhCAAAQgAAEIQAACEIAABCAAAQhAAAIQgAAEIAABCEAAAhD4hgBvoKMJEIAABCAAAQhAAAIQgAAEIAABCEAAAhCAAAQgAAEIQAACEIAABCAAAQro6AAEIAABCEAAAhCAAAQgAAEIQAACEIAABCAAAQhAAAIQgAAEIAABCEDgGwK8gY4mQAACEIAABCAAAQhAAAIQgAAEIAABCEAAAhCAAAQgAAEIQAACEIAABCigowMQgAAEIAABCEAAAhCAAAQgAIH/z97Zg/51XHn/tmrSyOAuuFNpMC4CUpXCdrdLUsggBRYS8K6KgJa4WUcykdE2XiIIrGMRFgyxwSoCKSMXrhxIYQzqNs1itjM4zRbr9mH+eq52PJ6Z8z3nzvxeP39YstadO3Pmc17mzJl77w8CEIAABCAAAQhAAAIQgAAEIAABCEDgKQHeQMcSIAABCEAAAhCAAAQgAAEIQAACEIAABCAAAQhAAAIQgAAEIAABCEAAAhygYwMQgAAEIAABCEAAAhCAAAQgAAEIQAACEIAABCAAAQhAAAIQgAAEIACBpwR4Ax1LgAAEIAABCEAAAhCAAAQgAAEIQAACEIAABCAAAQhAAAIQgAAEIAABCHCAjg1AAAIQgAAEIAABCEAAAhCAAAQgAAEIQAACEIAABCAAAQhAAAIQgAAEnhLgDXQsAQIQgAAEIAABCEAAAhCAAAQgAAEIQAACEIAABCAAAQhAAAIQgAAEIMABOjYAAQhAAAIQgAAEIAABCEAAAhCAAAQgAAEIQAACEIAABCAAAQhAAAIQeEqAN9CxBAgcGYG//e1vy40bN5bHjx9fSP7hhx9e/Pc5/H3zzTfL7du3l4cPH15M9969e8udO3e+NfVd81FkygVM8r311lvL/fv3l8uXLw9TWylH3nGykRdeeGG5du3axT+/+OKLy6NHj5YrV658a/yPPvpouXnz5sW/vfrqq0v675aMs+YxDEjW0Z///Gdz7jPGPcQ+cx3n8r3xxhvLgwcPlkuXLh2i2DuVKfnS22+/vfz0pz/9jo8kQXYdY3Y6+YGDKbHRyzL58qeffvqduD9Q7J109de//nW5fv368uTJk4vxPvvss+Xq1as7GfvcBnnnnXeWu3fvXkz7VOPcMazH56AHy7e88c7q75yvk9c91b7l+9jcaXoJ9n9cep29/uX2kJNJe/n/+I//WNL4vdrJodEcmet7ahuHxkGRZ+Z+YqQelLnQBgIQgAAEIHDIBDhAP2TtIBsEKgTOuRgy40Bmq5EpMq1jrBto63DaK1Nr47z2kw5n0t+oA/RZ8/DOW21Poem7h74lu9rDKCrfU2q3FlpaD5msBetzfYjJo2slNqrrWd7uFGx1ZsHLo6NzaDu7cL1vhseyHp+6HhQ7UOOd0te5tyGvWy4OxdLDQb09BTZ3mp6C/R+XXmetf72H5xOh9NDgv/7rvy7/8i//chQH6DNyfQ7Q/b4yQw9+KbgDAhCAAAQgcFgEOEA/LH0gDQRMAudcDBl5IGOCFhsoMqWuZm3gSnsoxV4PAr/++ushB+iz5iHiDjWj0PR/hdYWwHP6kkWLgWon5xyDPQ6oxEaFpdKPR65DaMsB+u60MKtwvbsZtEc6pvX4lPWg2oIS79S+zr2dul6fKifV97G507SAc7f/Y9PqrPWv9VWxlU964PQXv/iF+fW+Q+A5K9dXY+UhMIjIMHo/MUsPkblxDwQgAAEIQOCQCHCAfkjaQBYIQKBL4JiT+lkbuPLt8y2fqFVkVNpgxodFoCyg9t6uPizJdysNBcmxvEfF61H9jJ3dtt5GF7y2SXPad88qXB8CtWNaj09ZD4dgC8hwXgRU3+cA/TTtgnz1uPQ6Y/2rvX1+zD8HNCvXV2PlcVnU/0k7ej8xSw/Hyhe5IQABCEAAAisBDtCxBQhA4GgIHHNSP2sDN7KIosiotDkagzoTQSmgaooe6UvaiKfdalS8HtXPIdEeXfA6pLkdmiwzCteHMsdjWo9PWQ+HYg/IcT4EVN8n/ztNmyBfPS69zlj/Ti03njUfNVYel0VxgH6s+kJuCEAAAhA4XgIcoB+v7pAcAmdHYNbmahcgZ23gRhZRFBmVNrvgyRg6AQqoGquRvqSNeNqtRsXrUf0cEm0O0HenjRmF691J3x/pmNbjU9bDodgDcpwPAdX3yf9O0ybIV49LrzPWv1PLjWfNR42Vx2VRHKAfq76QGwIQgAAEjpcAB+jHqzskh8DZEZi1udoFyFkbuJFFFEVGpc0ueDKGToACqsZqpC9pI552q1HxelQ/h0SbA/TdaWNG4Xp30nOAfiiskQMCh0RAzcXJ/w5Ja+NkIV8dx3IXPc3IQ04tN541HzVW7sIOZowxej8xSw8z5k6fEIAABCAAgV0S4AB9l7QZCwIDCCjFkHyzcO/eveXOnTsXI5f3ruLkbXIRa7+vla632uf3tjaLZaK/3vPhhx8uN27c6BJSknqFTzlIa57Kb0X3ZGrxLsdX5p7fU/7ueQvaq6++uiRbuHz58qIUW1qbzFHz6PWjMsjnsf7e+//+7/9e2M7jx4+fodgy99y+W/aa9+9x65ruSjvLfUfxtdr4qs7Svetv5kV8R9m413R26dKlZjxS/M4z556uWr5f9t+Lo6rt5v6V9++xpVZsH22nlv0oMm+N10qcW23lueee+1YM8PjNjMKmFRMUv0l97Mp3LHnL6zmz/Noak5N/9/5K21hjUM1Hev7Vsvv8d0Aj+u3FBdW2ch/KY1qNned3Sy3fVHOqFrt8TfDaRa+9Nyf0MCnHHRFrFZvP7b3US01+ZY09BJ+PHDh4/KznX+r6781pzymvy2Nmz+Zaa6ya05Q+0upP1ak33nhjyuh5WXtoaz4tXsoao9j/On4ZD5V12sq/FBlr86+tf9446sn/U9uo3i39ea574qMnd+q1XeftzcUj+UovL7H2C5atpTluiSGt9ay1Dlnytphb85jlM+p+wrJXS35VDzPyr5bsvfWtJodqR6P2KCP2Ej391uJp1H6teojKLlKnq+l31/mE5R9chwAEIJAIcICOHUDgyAgoBbjaIUur4L1Ov3eIV0NkJVK1zeK//du/LXfv3u0S7xVNvZtAa+NsJYuroJ4DOOWBhRKAd3OvbHLSGFsOkfN7txbs1fstfaXrZWL+j//4j8s//MM/LE+ePPkW1tw+lUJT6TO3bt36zqF8zXDVDXHvsGLtdy0i5X6i9l/K5mG+6wP0+/fvL2+99dby8OHDbixQinypA3Wutf7UGLDlAN2KvUqcWdvMtlM1tigyb43Xiiy5n0cOfZT1dEaKoBa8yng32nc8c1N9JfVp+W6tOPXpp59W84NaDFTi6bqGvffee8/69crV42PF5vIA/YMPPljef//9atzz5ABqvGv1qfjVOu8th9gluzInVG3ZI0OrcFvK4ikwKn0m1q+99tq3coZRB+gqJ8u2Pb4eiaXKAZEnhiR5e7onr2tr1DpAf/nll5fr169/J2/Oe7T2eHlbNaZ4+lTsdcY+Mx9Xzd3We6w1YW2n8uqtC4r9l3smZW2eNeeRcTTXkboeKvtLxeaibZT4qPTtiaFbDtDVfMXDv+X/ij9siR219SzPC1vcVX+e5TNKv0nHZTz35EzeON7TgyJvGs+Tf1k+UdvDlblYrQ9Lhq17FI+fWnZW2y+mh8atNVzNCZX9lCc3iNTpvHaY2m+JCZZdcR0CEIBAiwAH6NgGBI6MgFLwLw9Z0hStg+s8qVU2FlYSXG4Wv/e97y3vvvuuRLtVNNh6IJMP7klue3PlDfT/o1rTm7IxLo2it5nI+3vllVeWr776qloEzDcOSqEp95l075dffvmtN9p7hmttfjwM0qbuhRdeeHbIYvXdkstT1NjlAfrrr79+IfLHH38sxQJrA+iZZxqw7E+NA5EDdLXvEkSv+DHTTpUCp6cQsTVeK36Tb6DVQ+nWRn2Xm3FV1pzBaN+RHPD/N/L6mVXcKG0jFYIePXpUFan0B0+xp4ynvXji6XcVtNdfeYD+/PPPL5988sl35ui1O1UXtfU44uPRNaicaJ4Tem3ZesAgEmsV7mpBeF1b8rxhxAG6l5O1Xqo+P+MAPaKjJG9rPSSva2uzd4D+5ptvXsSh8qHTWm+jfWQdI3rA04spyfZH7DPTGFFbTfda8VLJa/J5Kg9CqQeTvfgwc86j4+jKx8tS0Y8aI73tju0AXclX1FwkZ1WzVUWPSixq6aRcz/I9tqXHnj8fis+UMT0aX6N6iHKIypnrrLTBX//61xe1m/yLhC0d92xqV3sUZS9R7k3SywepTqus4daDAorOvblBpE63juFZK0bnE1Ys4DoEIACBRIADdOwAAkdGwHuAnk+v3Dxbm59y41Br39rct5KgWsJatm0ltVsPZHIW5ZhlklnbENQ2UopMadxIQVIxTaWImPpR2ikyKm1WuWsHEurbhErRaB2ntJc07n/+538uf/d3f3fRxDv3ns+ka6q9prY1n/H4oVWMU2xEiRk1Wa1Di3SPchDY2qDVNna1A57WJrvmowpbxbZ6G2uFZ6ugUM6l1q43dusArFYY9dhpzVdb3NXPbCuxMcJS/ckRxXdyRkp7xd+UNorflLEr73er7ygyrm1qMaxmo7V2reJNyz9KHfzud79bfvSjH138DIkaT2sxep1L6wBBidOt8Vt208qv8viTOPz+979ffvKTnyzWZ+9rOvOsxzW/rcmu+rfHhno6qdmIJ3Z51mQr78vnVFu3yrWjV3wccYC+L5/32NUqo3VApH5GumzXiiHnntepOurt80p7VnP2Vedqvla223IYlvvEjH1m6l+1QW/+VuNrxRTlcFw5lLQOUmbNeUYcre090r9t3V961zRPeys+evpa2yo5dmqrtIvkK6X/tXKhsl0rD1PkjHBq7Zu25h6zfEaJqzN/gsejh1l7XVXPvfVNqQeotrjKM2qPUpO75T89XZf3eNZwT023Fsdb8tbaWnW62rqb/q2WR8/KJ1Sbox0EIHDeBDhAP2/9M/sjJKAcOHgKoK3ks3V4UrZvJZ+1wob6ZnFSi/K55Vp/Cp8ywew9lZ/Po1akUDcaarHLa5JKETH1qbRTZFTa1DbsVvGmLIIrRaOVlfUUs3fua7+9A+TSx9QHSXp9en1GtRXFJ1Jfart8XOUg0LPxKm21VRTztCt9dEtBXuVUztl6MzB6uJDkGW2nSnG71Hv04SLF5tQYW27ArZhTjm3FEdXflHaK39RsvOcPHp9QZFzblLZpPWigFFWVh19qMpZ9q5+4XftS8hXF/ksmymGppTuPTmq66dl7aevWHEv7tNorsnvXNzWGlu2sB7+U2OXh5cmhlXg3a71UdOS1q7zP3gGRJ4bX4ljNv849r1Nzcc+DTbX8phVXFD/K7UPdO3rsdEZMiciprAflHif9dyvnUNj27L+835sLWflqmWu15jIrjqo5fSs+jVjPPHZa6l7hq/SvxlWlnedAT90H5XPIfWTLSxIKl7KNpyZWs+1aTjErTnh8Vz289jJT7GXtU83TWvuJrb7gyb9WGZR9xIg9ihJnlLWjdijueXu+FZ+VsSNreC2HtfbXypoXkcVr+7SHAAQgYBHgAN0ixHUIHBgBpQCnHsa0kklPgby1MVefOPZssJSkXuGTy2YVFsqkrtxIKTKVGzJrTI/JKUXE1J/STinIKW3U8cp5Kiy9mzVVFq/PlHamPMxh+ZX61QOPfXgKHYrvlGMrB4Glziz7LzkoD9NYm/BShmhBXuEZKe6lfsuYqTx5bc07YqfWAVRt3VB0pPhIbWwlLqwyKfZYK/xYNun1Oau9KucM37Fk21qkKPWlPHiWxrQKLIotl3NT4rqqi7Jv640yz+GBRyetnKlnw95CWblupv+21i9rDvvKCWtyWfmQsl7k/apf8FDW2H37fDRf7fmDMu+cpxLzLR2W80j/PWO9tPxiVl6n5uK1AwYr1iqHXVb8q/ldNNa2YsuMmKLYVSmPYt/WXrK3vtRie0tOzwFcLRdSDn2UPLi2hlh2p8bRiI6UmGKtYVuuR/zFGk+dk9LOm694fVnxEUVOi0ntupIH9vLeWoyP2KDCQIm9PVmVXNpiqOph5l7XknG9XlvfrD1spMagcPX6xDoHKzaocdFjw6qOSz0oeUekTmcx2EU+odoc7SAAgfMmwAH6eeuf2R8hAW8CnqZoJZPe4qqSQCmHQSV+q8CgJHwWH28R3hrTur7OUWEWMUd1E6e0U2RU2qR5RD+NnMtpFY0U2y6LOK3ikNcHlA2YwrzUebnxsIqzis1YPtHaiFpxI92nbBi9bwiW9lOzAytWlFwUBqq+rL68srX4K59XtgqSip0qNlRrk/vMoRygq/F4S4yK8srvU/ymjF1qvPM8IGbNxXuQuPZn+UCk8Kb6Zz4n5S0hy45bjPI5Kp+0tw7vLF1YPqh+Lt8jx0hbmpETWjpoMS3tr1zrIsU8ZX7W2nEIPp9kUPO8nK/nAN1jgy0dKvHglPM6VUdKDLTy0DLPKPu08pCWnWzNbxWfK+dmrU2ROGzFk9KnlENqy75r15977rnlxo0bz37/d+aDgcqcZ8XRWfvLiO7VeyIsrL7VfFdp540T3jdGrbmk64qcSj9lmxnrQEQOy2ei8/fOz5JdlSMaS711uJ68ZV9qzLMeVIjsUWbtJUrOav40Mn9fdWDV6CI57KHkE5ZfcB0CEIBAIsABOnYAgSMjoBTgrMSwt7lQNvZK4SaSuFmHPUpSb/FRDy5Us1BkihYkFRmsIkst6VUOkVubEEX3lg5687IK4pEDHYWR12fSHKyCiHW9xmHkxnLtX9WH2i6XW/GniM4sO1N0qvhP3kbt0+IUsaVVDstmIn1bfXo5re2tYoESGy2WkaKaZTupzy0b9igvr9/UChHKQYUyf3UOkXVc0Zm11tfki86rZ/+KjbZYWTY0I5b3cjf1U8vKg1GevGGmLVl2ErWJcv3OD/KUmFSbs7LOKX0r/UTsQNVTNF/1+NkqixLPWnIr6/WM9TKyns6IBartR8a28jqFfUtvVt7gsdPI+mTFFM/4a1vrYEzZL3jHLXXw7//+7xd7ksePH190pR4kecdV56zEukgcjfabxrL2l1EWyn2RuGH1q+YvSjtvnCjbJ1mV+lFvToqcFhMrd1Rl3IW+ylwsattWvPYyU/UQWV9XWUbx9drtOr51+O9dJ1RmNV1YewlLViVHSm225FvrGJEDdGvcQ8knvH5CewhA4DwJcIB+nnpn1kdMQEmwvUmtWohZsSnto8mxpwgX+STwlkStZjZq0qwwi5ilOh+lnSKj0qb2uanI3GoJvzKPcizlHmVeZb9bbXWLPXl4KjEjyTQ07AAAIABJREFU9ae2y8dWNu4K/3I+lj6s6x4+tY1hr8hicdoim3Wvdb0272gsVjflqd2hvIGeZPHa5OxCc42jImO6b4bveHxji+2Mjo9RWXoHNrUisIdP3nZUMdQzvhIPVFvbYqeKzFH99Q7JyjdQFTlqbfL4FeWl3GetHYfg80kGxa48+VA5r5oOvHFYiY2j56Hm++X8ovf17Fmdm2Jz5TiWLedjR30u3efVudfmWrJFY5GVX63Xoz/15WFZPmhTu9c6uPCMl7etxd1yzpYNtca27pu5v4zyUO4baXPreGpcUdpF4oQVB9Q3Zb3zUXjnbdRY2bJx7zyiccKy/da8rQNYLy/FXqJ5wipLRCe1eUTsNvVj3acyWGWauZeI2kX0vhrnWtxtrd9KbtbyT6+t5u235hNbxuZeCEDgfAhwgH4+umamJ0LASvoiSa03kVXaRz+x1utbSWgtPt7EzjIbRaaITqxx1+vqfJR2il6VNjMLHMo8SnbKPcq8yn5HHxCt/Ud9R91ct95AtHxH2VRt+W1xT8Ejoi/LpxQ7UTbeWwpllgyReUfk8RYDDukAXYnJo33Msq3yulrYsOyhNm7ERmr9KBx78966lud9b5ElZ1jaqdfOe/M91AP0iA2t84ysCS1GUZ/r2dEhHaArRWyFZ0Rfo3x+1V2kP2WdsQ5cctuxDv8UTqPnsSUORe2/5U/q3BSb865PHj32YubWgneUqcquts9S1vpDOUDfcvCnHNDnLEYdoFtxdOb+UtFttI0SH719q/FIaReJE0ledQ1W3vxW5PQySu29/l7OS/WjrT6jrGlKrm6tnRZDVQ9bbDo611J2K1605mrN0bpuyWEx9uwlol/O8Pp0OWdrDhygW4S4DgEInCIBDtBPUavM6aQJKAmRd7Mwo/2MwoaS0Fp8vHO1jEmRKbqBs8ZO19VNiNJOYaO0mVngUOZRclPuUeZV9ssBuv9tX6WIovjLlo17y68UO0n3WjFmi2yWDKPttGfTSvxZ2xzSAXoZF8tNfrTg4uFhteUA/Zvl9u3by8OHDy9QWb+Fq66zNe4coP95uXbt2gUaNf6uHK1YZ9l5fn1GTqgW7y05R7yBrsQVhae1BtTmElkXekwi/anrnrdI23rgT+E0eh5b4lDU/lt6Uuem2Fw5hrU+ncMB+paHq3bxMFXtsC7F91u3bl18EWj98/xkx8g5WzbUsmsrjs7cX1rrxJbranz0jKHGI6VdJE608gRrDq0DXkVOq+9R66Oqr5E+o6xptfmV3DhAv2qaiWVr1vVygC12UPbVexjJk8OrPh1dzzlAN82MBhCAwAkS4AD9BJXKlE6bgJIQqYWVldSM9tFi0da31iw+ef+eRLRlVWqS7WWsWrG64VLaKTIqbaKFE2XOyjzKfpR7lHmV/XKAfhgH6FvfYlr1qthJamvFGLXwUrN3S4bRdhopgK2Hnbksh3aA3ivC9g5UlRg0oo0aIy17GFUsVIpy1iF32cfWtTzvT11nLZ+y3kD3HDZYdmDFCet+5boSDyI21IoLW/jMyAm3xNoWX9U3rQJqrYit2EREX4odKPYU3ROk+yK6UIvONbtTOEW4HEtep85NsbnSNiwfUMf22Fyk7YyYkuTwvEma/Pyll1761gNh1gG6dy211rV0fd3Pfv/73/+WLOo+d/ScLRtq6dt7gL71sDBid5F7IvHRGkfNi5R2kThRk099wKGmN0VOi8monFjR12ifUdY0JVff6hOqHhRGLX1F5xrJuxRmZUxWGczIlXvrsRrPUx+WT3seZlz3Tl988cWzB3JnHKCPqudE4gT3QAACEFAIcICuUKINBA6IgJUQJVG9xY0Z7aOJ9dbilcVnVNK+moSaZHsZqyanzkdpp8iotCk30FuK7iUHZR6Re5R5lf1utdXIpk61i7yd5RNbNoBKkSyiM0sf1vUIJ1VOi+cW2ax7reu1eVuxuLWJtoq8h3yAnjjUiuvlXEfGJo/NKX6T+lNtMh87YiMt2S3b6c15dHyMyuJ5A92yeY+OrTjh6avVVtG1amu1Mbbc61kvo3aU28Sowlt0zsp9ik3s2+cje4gy3qqfvC313jp8qRWNFU6Kf3jsVM33yz6j9/X8Qp2bYnOWHsoDmdEPIkdjYXRN6N3XssHeoZSVV8zQf8/+yzlY/jhjzko8jKw5M/eXUTtU7ovaaq9v1a6UdpE4ocy7dchcW68VOZUxyzZqrMzvs/R1SD6zrzfQI1xXxlvuzfUUtVvrPq8tlv2N3EvMiqW1LzhZa0XuzzMO0D0PCERiAfdAAAIQ2EqAA/StBLkfAjsmYCV9keKXN5FV2kcKm1bCal1Pc7f4RBLRXqFCkSmiE9WslCJi6ktpp+hVaTNzI6HMo2Sn3KPMy1NoTW2tDXhNxzPYWT6xyqG2y+UuiyO7+g10RafeIorap8VpS3HZspkZdlrqUD1UtmRVYqPFMulQ6afmS7WN/tdff71cv359efLkiftz1mpMVtqp65Bqk/mYERtpyRxZxxWdRXQanVfvQY9SDqt4pOh2Szz19K/mFVsOHCL2p9iSytmyky2xtiWnEpOseJOun9Mb6DP8qCzuljwV24zEDGtds67vKq9T5xaxZ2t9UvI+byyLtI+sT1ZMyftUi/kKY6/dWHJa9p/bRysercxnzFlhEomjM/ZIEdvz3uPVv9K/ZSNrH0q7qL4UOWs5Yc23FDnV8bbmxJa+DslnrK82eJmpetiSf1l8VZmj8cBa41QGLR9Tc1xlntEc3vOQlXrgr+Qd1tpUzvlQ8glFF7SBAAQgwAE6NgCBIyOgbHKUBGfL5kLpP7K5sJJEJaG1+ESS7d58FZkSa4VZxBTVRFVpp8iotEnziBS2lPkr8+gl562CmDqvvG9rA7hV1jSWuqnpsbN8Yr13q2+kfnZ1gG7FihqPUfqyeEZkS/Iq/GfYaaTPMu5F3yaxWNYKb6pP1IpKqb/196BHFjiU2JW3sYo3a9tIDInosyV/tLBh+YC6buZyRWRRDva2FAFHxF2v7XhzN4VBS4aR6/iMnNCysyhba62w1pfWWqjEu337fJmvKoeI5bzK2BqZk8VK6TMSCy3dK+P2ctBReZ06N4tjzZat9UnJVaK+57lvdEyJrEtJ3pJXLUfxrjOW3iw7LO9vvS04c86WL0Xj6Mh1yWNvW9pGWFjjqbpT2ln2Vsqixh9P3qvIaTGpXY/I2tNXVE4rTkRztUhu3OOozi+af41cP6zcozVPKx6rDFr5uJI3qbZs2U0kf7fWD6XP1hy9fY+0B5Up7SAAAQhECXCAHiXHfRDYEwFlk+PdLMxoX749ohx6WJtiJaFV+Fjj5Kq1EjtFprIgOepTo6lfNVFV2il2oLQp5Ur/rei/5BT9bGfpmqPmXvZrFUQs21GKRyq3XjhSfCLd7928l/2mPnZ1gO6VVdnoK3aS5mjxVA6XFd3XWKr+l/dv2al1vSZrWbA5xAP0JHc+t+RL6e/u3bsX/6u+aT9jqbcOKNYxVZvMZYzYSGuOkeJUaf+j3jSKyFLaae2hCe/nbmu6qcU+K06MsCtV1563EVvz27oWbc0JFTtSi5bW2uwtSKtroWIT+/b5Wv5m/aZqaV+lnynrb+kPFiuFk+ofnvXSsh1lbd/qS549hcWxJq+yPllfCKj1683brBi5NaaUeUuEVZlnpP+u6dfrA9YBj2L/ZRyryTVzzrPiqDKvmu1YTC1723I9kmdb46n1B6Wd1w68uk1zseKKIqfFxNK7Wn/p6cvLapVJiVfeXK1kVstFvcxUPczc66oyq7lX3p+yhqsM8n5n7SXKfpU811pvIrmRKoeyNpX6PYR8QrU52kEAAudNgAP089Y/sz9CAkri7k2MZrQvk6GEundgUW4aaht9JaFV+Hg239ZmRpHJU+zymqSaqCrtFDtQ2qQ51DY11oGV8pStMo+SoXKPOq+8b6UgYtlP3l/ZtlWI89qI4hOtDX6vcF7z8V0doJc+ZcUX5U0lxU5qtl2za+Xgrqf71tvRM+zUY6M17unfDvUAPdfDK6+8snz11Vd7/3x74mUVElfbUG2yZUtqsbAXU5S1uRUXWzFMXTdLuTyy1H6jsuZXtQKkdcClHOZ74q43pq/t1XhQymIV4NRCmUfuGTlhLR4pNm+tB57CcM1+klzH/Al3TyFY8TPloZqer0cfplT94xjzOnVukTikrE9ljmPFlJqvWg9mWPFldEzx+H2SreX7yv61x0tZX9TcwDqY2OWce7F5Sxy18v9azmWt8Zbtea8r+0Vvn2oepbTzxomyvXfdje4ZvIzKuKPIme7xvIFu9emJE95cTd2He7gp9lLbo6R/s77sZT1s55Ezta3VmnqxVX3gwMNglXnWXqKWY/VsTrGhcv226nNl+zTnUW+gp74OIZ/w2h7tIQCB8yTAAfp56p1ZHzEBZZOjFlZWDDPa15L6WnJdSzi3fGpO4VNujtJ/l2OqibCaZHuTVdVE1SKK0k6xA888agl3S7elvcxKzHf5CffW5q4s3LQ21+n+EUUe1Sdqm5haYaq2mVvtdZcH6DVu5ebd8yCH8gBHTae1jadaDKy1623+FR8tY4dVuKvpszannt6jxTDVNq0Dr1a8rOlfKfKo8TfaTjmgKP1ROaBI90RspDcPtUBVa7dlLa/JpOYLtYeRenqv2bayVvTinmrbURuqxWvPQ4qt9aXGziquKXOYkROmcVuxVo1hrTW2lr+U65t3LVRsQsnVSt6jfV71M1Wnam7R0mdNRwqnCBdrvTyUvE7NxRWbK+1JXZ9q+lfech61Bqv2p9pzuX6m//asAyvHVkxRci31IEGx/yRPOWZtTS5j/sg5z4ijrXiydX+prGPRNkpc8fat1h+UdpE4UcsVlAfH0jxbOUU01++xm7EO7NpnSl6tvU3isPXBpNSHqodZe13VF3ocSma1+NuK1YrP1GScsZfw5Jm1eFvztRo3de1e5z2yTlfaXG8trcluPbih2hPtIAABCFgEOEC3CHEdAgdGQNnkeDcLM9rnyXf+5p+F0/PkqJLstTZpvUPLmoxbDwJ6CfCW4rRaRFHaKXbgnUfrIMOyg9YGUJlH2bdyjzL3sl+1INJjVvb5+uuvX/zTxx9/fPG/uz5A9/rFw4cPly+++GJJ/9vauCv8Sw6qPnqb55qN9TZZvb5yPSgxOI3tZbnK2yt+qFzyuSt22ipEt/w0xelf/epXy9tvv918o1spQKgsW3FEOVT2vqWWzznylo0V29J19YBipu8ocq5tvH6W7tu6lrfk88iSZEj5x7vvvnvRXc//a4UnhVFr/VZtWxmj1WYX6/GINSjJX8ah733ve8/00mOg+LjHJvKxrKKbJ3958803l08++eQiHrbWQsUmDsXnPf6Q8uN/+qd/Wv7+7/++62cenqueWrm3wmnWelmL4T0bnpHXqb6v2Fwpu7o+RXMc641NNSbO2GdGYkmKIy+99NLF+jJ6nWmtL4r9rxxLv/McxrV04Zmzx++VONqal2o3ao6d+tuyP/fm4ar8azslx05tlXaROFGu66r8vXV3S67fGn/GOjA7Tnh8JvH88ssvl8ePHzdzD1U3lm8pP6WjjjXioL/Uw/Xr15dHjx5JIvTsUPGZ1iCe3CnvoxVryvXYM8de/u6xsVXOP/7xj8tvf/vbrq151qZ8/vvOJySjoREEIHD2BDhAP3sTAMCxEVA2Od7Nwoz2ZbH0l7/85fKzn/3sWdJV424VVZSEVuHT2tT2CgUPHjxYLl269J0mikzrTa1Dqi0FajVRVdqpduCdh+cA2bIBZR6lkpR71LlHCyIKg7SZu3///vLWW289O5DeYhurrF6fUDcxafObioa3b9/e2wF6rTjU8mOFpfLmqpenejht2X6a10w7VeVcOZYcymKIEhtVllvetiiLGQrnlu947u3lFuoBhRK7ynEiNqLkQWpcSH1ZB5OKbfRkUmRZC32ff/75cvPmzYvuLLk8RVHrYFe1bYV9r413PfYU90YUOGv5T22ti+SE5T1qDEv3qQcjSpEx9fXyyy8vqbB5KgfoiZFiK6tPpQfprl27ZvqZwnPVq/rAi/LGrBq7lQfOVvn2mdclGRTfj8QhdX1aOXh0quRhakycsc9MY3vWgTVG5r5i2ZpiN0mOXvz15AblfGr+MnvOio2ocTS3D5VlusfSS5lje9YJy2Y9ccXqa72u5lFKu0icqK3tluyW/2/J9VtjR3JiRV+zfUZZfxPPW7duLTdu3Bh6gB7Rg5p/KX5o2dF6vWa3L7zwwrNcpNWPZYeKz/Rk9NiGtZeorcfpgYl1X9OSQ8lxlbic753S/5/XfKyfsLPmVpNdlSnda+lRtSPaQQACEFAJcICukqIdBA6EgLLJ8W4WZrRvbT5qGwI1mVYSWoVPqcpWMV5J/BSZ8vFqiaFV1O+ZnlpEUdp57CAyj96GQrUBZR4lL+Uez9xrRQNVhzX7z+3Ma09KWIr4ROq3pa98w1LKu8tPuJdzb8mr2tbanxWjojzVz432dDrbTns+Wtso53OyfppgyxdDEhPPp5pzhlt8quThtaWWLtUDCiV2lWNEbESJI2ub3uG1WszYopNc1pa95raa81DjdG+OSl5Qi59KMcujh615Ras4q87PK2srJ/R88lIds1eAi+qhFr9ze1J8Wlk7DtHnazxLO8nlVvyspyMljiicIrFQOTjp5Zjrtdl53TqOlYsrNlfOR7Hlmi/2DnwUnar+beXgVg6njuOJkdYDhR5eCivF/vMxy7m0fHT2nEfE0RrLEfvL1G/pT9H1opQxElcsO1XzKKVdJE705lhe83CM5votXrPXgdk+U4vx+V4kEnss29qy5xqx11Xks/LsmhxKbK3NXb2vlHvEXqK1Ho/yE++eztpTedemlq53nU+oNkc7CEDgvAlwgH7e+mf2EJhGYMZmcZqwdAyBAyFQbmQ8RYcDmQJiQOCgCMwqLh3UJBEGAhDYK4G8yDnrIYS9TpDBwwTI68Loujeyz5zDdZ+9HkocXQ+J2IPt0xoYGwJ9AiMe/Dh0xtEH2g59XsgHAQhA4BgJcIB+jFpDZggcAQEKG0egJEScSiB/SlctqHPYN1UldH6GBDyfVj1DPEwZAhDICJSHncrb1Ol24sx5mBF53eHomX3m4eiilOTY4+hqWyN/xuRwtYVkEDhOAhygH6fekBoCEIDAsRLgAP1YNYfcEDhwAhQ2DlxBiDedQPn5KaUQEynOTp8IA0DgiAnkaxFvEx2xIhEdAjsikMcM5WcboodFO5oOwwwkQF43EObGrthnbgQ4+fZjjaNrPP/LX/6yPHr0aLly5cpkUnQPAQhECHCAHqHGPRCAAAQgECXAAXqUHPdBAAJdAhQ2MJBzJ1B+dst6k83b/tz5Mn8IWAQO5XOglpxchwAEDoeA93dwve0PZ6ZI4iXgzdO87b3ynHN79pmHrX1vXPS2nzX71Wd/8IMfLA8ePFguXbo0ayj6hQAENhDgAH0DPG6FAAQgAAE3AQ7Q3ci4AQIQUAhQ2FAo0eaUCZRvpaW5tj7lXhaOUlvljfVT5sfcILCFQFlYuXfv3nLnzp0tXXIvBCBwBgTKQ8805doDcLU1Xnlj/QwQnuwUyesOR7XsMw9HFzVJjjGO8vb5YdsU0kEgJ8ABOvYAAQhAAAK7JMAB+i5pMxYEzogAhY0zUjZTbRKoFZAUXHxqWqFEGwj8H4GykJKzaT24Aj8IQAACNQK1h9osUsQZi9BpXCevOww9ss88DD30pDi2OJp8++c///nym9/8hk+3H755IeGZE+AA/cwNgOlDAAIQ2DEBDtB3DJzhIHAuBChsnIummadFoHewV95LAd6iyXUI1AnU3gxcW/I1B6wGAhDwEih/77p3v/UTLd6xaX/YBMjr9q8f9pn714EiAXFUoUQbCEDAS4ADdC8x2kMAAhCAwBYCHKBvoce9EIBAkwCFDYwDAt8mwBuyWAQE5hLI1500Ep9Tnsub3iFwDgR6B0AcnJ+DBbTnSF63P/2zz9wf+8jIxNEINe6BAARaBDhAxzYgAAEIQGCXBDhA3yVtxoIABCAAAQhAAAIQgAAEIAABCEAAAhCAAAQgAAEIQAACEIAABCAAgYMlwAH6waoGwSAAAQhAAAIQgAAEIAABCEAAAhCAAAQgAAEIQAACEIAABCAAAQhAYJcEOEDfJW3GggAEIAABCEAAAhCAAAQgAAEIQAACEIAABCAAAQhAAAIQgAAEIACBgyXAAfrBqgbBIAABCEAAAhCAAAQgAAEIQAACEIAABCAAAQhAAAIQgAAEIAABCEBglwQ4QN8lbcaCAAQgAAEIQAACEIAABCAAAQhAAAIQgAAEIAABCEAAAhCAAAQgAIGDJcAB+sGqBsEgAAEIQAACEIAABCAAAQhAAAIQgAAEIAABCEAAAhCAAAQgAAEIQGCXBDhA3yVtxoIABCAAAQhAAAIQgAAEIAABCEAAAhCAAAQgAAEIQAACEIAABCAAgYMlwAH6waoGwSAAAQhAAAIQgAAEIAABCEAAAhCAAAQgAAEIQAACEIAABCAAAQhAYJcEOEDfJW3GggAEIAABCEAAAhCAAAQgAAEIQAACEIAABCAAAQhAAAIQgAAEIACBgyXAAfrBqgbBIAABCEAAAhCAAAQgAAEIQAACEIAABCAAAQhAAAIQgAAEIAABCEBglwQ4QN8lbcaCAAQgAAEIQAACEIAABCAAAQhAAAIQgAAEIAABCEAAAhCAAAQgAIGDJcAB+sGqBsEgAAEIQAACEIAABCAAAQhAAAIQgAAEIAABCEAAAhCAAAQgAAEIQGCXBDhA3yVtxoIABCAAAQhAAAIQgAAEIAABCEAAAhCAAAQgAAEIQAACEIAABCAAgYMlwAH6waoGwSAAAQhAAAIQgAAEIAABCEAAAhCAAAQgAAEIQAACEIAABCAAAQhAYJcEOEDfJW3GggAEIAABCEAAAhCAAAQgAAEIQAACEIAABCAAAQhAAAIQgAAEIACBgyXAAfrBqgbBIAABCEAAAhCAAAQgAAEIQAACEIAABCAAAQhAAAIQgAAEIAABCEBglwQ4QN8lbcaCAAQgAAEIQAACEIAABCAAAQhAAAIQgAAEIAABCEAAAhCAAAQgAIGDJcAB+sGqBsEgAAEIQAACEIAABCAAAQhAAAIQgAAEIAABCEAAAhCAAAQgAAEIQGCXBDhA3yVtxoLAYAJ/+9vflrfeemu5f//+cvny5e/0nq7fuHFjefz48cW1Dz/88OK/+dsvAfTybf5//etfl+vXry9Pnjy5uPDZZ58tV69e3bmSPvroo4sx8ZGdo2dAkcCf//zn5dq1axetX3zxxeXRo0fLlStXxLvHNPvmm2+Wt99+e/npT3+687GtGRwCH0vG2dcPJZ5unWeys9u3by8PHz686OrevXvLnTt3tnbL/Q0Cue/Umhxa/njIcQgjg8AxEUi5782bNy9EfvXVV5f037U95aHPib3VPA3NzCvKtT6fxaGtOx7Cp+JXnjnTFgIjCbCni9HsxVRPja1cUz3SvPHGG8uDBw+WS5cueW6jLQQgAIGDJsAB+kGrB+Eg0CbwzjvvLHfv3u0WOygmHKYFoZdv62VmYUaxgHz8Yy7WKHOlzXET2HcxYS0I7uvw3tLevvlY8u3i+r7j6ag5coA+imS7n16RrXXXIRywHXocmq85RoDAOAKnctDH3mqcTZQ9zcorrAe3PIc982Yf6/lU/Co2e+6CwHYC7On8DNf6sHWnElu3HKDn4ytjWfJyHQIQgMAhEOAA/RC0gAwQcBJQN2UUE5xgd9QcvXwb9KzCjKJOdKFQos2hENhnMWGfY6v8j0FGdS7RdvuMp1GZa/dxgD6S5nf7yvPIyEj7+iIAPh7RFvdAoE1A3VMeOkPy+XkampFXWIczh/qgpkr5VPxKnS/tIDCaAPmeTjTyQKz10ogVo3Xp+IqYhxVtIQCBwyXAAfrh6gbJINAkoG7KKCYcphGhl2/rZUZhRtU8ulBJ0e7cCRxDIeMYZJxtR/uMp7PnRv9jCLTeUGkV00qbWqXYxyca8fExNkAvEFgJqHtKiJ0vgRl5Rfn2+T7Wk5kaxa9m0qVvCEAgJ1Dm9bWvRdW++NF7OzxaI2sdvO/rwVssBQIQgMAoAhygjyJJPxDYIQF1UxZNfHY4lbMcCr18W+0zCjOqYaELlRTtzp3AMRxcHYOMs+1on/F09tzofzuB2pvn6ucVawfpuz70wMe32wA9QCAnoO4poXa+BGbkFacey/Gr8/UXZg6BXRIo43PvoLqse/Vy+K01stqewXrrfZfcGAsCEICAlwAH6F5itIfAARBQN2VbE58DmOpJioBeOEA/ScNmUidN4BiKnccg42wjmVHoni0z/e+GQPn2SeQTubU3S3ZZEMPHd2MrjHI+BNQ95fkQYaYlgRl5xanHcvwKP4IABHZBIH/7vPbmeSlDHpt6+4AR9cpy7YjsO3bBkDEgAAEIKAQ4QFco0QYCB0ZA3ZSNSHwObOonIQ564QD9JAyZSZwVgWModh6DjLONZkahe7bM9D+fQJl3bClijezLO3N83EuM9hDoE1D3lHA8XwIz8opTj+X41fn6CzOHwK4IlL99rnwmXY3no+qV5ZevFBl3xY9xIAABCHgIcIDuoUVbCOyRQOv3ZEqR8jeBeolP7XdwUl/RN4la/W0p0vZw58nYmoh5Py9qMVWe4qzJWPtEat5XNCFtMV5lUBLSfOxcN7XfRFU/62q5Ra3v/JNRaiKfj1NuGEoZLLur6ajsw9L/LPuxeObXrXl4/bk3J4uHR+5W210z7flija1lVz0Grd8RTveovqYUHGuxMY3RGr+nV8vPPLFHtY+WTSu2rPCpydH6TWj189SRAkZ0HZgRT1XdeNr1YpOiS4Vpaz1Lcnp/57s3t5YfRONBz6+Uddyjh7VtmT8oOuiNU/anyt2K8buIQyNicCu+en/zsWUDKsdcNyPWzV2zVUurAAAgAElEQVSuhb1cTpl/rkc1RufxoGf7I/JsNVeNxg+P/7dsI2cQPehrxfhIrtiLiSqnyJraigl5TpbPs2VvI/OuyFqU7lF8p9X3rvIKy79W+SwbGmF7I+oIap3Cmk9rnS779+p41p5uK//S31d/q/W7NVcZEVtqet6yVyn7G7GGt5imsVqyeu1pFsuWH1l7ul3M2bPerm1H12YiMvTuUddKtZ0lX6knNR5a/XIdAhCAwK4JcIC+a+KMB4EgASu5Xru1DtBffvnl5fr168uTJ0+akqjFitSBuhn29KkgKje+P/zhD5dr165959ZakqbKrG7k1YR5LXDcunVruXHjxvL48eOLW63NYesgoMVJ/e2jpJMPPvhgef/995eHDx9+pztLLktPitxpjNIme4eJvQJ4TZ6W3Vmbm9RXK8GfZT8Wz/W6eqiZ92fpUo0vqc/RvuyJI16ftJjWNoevvfbat/yz1odn8+exF+sg3SomJFnL2FjGG0/cUG3NW4SpyaD4ZLqvx0jhE/Ej65BGOewt5+wtTMyIp5Z/RK6relzXwzt37lSHUZjWDtA///zz5ebNm13R1Rim2r8aD9T+LDZevcwoXpX2azFQ15iar6ncWnFoZAyuHbpYvlnam7d9S9+eefVymnRtF2thax7eA1z186PrePncWnZq6aSU3VrzVJtd+7XWfq/PK/622mUeMy0/LnOMnlxKXyM5edZUhc8q/5/+9Kdna4p6gL4l76ox9XCybDPvX7F77z6tZxNqzNrqp4rtbakjKP7oiWuKHvIxLR0r9r32p+ZDI32/dvD56aefLnfv3v0OWmuuLV14fMbaW+RjqDmuEtNVf1jH9zxomMZPf7XaWMnMknUWS8uPrD1dzY5GzdmSrbzuZZTut2ozXhnU9uqLK5411Rq79BvL5qz+uA4BCEBgHwQ4QN8HdcaEQICAuhnqHaC/+eabyyeffNI9PPdsqLwbPs8GxUKUJ2KvvPLK8tVXX1XnVW681I1POb61Gff0mwowX375pXmAHknGV7lbG87ywOH555+/sInyz7OhrunKYxulXbaSau9Gs2fLir5qOlfuq/Gw7Mey9/W6Ggdq/bU2apE+t9pHLt8+mZZz//Wvf33hl+vDLT29KAwic+sVi6xiQpK3fFsqjzWWnZVjqzEoWuBa5fFyUmKE53fdLC7peq8/5bC3HMNTmJgRT5U5e9t49Zj6b9mOwrRcz1Iu8O6770piW/6r2v46mBXjvQ9/pX6tBzekiVa+PrHVX1t+2/JL7xpTzlvVRW1eI22yjK9pvPRXK/q3csj33nvP1f7y5ctVNUfmlTpq2enstbBnq2oxd+2jjIdWITZfN6NrXE1+NXapfmrNQ+3H428pDuZx03NAo8jjWTeV/lIbNc60cl5PLC75KAfo5R7PmpcVjz3yrmMpa8c+8gp1H1faoboGlKx7PhWtI1j6rK2PLb+KzquXO3n8f5V1dD7kzZnTix2PHj2qoo3ExShXayzvuqvan2pTvTW8ljMruck6dkvWWSyVOVt73llzVmTL20R8br1/H4fo6sM9nn2qxaxcx6x1z+qP6xCAAAT2QYAD9H1QZ0wIbCQQTXzyYcuErbZB7yU3tU1ELfku21mbNBVNbfxyg5oS7/R39erVi/+tzbG1Yaj130pyawWBsm0vuW71W8rg2YC3OLfkyGVIG5Lf//73y09+8pPl0qVLqkqetVNsw/sp1ZrcHn0oDxSkCfQ2MrPsxwO4LHi1imQ1XuobHS1W6tie+eybac8vS7a1tr0iZc0P1AMexba9X1eoyVrqtBefrUKGR+9521r8LOOyGgsVGWt6rM3b40PKYW/JRy1MzIinUV317it9uWVLqs8rTHv+W9qQN8cpfUMp6KvrTOJY88fafEYUmUZ/vn21A6XfWvFVia1bYuAq34wY3CqgK3PK/afUqyfHUX0ojafmsjPXQivelDbSy8MiPpL7cnRtqdmxugYrh66JkfUQjsUxXa/J6XkYtCeDmi9YsbPln1s5KWuqwqd3YKTKuM5xa96l5p1evziEvELJ11o2nf699GWPj7Zio1VHUHywZt8tv1JzW8/cSv8bsacb7fstHytl/d3vfrf86Ec/WloPkrX0UXJV/bYX/0buVWas4b24pdSkVEZquxHrmRUjZs3Z4+eprVof8ewrvTKo7T0H2cqaqo5b9qU85KX2TTsIQAACuyLAAfquSDMOBAYS2HKA3ktoy+Sm1daTfKVpz0iaIgfzeYKrHOQr8yznZvVbe+K/ViyMMCuZ1B4O8BZZvGZbMou8zaI8iGE9Ja7y82wOZtiPh69ij2V/lsye+ZcFJ8vWlblZ8pV9RBj05GgdGvTsq/RhxX8tVurho1VMaBUFewcSZdwYcXCl6L5WGFUP8NO9NTkjfKwDSqUYqRz2lkwU35sVT1X9eNqpeUktJ6jpQGHqLUZFc5xeoUeJYUqbnLWylkd1k+6z1k+1byUeq7+VXuq7lTsoPl6zsVExWD2QrsmwclXfoG3ZndeeFD3NWgtVWyq/nPLgwYPqA5y1Qwx1X1O2U/NEj28qcSvvr5zPVt8s7bO3vtUOcRS/a62/+bwsm5vBSVlTPXxqvq4eHlmM1LzL6+vK2nEoeYUay0sfsQ5eooen1hqhxrK1nZUTzYg/ig+04llr/sqDch7fr+X+6d8svar8Z8SWss+texWvX1vxtMXU8wWQWtsZLFU9pnZWjPA8WOLdc6pyKrop+/LqX5Wl1055mDWyT1VlK8cf5e/q+LSDAAQgMIIAB+gjKNIHBHZMwNqUreLUCmJWcSbvu5V454mfmgB5P9FoIfUUQVJf3k3lOr41V2/xq5bARg+CIomu98Df0kN5XbGf/B7FRr0buLV/xU9Uu1Db9TZJqq+0mCvzKe+1/M66HrEx1WYOgWnN/qzPqSmbQKWIWXJSDpqsYkLqUy0ettYJ5XeERxUaPfFT4W7xiRQslcJZJEYp9j8jnqr+6W1nrZW9taJ2aKMwVdaPyBqVz8V6i6aModbXfawcTM09PPqZVayz/Enx2XweSjywfLy2/qd/U7grMdgbX5UHcHIGlu0pcaNmG5Z/zloLVTvN/ai3vqz8y09rKz/rUfqmaku9nNV6s8+bT1gPdPV4ev0t9VXafDQW1+Tq8fXacWQ9KNlH+KhvFnrjQjn/mt69+bm6dhxKXqH4n/pgVW/v1Yr/3jqCGsvUPagyf+8ezGszlh8qfuf1/dS+VgtR1mhFB9acyj6UOSq5ydqvFWe88ql+rdaXPDmXV1aFpaLDtY3lIzPm7JEvtZ1Rm/HK0Grf+9qjkmt49e/JT6y91SgG9AMBCEBgJAEO0EfSpC8I7IiAmqxZxU1r01PbdJZ9ejY8eSFCSdx6OCMHVBH1WG/FWEVJhbFVYFPlLjcSypuxWw91c9miG6dZusw3Xurvfo7SxcrFsh9Vt9F2lr9GnpyOyjLqvpFM1TdSS9l7BUireNLjYB2eWMWEcjNfi+Hl+Kq8ytheHVvz7XGv+bQlo6cIlo9tHZJGYp9VmIj0GdG/V2et9qMPaZX57yLHsXIVS85ovFIPFBX9jdbNOqbF3/KbUnbLJ1J7y8dTGzWm1dhZMUl9c7SWAyjxWM3vFb3nbSw7nLEWemRU8te8Tcpdf/zjH1/8fnf6a+Vuqz5HPfRlyWn5hIeJt6338KzmK7V1NRqLeqxmcLLiR4RPeY/6Brq1N1ZilOWzLfvo6ctar1p9ztinKbHcu4a01ibl55MsnXn9cUYst+LP6D3dDN9X446Xt5qXRPq18gLvXiUigxUPIg+bWP41I0575m7FiBlz9sgXbWvVZqL9lvf1DtCV+p+1pnrkjOjK0z9tIQABCOyCAAfou6DMGBAYTEDdlClPuFvJVrmhtJLZ3lSt5N+DyfsEvafvvG1P5mghYmRCmstqbaxT24hNqOyi84oUtRSZOED/rr5Lf669dTaq0KzoKNJmZByJ+kOv6GAVJHpztuKrdT31HYmNyoNAytgefUbj5xZ+3iLYOpYlq3W9JrMVL63rLQ6z4qml27LAntpbh8+9PhWmEf+1+FjXLQ69NdnDY2SBbV8H6KNjRmKr9DkzBnvj65b2I9/QsdbNiC8lfWxhXfqSJWM+Vjowf/nll5fr168vT548qX7+N5+TUixWfNvKs2tvxKV+Rx/O1WRVfKN2n7WntK73uLUenJ7ByVozI/NQDrpn5F3K+tfi3ls7LEa7zCsUe/XGz1x+K6/d0rcSKyL2ZvVrxZ/Re7otc+i9NKH6lcWjdn10bNniixH5W/dY62OEqRUPRrP08rBixIw5e2WMtB+Z36t74la73r7Esg/P3DlA99CiLQQgcKgEOEA/VM0gFwQ6BNQNTSTxsYrHtSJ5RFlbC4Mqg4hs6Z7yTcX0b2UBLsI39WNtgCMyl58ZTH0ob6CPfOPasp1IsSfCovbE7a7fQFfsJzI39R7Pptfy6VGFZ1X2VrsZTKM+3Lsv6gdp3ta9VjEh9RGJjVahsYyJIx6yiLJXiwU1GZV5tvrv3RspsFnzt2xhV/FU9dta4ba813OIpDC1GNZkt7gqPjaSidrXlrV6XwfokVhk8VD0Y+m4N4Z1r/fQxcvA297Da21bW9MjvpT6i95Xkzvvqxa/czYplrz00kvL7du3l4cPHy619rmtbPGfVVY1z67lKvl8t+5/WjqP2o71sGlt3pbd1a6Xdjeak2WL0fVfuS/Cvtevsp6qOsht34pvu8wrlFge4brOwbrXuq7yHe2PSg66tqnFtZF7ulm+r+R3W/iPjC1WXNkip3KvuveNMFXmNpKlMt+8jRUjZs3ZK6fa3lObUfv0tqvJ0DpEV+xDHZ8DdJUU7SAAgUMmwAH6IWsH2SDQIKBu+iKJj7W5tjZmqtK2FpBUBj15vAWKsvhjseqNnW9K1cKetYkpx9v1Abq10WnxKJNq5ZCltQlpjTHjAH2r/ai+0mvn9ccWW7VIMuLgdKZPeplGnwLvbdqjfpBkt2K20nckNioFYmVsD39rrp6+1rY9GSOFllyGHtdI39b8o7wj8TTCunZP73OBZXvrbWyFqcVQkXHkV3bK8bxrRE8Pap5Q66NcJ5Q1VrGJcn6lTiOxyBpX8QulTWscy6a8c5rdvrZuWAyVA3TVRhQ/teTJr/dy4/Vans/l7UuZa+0tWUbk2WkMT26msrZkV9ZxKybWcmU1P7Tkq9ndSE6W70b5WG9+lvpW97f7OECPxsYZeYUiS1RnSSdW/97YbNl3eT3S/6j4o/qstadT+7HYlL4/et1Q8p6ejL0YbMUVa+7KdW+uWIulEabq3EbGaYWHsqdLbWbO2SNnz/eVfkblAMpYaxvlwVrVPpRxy74O5eUMRXbaQAACEFgJcICOLUDgCAmom7JI4mMdCnuS6B5atcDQ6kNlULs/uiHcxwG6d1OVz/cUD9Cj9jfyAH2U/URDj+eQqhzDUySw5Bu54dsXUw7Qn2pZKVJaxUjLXsrr1lrj7S+15wD9uwWlkX6q6sQTp1tFFKUwNjvH2ZqnbFm/S9ZbDtDLovyWvnK5rH6VuKLa1NpOiUNKm9a4lk15c8+Z7UeumzPWQq9uyxieP5CRy5fHjFzXrfbWwzpb/LTnS94HPbf6ZdTf8rV41wfoSeejOFm+G+XDAfqcvEKJ01GdWflguu6Nzd54pvY/K/54+63litE1pmS1jwP0UbFlxl5l5RPlu+sD9FEsvT5kxQhln1COaa0TXhnX9rNqM1F5rPusB2DT/SNZlXysvMySn+sQgAAE9kGAA/R9UGdMCGwkEN2UKcUZa6Ogjr1xiubtETk8m8k1sesVTixWvUkob6B7nkQvP2eZxj6lA3RPgW3dWH7xxRfLtWvXLtQw4gB9tP2YRl5poB5MrW8VPPfcc8uNGzeWx48fX/SmHqapG0G1v9Zc9810xqGBteHv6d3arCp9R2KjUqRUxvbY9Mjfzl3H5QB9TqHbo9eyrVIgjBYDLX+pyW2t27n/WG9nWVwi8ll9Rq7PKlxZb7bnut/6MILi45426ppU5lHe+Dqj/Yx1c8ZaGLHVXI7cZvLYnuuk1T7n3stTZuTZtXmrOlP2aS2uyjpuxUTrAH32W2NbOFnxNsrnEA7Qt9hFrvNoHscb6P5opsT+XcWf6J4u6jMWrcjBp9WndT0aW2bsVVRZ0pyUelRqF2FqxUw1T2q12xq3rHi1yzn37GtXtRnLxr3XLf+O2kdNDuuBW6/stIcABCCwDwIcoO+DOmNCYCMBZVOWhogkPrssLm/BoDJYx2gdwFpPQPYKJxG+qzzWAXprs9srBCq/rb5FZktflu207lcKM7VDGKuQlyfrWw/QZ9iPxbO8Xiu0WAc80aK4MnZqs+VQ5BCYRv2hd1/UDxJP616rmJD68MbGdI+1iU5tlLE9Nh1l3xvDklGZZ6v/3r0zijiWLWyJpx49jWzbexCqLLQpTCM2ZHG1bMjDQ3nDw9NftG3J0lo3lHGU3zOMxCJrbEU/lo57Y1j3euc0uv2sdTPiS9F9hqXjPNauOe/6bzXbLa99//vff/bb6L0cZVaebc2vttav92zxTa+trWN63kDfkvMpXMo2LR3VOFk2HF3/lfsi7Hv9zlo7rPi2y7xCieURruscrHut6xF7ze+x+t9n/Gkd3Jf+PeMhuMRIye+28rfuV2OLFVesccrrs9bwCNNRc1NZellZMWKfc17nss/ajJdn2d6KUaPsI41b1vG2voCxde7cDwEIQCBCgAP0CDXugcCeCVgJzypeJPGxNtdlorivBEhl0Epw1adiRx+a1DaONVnycdWCmqJvpU3UvKN9W4e80bfnFBtRZY4+OasU3hTeymFFrR/Ln5Wx8zYjD2L2zTTNK1qk7HHd8raCVSywrqc5KXZf6l2xU2Vsjz3NKHxYMkaLgZas1nXFN8t1QI1NZd9WPPXoaGbb0v/Lh9kUphFGVky0rteYtOyunIP10Nc+eXvHtvSX+rP8sTamFb+UPmfGYEu+ck6j289aN2eshV6bquXrKS784he/6B6I54xTHH3ttdeefXmnl+vPyrO98x5VWFZ8w4pftQPykV/l8LLJ21ucrPXA64u1/Vorhkf69uwvR60dFqOWfmbkFYq9brE9K6+N6Mxjv1b/hxB/rD3dFv49Vkp+52G9tW0vtkRk7fnZrDV8tJxRplac9vRrxYh9z/kQajORPcuqAytGRtcLa1+66wfxPDZHWwhAAAI9AhygYx8QOEIC1qZsnVIk8bESsWiRbTRmlcE6rrd9rXBifdpQTQit4m5kQ5DkVQ6aIzah6i56WGA9lGFtoFryKcUJlccs+1HZqnKW/Vkb9ci8rBihzikydnSzqhYF1SJlr6gU9YMko3XAq/hChKu1iU6yKWOruq9t3pX4admeJaMVa1rye2O2YkeWb0btKDpHr+7y9tH45DlAqH0tJjKuZUORHKfnc7MK0F591d56ij4AWTJqPeRn+U1tDlYssny8lrsp/qjGJG98Hd3e25+ay5Y6VZnNsO9cliTHL3/5y+VnP/vZxU/R1OJAbmfp+g9/+MOLn+/pPXw6K89W7LO0+0gcq/lOxN+UvCPaby9GzeBkcbRiv8J0VwfoSZYZvnVIeYViA1HbU9bxSCz1rLu9/mfFn8icZj0Q3GMVnb/CX7Erbwy29mZlfz2mER0pe98IUytmzmCp6HBtY40/Y84e+Sx+rb6s/d8WGawva659K+yi8yvlz20+XVNfYvJwoC0EIACBXRDgAH0XlBkDAoMJqMl3JPFRCgyRp0ujm/YWOpVBrSiqFgbLBLd2wBNJgkt+o948LPsddeDgMd8ySbYK9EpR36vrJG9px61CquojVlG/xkixH5Wt4pdlXzW2pa1FDtsistTmuW+mSaZS/+nfLJv1FuaUPlObUW90RvxF0YVVyFBtOW/ntT+riGXJGDkkst7Qqa0x1sMAim+mfmfE04ierHui6/shHqCnuVp2lvOw4kEZL6P5hxWXLB3VYoz6dZvefNO1VjHMaxfKYYnl46usXt9RY7A3vo5ur8Tq0haUXGTWWqjYZS8/SDZ669atJflNay3N7SzF3hdeeGF5+PDhxT0PHjxYLl269J0h1NyvvNHKsxUbLvuMymLlfNY6VMuVa/eoa6A1r3xPMoOTxdEbj2pr8C4P0GetHd7YqOzTIn6uxHLl4NDaX7Tihjc2e+fY69+y1dZYVvzx5tS1GJDnGjN8P42pHN55ea/tZ8QWL9deDjlrDY8wtexwBkuPXq0YMWPOHvki9RB1/+eRQ3lhxMoLa3m8ZR+KjCUjJS9R+qUNBCAAgX0Q4AB9H9QZEwIbCaibvkjioySD5UZCKcJ6N+wWIpXB2o93/LJ96kcpLLU26i050r9bv/1qJZu1ZDz1u48DdPXNtJVHWQyo8fM+pFC2T31uPUCfZT+Wna/XvQd/tWJ4zdbKdpatpT48h0u9+e2baZKtxsnz1lrL371+oD7wYRUTkjze2FjqtFUgVsZW7bll157fq63FN0XG0u6sp/WtgmUrtveesK+tL0rxwlprlXjq1ZHa3vuGgVWYUwpju8pxejZixbHa+mzZnDfeqzoq48N6n/o2SKmzdL/1QIDHLpQioOLjtdhu+Y4ag73xdXR7y95KW1Bz2Vlrocc287a5nq9fv748evSo+0Z5Lfb17Np7MKfm2ZEDp1xHlp1aPMv81/MQQWufU4sb3lyxnNcMTsp64NlP1PYSuzxAn7V2ePPTWXmFGss9Nl2z1ZE6s/wvv96L/bPiz4w9XbmGbPX9xEjJ7zys87a7iC1b9iqz1vAIUytmzmDp0asVI2bM2SOfN1dXazMeGVJb5QH8vE81Tlj2YclZ2zOo+w2rb65DAAIQ2AcBDtD3QZ0xIbCRgFoAiCQ+ygF6Er+2oVYObJWCq4LHW5RUk7hau1We1oapdo/1e675HGvJZLnBahXVasXRtW9FHzMS2VrRyXrLPudRvmlX23Aoc8v7bPFTixgz7Uex95rPteyx5pvrGIqtpba1tx1rethiP4fAtLWZTQzKuSl+nuuy5ps1u1UPU8tNshITlEJXaVutYmM5f+sQULXrWrwo7U8t4FnFliSTelBUa+cpmqWxSkYee1v5jY6nql687WpzUwrXaRzl4TQl5ivxKJrjlDJ6DjdqsUPx31UHI94+t2JTLeat97TyIuvwPN1f41Te51lbPHFoRgz25p6j289aNz2xybsWemNJK0737E15y76UY1aercTslm+MWFfLHLAWa2oytmJxS9ZWzFDtYzQnZc+rxKNavr3ajrKmzcy7khwj1g6FfS8mjFiTlHytZ3ulDDXd9h5I8cZmbxyz+p8Vf2rr3pY9XevhoVq+pfp+5ODTw1+xb28MHrVXmbWGR5gqMXMGS1WXVoyYNWdVvtpaMao245HBI4caH2p5mLLHSve19gwj8hsvF9pDAAIQGEmAA/SRNOkLAjsi0DvkzZMbJTEuRVaLy60NlYVALSxY/Vgb09r9vYPFWvu08f7Vr361vP3228uTJ0+6b7+0ilG1fl9//fWLf/74448v/ld589Dika6nws5LL7307FOXtUJPxCaUscs2vYP9sm2S88svv7z4fcv0V9voe/pb+//jH/+4/Pa3v+32W9t0rPeXtjrTfhTGPb9v3Z82K+nv7t27F//b2rx457baW+vzqMp8euxb93t8UpGh9If1TTflXuXwKGK3vQ2mVUxIcm+Nja159YqpWzfFXk6t4q3CJzHqzaVne+ktyCtXrjTNw+NHpW9631hvCaHE09JOWuuQ4gd5m0iMasV8pTAWWc9m5ThWbuPJEXKmasHKq6uoPOs4Hp/3+pv3rdmeTN7Y0lsnI/HVG4+V9p44k2RW1s3Za6HXPmv5Qc/mSvkV+/Ta5Zr3WHl2Lb4q87diiNJHauPdnyVWa47YkyHCy8oVI/7ZklFdDzzzyH8SoDcXxW9L/amfco7Gamvt8LBX8wrVRlM7NV+L2PQqR++gP6Izz/ys/j12uI6r7PNrsVORO7ru9vpu9ankd4rMvTYe+177sWKwt8+W/c1YwyNM1ZjpnXfiabFU9GvFiJlzVuRLbSL7HrU2o8owK0ZGYlRLZiUn88yXthCAAAT2QYAD9H1QZ0wIDCDQSr7zBEVNjHNx1OLyeo8nqR6ZPFkb0xZiddOyyloy7G3GlSQ6bSbv37+/vPXWWxe/0Zj+WkUOT+K6ypVvNmqbl4hNRM1VKfokzun3LW/cuGEedKu2tm7Yk9y3b982Obf0VntzYab9KJwVG0v95LLn3HoFEnVuqf+RvqyOG/FJi2nNH9Lvp167dq17q2f+ih+sg1lv9VjFhNRPJDaqhdyWDyoPE1i6UDhZn7dV+KxyeA4ZPPNT7HmN+Xlbq9it8NkST63xLf2t19UYVcapsn+lMBZZz7w5jqJP1T48a7pl66o+eu08PrD2Ey2KqmMpsdUbhxTfUWOwN77Oaq/YZb5WW7nsLtZCr82WerPWx5yJ1XaVxeOTap4d2R+pMcTDULGRNKf0t+Y8in8r/a5yKuuKmtunPj2HfL2xFb2vLN57771nDxjs+g30iJ161g4lNnryCo99evK1tV/V9hQ79sZmz9zUXFyxw3Jtsvb5XlaePZ3KP/Xp+QkNZd338i91YN2vxmDFZxQfVFmqe18lZy4ZeHLoUXHa0kN+3YoRs+esyqrueyK1GVUGb96hxEhPfGrJqfiCd460hwAEILAvAhyg74s840JgAIFaMptvADyJ8SqOt7i83tfbUMzYGG3Z+PYSwtqGL9/kKHOpscgTyDLhtwpMLba1pDRSJE2H1zP/anaaJ+6WzLlsvSK89XlsT+GtLFjkMsy2H0UXrY1sbUOU+7SykfF+Al6R12qzL6a9GKn+TIU1NytGKjqp9aF8xlPZIKe+1QP01LYWj9RxFFYt27biZCmbytUbU5Q5tPosY5DnAL1XHInE05KzwleZeyuXyO9V7AIstmkAACAASURBVEUpjO0qx2npU7WxklvP5qJ9enRTa2sVANUDSUuOVqxXbCLvOxKHPLlUax7e3HNm+5Hr5i7XQstG1uu5nyj2sbJW2pYyeGzDk7OmcXoHD8qeQuVVa9eKNfm46oFc2X9vXpH1ZCunEetBLfdX8iOvn3vzrppPlPrYsnaM3Kep9modjvX6ae1T1EPQ0i8jMcOap8cmZsafGXu6rb6v5HcWX8/1rbGlNtaWvcra38g1PMI0EjNnsGzp0ooRu5qzamszazOqDGu7lt97Yt2WA/RIDuCdI+0hAAEI7JoAB+i7Js54EIAABCAAAQgcBIFI8eAgBEcICAwisBZ8KHYMAko3EDhCAqyFR6g0RN4JAe9D1DsRikEgAAEIQAACEIAABCAAgZ0R4AB9Z6gZCAIQgAAEIACBQyLAocEhaQNZ9kFgPRwY9YbxPubAmBCAwDYCrIXb+HH34RPw/iRAmpH3i2GHTwEJIQABCEAAAhCAAAQgAAEvAQ7QvcRoDwEIQAACEIDASRDg0OAk1MgkggTWw4G//OUvy6NHj5YrV64Ee+I2CEDgmAmwFh6z9pBdIVD+TIXy1ZXIobsiC20gAAEIQAACEIAABCAAgeMhwAH68egKSSEAAQhAAAIQGEiAQ4OBMOnq6AisBwo/+MEPlgcPHiyXLl06ujkgMAQgsJ0Aa+F2hvRw2ARKG7d+C9bb/rBnj3QQgAAEIAABCEAAAhCAQJQAB+hRctwHAQhAAAIQgMBRE+DQ4KjVh/AbCPD2+QZ43AqBEyPAWnhiCmU6VQL575mvDWo/X1K+eZ7aKm+sgx0CEIAABCAAAQhAAAIQOD0CHKCfnk6ZEQQgAAEIQAACAgEODQRINDlJAunt85///OfLb37zGz7dfpIaZlIQ0AmwFuqsaHm8BEo7V2dy79695c6dO2pz2kEAAhCAAAQgAAEIQAACJ0SAA/QTUiZTgQAEIAABCEBAJ8Chgc6KlhCAAAQgcJoEWAtPU6/M6rsE1q+vPHz4UMJTe0NdupFGEIAABCAAAQhAAAIQgMBJEOAA/STUyCQgAAEIQAACEPAS4NDAS4z2EIAABCBwagRYC09No8zHImAdpHNwbhHkOgQgAAEIQAACEIAABM6DAAfo56FnZgkBCEAAAhCAAAQgAAEIQAACEIAABCAAAQhAAAIQgAAEIAABCEAAAgYBDtAxEQhAAAIQgAAEIAABCEAAAhCAAAQgAAEIQAACEIAABCAAAQhAAAIQgMCyLBygYwYQgAAEIAABCEAAAhCAAAQgAAEIQAACEIAABCAAAQhAAAIQgAAEIAABDtCxAQhAAAIQgAAEIAABCEAAAhCAAAQgAAEIQAACEIAABCAAAQhAAAIQgMBTAryBjiVAAAIQgAAEIAABCEAAAhCAAAQgAAEIQAACEIAABCAAAQhAAAIQgAAEOEDHBiAAAQhAAAIQgAAEIAABCEAAAhCAAAQgAAEIQAACEIAABCAAAQhAAAJPCfAGOpYAAQhAAAIQgAAEIAABCEAAAhCAAAQgAAEIQAACEIAABCAAAQhAAAIQ4AAdG4AABCAAAQhAAAIQgAAEIAABCEAAAhCAAAQgAAEIQAACEIAABCAAAQg8JcAb6FgCBCAAAQhAAAIQgAAEIAABCEAAAhCAAAQgAAEIQAACEIAABCAAAQhAgAN0bAACEIAABCAAAQhAAAIQgAAEIAABCEAAAhCAAAQgAAEIQAACEIAABCDwlABvoGMJEIAABCAAAQhAAAIQgAAEIAABCEAAAhCAAAQgAAEIQAACEIAABCAAAQ7QsQEIQAACEIAABCAAAQhAAAIQgAAEIAABCEAAAhCAAAQgAAEIQAACEIDAUwK8gY4lQAACEIAABCAAAQhAAAIQgAAEIAABCEAAAhCAAAQgAAEIQAACEIAABDhAxwYgAAEIQAACEIAABCAAAQhAAAIQgAAEIAABCEAAAhCAAAQgAAEIQAACTwnwBjqWAAEIQAACEIAABCAAAQhAAAIQgAAEIAABCEAAAhCAAAQgAAEIQAACEOAAHRuAAAQgAAEIQAACEIAABCAAAQhAAAIQgAAEIAABCEAAAhCAAAQgAAEIPCXAG+hYAgQgAAEIQAACEIAABCAAAQhAAAIQgAAEIAABCEAAAhCAAAQgAAEIQIADdGwAAhCAAAQgAAEIQAACEIAABCAAAQhAAAIQgAAEIAABCEAAAhCAAAQg8JQAb6BjCRCAwNEQ+Oabb5bbt28vDx8+vJD53r17y507d45GfgTdP4G//e1vy1tvvbXcv39/uXz58nSB0ng3btxYHj9+PHSsN954Y3nw4MFy6dKli34/+uij5ebNmxf//6uvvnrx3yPmN6vfoTDo7OgJlH7y4YcfXvjNrv/+/Oc/L59++mlzXTkVf0jzvHbt2gXeF198cXn06NFy5cqVXeM+ifH2ZROH4jMnoUQmMYyAElv25TPDJrnnjs7B92fZSNpHvv3228tPf/rTk1rz/vrXvy7Xr19fnjx5cmGdn3322XL16tU9WyrDnzuBWX5s9buPepEl07nbQjn/Q1nHkt7S3z72nIdkE7N8Ztd6njWPQ9IVskAAAvsjwAH6/tgzMgQg4CRAUuQERvNvEXjnnXeWu3fvDj1gthBzgG4R4joElmXXG+xeIaf3YNapFMiUQy7sUiOwL5vYt89odGh1bgSU2LIvnzkVXZyD78+wkbXPU3xojAP0U/Hu05rHDD9OhKx+91EvsmQ6Lc1un82+17E8Zu7roe3tFMf1MMtndq3nWfMYR5qeIACBYybAAfoxaw/ZIXBmBEiKzkzhA6e7r40tB+gDlUhXJ0tg1xvsHKRnXdlXHBmteOWQa/SYp9rfvmxinz5zqrpkXtsJKLFlXz6zfXaH0cM5+P5oG1Hs8jC0G5OCA/QYN+6aS2C0H6/SWv168vpRBCyZRo1zKv3scx3b59iHqr9ZPrNr1rPmcah6Qy4IQGC3BDhA3y1vRoMABCAAgT0QOOSN7Yhk/5Dntwd1M+SREdj1BjvHM8L/jgz3cuqHCcemj4i8+/SZiLzccx4ElNhCvrLNFs7B90fbiGKX27Sy37s5QN8vf0avExjtx+sos/rdosdDlGnLfE753nNYQ736O5W98KnMw6s/2kMAArshwAH6bjgzCgQgAAEI7JHAIW9sRyT7hzy/PaqdoY+EwD6LGSP870gwPxPz1A8Tjk0fEXn36TMRebnnPAgosYV8ZZstnIPvj7YRxS63aWW/d3OAvl/+jF4nMNqP11Fm9btFj4co05b5nPK957CGevV3KnvhU5mHV3+0hwAEdkOAA/TdcGYUCEAAAhDYI4FD3tiOSPYPeX57VDtDHwmBfRYzRvjfkWB+JuapHyYcmz4i8u7TZyLycs95EFBiC/nKNls4B98fbSOKXW7Tyn7v5gB9v/wZvU5gtB+vo8zqd4seD1GmLfM55XvPYQ316u9U9sKnMg+v/mgPAQjshgAH6LvhzCgQgAAEILBHAoe8sR2R7B/y/PaodoY+EgL7LGaM8L8jwfxMzFM/TDg2fUTk3afPROTlnvMgoMQW8pVttnAOvj/aRhS73KaV/d7NAfp++TN6ncBoP15HmdXvFj0eokxb5nPK957DGurV36nshU9lHl790R4CENgNAQ7Qd8OZUSAwlUCZCOaDffjhh8uNGzfM8fPiwhtvvLE8ePBguXTp0tLq+8UXX1wePXq0XLlypdr3lmLFO++8s9y9e/ei31wWJSnK5c1lzPtcBf7ss8+Wq1evVuUvixF5o959ebvRTGsbx3v37i137ty5uNTSVd4ml6/kuV5rte8ZUauvdI/aX9lHzjnfmOZy9Pru+UXER0wnCjZQ7NrqurVxb+nl1VdfXdI9ly9f7nbtKQj0eKvjWfOMxJXc9xXfzX3fkrtll+s81Pi7ts/nV7JQ/chiuF5v+VttTr15jPD9SDGjN26ao2eNajEr+1D9zKMrb+G7ZSPWfFtrU3lfqQvPXFprt2qTqV2PR20dt3y0NfZW+6mtxzVZRq9r67gRn0n3jrCfnGkvBnrjX08nHvv22Fu0rZVfeO1y33Mf5Q/KGu3JK2r6ieRMeVzJ9xU9/efxZvYa6LHDnu+3/Nvri0meUTZRzq3lO7mMW21EkX+Vy1rjRuyxPfqtta2tfbkde/OI2vqVj+uNX735KTGhvH9W3j7DpkeugZadzMqPIvmEYnMtP1ZiQI+FFR+8a8SI/au6P1jnNdLHUp89HdZsdEtONaJGpthcLncep1vjW0ytPXvi2OpjFzma4lOlX+RzUtb5Vp205zMt3tbaadmld3+m2OyseVixmesQgMB5EOAA/Tz0zCxPlIBVwMunbSVV5WHv/fv3l7feemt5+PBhl16rEKUkxrWOe/cpG6IyMfzggw+W999/vzqPGpPeAVYpr3UYN5ppreCxJq+14koub5l0ett7k9xaeyvRrh00pH6uXbtmenBNF6p/WL5hDr6xgWLX1hC1jft777337EGU1v2WTqwiRW1z1JNV2fz07vfGlchhoLUZtQpwNfktG/PEHbX4b9lMzd8+/fTTqs3U7MTDwbIzj157hZvanFs2pzBXD9DTuIqv1ORT71PkTf0rPmYVtFWZ8vl4dNizzVoB6bnnnluuX7++PHnypHmr6hej7Ke2HqsH6FvWtXVcL++R9lPauxVrLP/3xJI0lpV7WfJsua5yXMewCrr7nvtof7Biy5ZYmevNG6Py9kqMzP0rUlAvbczyAY9N1nz/5ZdfNmOkMu8kx2ibaMWs3nr9+eefLzdv3rxoYvlQi53qWy3deDhYOZ5Hv3lba6+W2qaxS/1bMVLpdwv7LbnBjLzdo0s1j1IO41YOo/x/Vn7kzSdqcaJmc9G9qeVPVvxX99VqnUCxiehcR9lGTYevvfbaxUs0jx8/boYgT3z15D9WDFJsrjxAv3XrljmfNNEWU8VnSx7qOrICtubdWwtUu137KNsr+6Bchzmn2tgq796cFT235tNi1bPZWfOIruHcBwEInBYBDtBPS5/M5owIeJJYZQOX9/f6669f3PLxxx9LRFsJW+RttF7xTUksywP0559/fvnkk0++M49aIUlJrMuOehufGUzT+OWGIv3b+sZ+T2FrwqkcrCqFE29BIvXZS+5r+lXm1dq0qBtja6MuOcGGRopdW92XG/cXXnjBfPhFiQtWkUJlnMuvFnFbc/bEldJGrc1lrouanJH5rvNo2VkkllvzsOwlXS/tLh1Qpq+K1P7KzfFo31c32BFWaT41XSp9eQ7QI28OqL6vFrtz3fUKGtYhV2QuVp+KTaY25djpIb60ZvUOz9e+rUKgovOanL2YZcXI0evaKp/qM6n9aPsZmSt5i5Ot9V61ry3tIvPu5VL7nvsMf1DigOUzio68Mar0AavI3Soyr7KNXgOVObd8/80337zY5ygx0sq/ZthEktuTOyUZX3nlleXdd9+9mLIV11vsVP+q7eMiHEbkZflcPHG7tIGWfatMSqaWv1j2u8+8PaLLVt64zjOyFow4KJ2VH3nyiVYMVA7Qd7U3VXJrT0xa5+zJBUfN1fKt1rrw61//+uLgvHd4rsxrls0rNpf7WYqvX375pTSfJHPN3xS/zdebfcRLT35UMlTWytbXPWqH8R7erTVC0XPSl5e1+mCj1262rnWqv9IOAhA4TgIcoB+n3pD6zAnUCje1RLHWznuIU0tQagloLeEoN61KUtLbZG/ZEOXzTv38/ve/X37yk59cfKY+/dXmpCbfu2TakjX9e1m8sTaH5fxq7Vtzq7WtFY9q7byflE9zK+VQx69t/JQNxi5DjGLXljytTWFtrmVRzlMQSOPkn30v+2rptmy3pdCYxxVLlyUXq3hsfeZVnUfNPmuy1tqpX1PY+uBHa7Na6vB3v/vd8qMf/eiZ3lXf8/i+ssH2xKdawVSNO70iZ6+wEXkTQDkEUtdbj61bh1yRmJT7xpZCce9gquxXzYVS/JxlP1axq1cU2rKuKT7TyhesQnfv8KBk3oqpNd0o47bWhtK+rdhvrZne6+p8Wsxr8bqc0y7nPssfrNhS8onqsfSr3nroWYtWu+h9QnrGGuixx15uX3I4hBhZi4Hq3jJxidpIzlSxy7V9LX+o+aYnz/DoV43b3s8ot9aiMi7X2lm5szW/feXtM+Lc6DXQYpdf31V+pOwvovlrK79Qc11lDVFy2NH711n7cNU+euuCUh/q7ctn1MiUHLbFtCarp7ahjF2Lw7vI0XK/suJubQ1S3wb3vGmv1Au3fpG01J8in/freFvmofoh7SAAgdMmwAH6aeuX2Z0ggXJToBQW8qTE8zlb9e3qhLnWtkxQraJ62d7a1CtjtmTLTaMc10pY1c2zt7hStvd8gspz0J3mrj4pqnxdwOJV24TUxvcWbcr2Ww6C9xkqlI2+JV9tk9krgJTtW217h0PqBnSVPe9LsZnWnK04sd7XKhaqXKxCtBXPkhxW7PUUdSMHtD27qfFRHmyw5lSOWdqa8oCActhkPZBV2klrbh7/sw5LvTZevl3x4MGDZw91JY7lWmPZnDpnxe6sufbWUEs3PbusFYh78aJmx8pBrSWjytLiNGtdU+LvDPux5tuzi9J+Pb6X+o08lGmtnep1b9yz2O977kpc7umyFU9Hx5aefqz4ud5by8V7e6fct6yHEJVcxsvaskn1Ab21n7J9a+5eOSMx0tqT1eK/ss+1mCl2mfpQ15MW297+ypJxvV4y8Hyudu1DeajdyvfUB3yUee0rb59h0yPXQIVd3mZWfqTkE6Ws0QP0nt2ptm/pwFpfvfNVcvtZ+3DVRloH6L1ctzy0rO29ZtXIFB3MYqqMbdlQqZdR+ann4cDaV0rU2q2Vj6f5efZerbYK69LvezHCysVn7blUP6QdBCBw2gQ4QD9t/TK7EySgFgHyqStJYJn4WQUL9TAnT3SsPrduiNKcvYl+use7wU73KIfds5h6ixrqU9arzVg6UzbNNdezPuFXS3qtp+DVDYtlW/sMFYp/WvJ5bUJ9uKXHzWsHyibKmmfNRlubxXy8/BNeykGq9XaUFctahdCykOG1y0j8bzH1FopTP16d1/SlfKmi9Puojyh8PX1b/ZV8PG9F1tpaMbOmW0VHih0p/azje94us3zc86bv2pcVzzw6zuWz9F3mD7W4MGtdU+LpDPvx9jnyIayoHi2bs64rrL05j7fPkXOP9qX4gxJblH4snZTrkfIAZflp8NbBQj4H60E660EcdQ1U5tuKd+nfLTmsA6BZNqHuFfP5e/dOCjvFLmt7O2sPUsuLrINpS15LV+X9tYMz6wF0NYf1/vRBb27KV2pG5u2zbHrkGmjZQnl9Rn6UxvCuR+p+oNybKnan7OutNcTSvSe/VfnM2oerNlKLA1b8UuLzrBqZYnOzmCpjK21y3Vg2p+qx3FcoNYv8pzd7PrbGrlq+dCh7FStGWPvsWfPw6I+2EIDA6RLgAP10dcvMTpSAsgGtTd0qcJcbFivpTmNYB63qBiu1UxJPpY36RsTKSNk8tEzJmv8spuWGwtKVd/NjbUzz655CkfVZqlIXVhJds6/Im9T7DhWKXVsyenWs2r3nAN16O9aag+e6Fc9SX3mb9Pugf/jDHy5+F75lV7l9jpqL9daNV28eRlbbiL/N8n1vocKa23pdsROP/1mxsVwXe/HRKuhbttNjYOUJ1tjqmrzKYI2n6qsW09U1xlqPPTJ47MeyiYifWQWiJJ/lM7Psx3r7w8PZm695+j6Etr14eYxzV+KpElssn1F1p7yplbdJseTHP/7xxe9rp79WvtgrMs9aA9U513xfiZHKoZRHBjVGeg+qamuPshewZFfssly/PeN6D71b8nrykbwPK5dU1pSaTNbDaRb3/Lo3fuwrb7fkHLkGevjNzI+sfKImp+Lb3npFLb5ZP6enPLho/fzPiD2f5YMlQ3UfrtpIqUM1fvVi1xYZrZxcsblZTJWx95mjWfWyMhakXOa//uu/lrt37zbfGi8fTiq/eHYoexXLF601ctY8VD+kHQQgcNoEOEA/bf0yuxMjoCR8rSlbyVikuKIUwaxEZ5VX2YgpfXk3+9GiQpLbKsjMYuot1Gxpb/0GkZXo5vZoFfQjGzXVJxRb3Ve4UOzaks2r47JQqPyuV2kLtafdlc+ZWnNRrlu2lM9vlfu999672FymP+sTz9bbXIqMtUJQ2W8ZI9I9SjFcHb/XzutvW+zU0pfqx955W4XQ1J9nXkocsdaFdQ7WW0xqPzUm1iGP2rcyX0u3Xp1F1+TIemvJptiPxcjrZ7W4oXxWs2yj6thrP2VBM93vyQPy8WpvirTis6WrQ7ze88NjnLviD4rdWT7j0aUV6/J4knzk5ZdfXq5fv748efKkutb2isyetaKcw8g46d3nJFmUPZaH+9rWsgnFHqwYpB4E9eRX5IhwXcccxTeaC1njR/YIaq6i2o3iA2tetM+83bLpkWugyq5lZ9YD9DU/ra2xEbuzbC6NE7U76/DVWkOsWD1j/xqZq7UP8NhHNH71cu5oPp7ktmKuYnOzmCpj7zNHUx4OXNmsdZfPP/98uXnz5oXJ1OJCro/a9X3tVZQ44vGDWfPwyEBbCEDgdAlwgH66umVmJ0ig9umu6DR7BznqIZi1gVllU9opbawNURpPSYpzZlsSN+tea/MQLRp5NxQK21yWXvvapjNqgyM+06zq28sgOqfIfYpdW/1G5qds3K1+a4WkXNaZh8H52OUBTq0I/sUXXyzXrl27EK/3218jirXqxrvVLmeoFsgsGymve+1upu+rfqzOsbZWtvTq4WD5g7oGKfO1fEtlUZu3ujZZa1xZJBvhO8qYtblH71P6Sm2U3w2OvAlVG1+xD6vNLPtR4oDnAaTaQ0Q5kxE2pfrKqHbqg1HHMndPPFViixJHVV3k9ljbu+RjJbt86aWXltu3b198jabWvldkVmxflXvLum75vhLTPD6q9NeKkVFdW4eYKue1nWKXEa5r/1vuHbEntQ6no3pIsm25t9TTIeftapxT4sBW/2rZdzTPse6L2K/V5xbbseoclk0qeb2VI3n3r5ZMNZ0q+3A11kV0aO1ZFB1HbVWRdxZTZexyf1Ob58z8NF+zSlvM7XuV4euvv+4+HNj7sk6am+IzJQOFo9VGWZtVH5g5D48MtIUABE6XAAfop6tbZnaCBI71AN1KwNWkTWlnJWqlWWxJ3KyxIn0rmwWlTT7Pke2VwoHqehygPyWl2LXF1Kvj1J+ycVf6LX8jsSWr+mCONdf1eh5Xyk1s+dbZjRs3vvUGVrkZrbVX5LAKMGUftaKax6e8BZ3eHLx255HTYlf6vhVLa/0pDx/k9+3qAF3xLWVt8NpWi/mWA3TFRkZ+vj3NwfpaTmueXhsaZT9WjFQYzihKzbQfTy6qvJ3ukXXWwYQVsywdWfcrX3mx+pg591H+4I1tIwrQeQwq15byjdbLly9/K/cpmdbar3qZuQZaus+ve2NdGVfTfyu2NMImlDyzNvdefudhtbZV7NLaq47Mp1p9KXIq+VDLrtO93jwyKpNXr7vI20fYdM2ferahrIGqTc/Kj2bFlHxt99idZXOj8q6R+1dLppqOo/Gx1pf1EE3Lxno5qqWHnt1aNmVdT33PYqqMvc5tX/lp7+HA/NoaX/J/630xsBWP9rVX2WJjylqoxF+PPaixmnYQgMBpEuAA/TT1yqxOlICnaGkh2OUb6FZSphYtrH7SnL1J0JbEzRor0reyWVDa5Pof2X5mAVHRb2nXlg5qG6ARBVvLvzzXI/Mu+/fqON2vbNzVfr12oRRvLYY5t/Jwvnzr7OrVq996UKHVXjnk3xKHe/O23kbMeYywYa/deXXc09+WA3RPMUNh5uGg+oMV+72+Z/lC7/qWA/TUb+9NwGjBrifvrAJxpBim2I9lEx77WsdT1jWrTdRPSt30Yo1nDKt47j3Y2PIG7xZ/Ugvu5Ri9+e9z7h4dKv5gxb7Uh+UzXv3kY+bF0txHcv5K+1rRdeYa6Jmz5fu1vtR9Vqkfj1y1WKGsdZa8I/IdxS49jEqZI3G+Nm9Fztp95fiHeoC+r7x9dJyL5BPWGqj42qz8aFZMOfQD9MTcG9db+7jIuhaNjzVbiebjHKDXP3meM95XjpbbR253rS/lKO1b9htZw5S4YbWJ+E0vVs6ahxKfaQMBCJw+AQ7QT1/HzPCECGzZ3FsYIpt2T9LTa6tusJSkyErUSg6ReatF7kjfClOlTT7Pke29fC27621QRj416mXgkXtrW8WurTEi81M27pF+1QPmEYfouXzrgUrOsyy81tq3iuw15moRbj2If+6555b09vvjx48vulPnrIyztajstbuZvq/07SlgrIXK/LP9u3wDvTcftcgV8T0rTqzXPWtTT97eJwZVWcp2swrEs+zH0pPXz2oF3chvoFtyRfXTuk85WFYPENSC9i4P0VWZEp81d1Fz25ypOs7Wuc/yByW2jLbN1ptXrSJzq33twbuebrbqIOqDynrZi6utXGSGTSh5Zo0Db6Av1Z8YaNnMsRygJ/l3mbfPsOldrIGtMWblR7NiSmQNTHO31hFrDYnkXWncLftXS6aaTqPxsdaXurco7+UA3T5A30eOVvpBXhNrfY699nBgryayixqcFVtyv1FeYrDypojvWzJaY3IdAhA4HwIcoJ+PrpnpCRAoE/uRxRtrs1LD59kstBL7MtHpzUlJirxJ0JaHEqx7ZzH1cC+LFcqhW6//kq9yyK26nqLfsi9V315mqswj2kXmXY4bmZ+ycY/0W8rWerNasUWLb+6D6+HMf//3fz/7HbDSPvP267VWkV2Zh7XZixY0yrFbh1Nb/M9rdzN9X/HjGgPrQK739vTK2MPB4w+twqEiUxm3LTuz/KRny0rftc+0e9Zuj3zWutrqy7pvlv1YNuGxr3Vuij9YbUYXpTw67B1aRPLWVlFbsV2P3K22rflY8Td6eJDLMWvuPlya7wAAIABJREFUs/xByXstn4norPbmVe83P8tr3//+95/9NnorN5m5BnrmbPl+rS8rPqZ7ZthEVNf7OECPcPXEbEXHip5q/VgH6FE9RPaQ1jx3mbfPsGlrfun66DVwHTNqH9Z9Edu3+txiO5a9WtcjeVdNr579qyVTrX9lH67YW2oT0aF1n6LjaE6uyDuLqTK2yn1WjlbqZs1L0r+vD+aXe+DaCwG9mkg+x4jPKBytNkrOqOqiFnutPN3yAc/YtIUABE6fAAfop69jZnhCBGYWbyIJjDexrRXhPU9TK8mdlaiV5rDloQSLmXW9ZpoKU6VN3vfI9qUOrAMsj/sp+i37U/XtZeCRe2vbyLzLMSPzUzbukX5bPMp5jjj8yPtc+/v666+Xa9euXYjR+1T4uhn905/+tNy8eXPpHeiXsquH/1uKDzWOZX9b/M9rdzN93/Ljct7KhjjxU+zXw0Hpb9Vba22rrYM1XZeFO/XrBUo88q5NtUP/5GfXr19fnjx54npTzpIvuib35jTTfiyb8NjXysbyB6XgM9N+LB3m10s5VN9tjVEeiIz0i9aY5RzUhwCUNdbDctTcZ/qDElssn/EwWduWb1794he/6B6I5zIkfb722mvPitIt/c5cAz1zVuKDtdcp/WaWTSj2YK1/ar7VY6jIsWWPPSrXi+i2th6U+t3yQNXoOLarvH2WTXt8NbUduQbOyI+UfMLy0XS9thZHY71lc1a/kbyrp1dl/2rJVOvfmqfH1qLxqxe7ovZW2n1tv6/EullMlbE97Ne2o3K0fOzy4cD0Zbt171Xm073YatVcIj6jcLTaRNbO3no+ax4Re+AeCEDg9AhwgH56OmVGJ04gT6RGFBVqxScryVrv8Sa2tSL8eniV+rQOg5SkyErUSvPYUhCzdKEUbEp5FKZKm7zf0e23FGI8G1Sl0K7q28tgl2FEsWtLnsj8lI17r9/ImJGNkmfuqYDz5ZdfXhyIt+JY/ubZBx98sLz//vvLw4cPn312tzaeamflvb2Dl6jeI9xrc4qMP8v3Lb6RWJrmnNt4yx48HDzsa29o54c0rYLjqqtoMczyF6WwVfZRypL8LP2tD6pYa7ci09omWvTurccz7ceyCY99tXQf+YT7DPux/LSl59ZaE9FLVAaPDUbyMiu3LPP1fc49MrYaT5W+LZ+J6Kp88+qXv/zl8rOf/ezi51NquWT5NZof/vCHF/HM2v/MWgM9c474gJV7KXqryWitsdEDGGt/5eHlWfOi446yi+ie1HpgKqqHGetI0kfOa1bePsOmI75Xxs4t+dKM/CjJF9FzrsNWPqu0sfLNWvy21hAr77Lur8UXK4ZG+lT24WqsK3Wo2lkvdkXjUWnztXql4kuzmCpjR+KH0q+qz7VdLkfaC7zwwgvP9l7WQyvp+qeffrrcvXt3SI3V8tVd7VV6dmH5fo3/DL159Ux7CEDgOAhwgH4cekJKCDwjEH2S2drcRxJFb2JbJiiffPLJ8oc//OHi8Cr9WW/1KElRJAmKbPAUPcxi6uU+un30LVirwKPoN5K8l8WakQ+ejAhNkXmX43p1rBZ0ev1a+owUICI8c3t88803l//5n/+5iCmt4kEud2qf4lB6i7b3JqNVOKnJXeq1FuMixdqIrhX5lAdWZvm+Fbcjcy5l3fUBehl3kj3++Mc/Xl555ZULdShxKPI2g1LwiqxN5ZvzaQ6pKKOs3R6/VvWW92kdDsy0H6vvSHy3/CHNXWkz2n4U26rpulUktvR2KIWuSJG7XB9Lf9/n3C2bVdbuVjxVYktkfCWG5A/H3bp16yIHSH+1tT235aSbVJTu5Q3r+LPWQGV+axvF98v+rBwmohMlVke+3lP2q6yVFj/FLlMfka9NRG2iJbN3T1rLNUubj+ih3Ce0fMlib8WTWXn7DJsevQZ62Sk+Z/l+rdbinVcZg1q2Udqycqir2L+lWyvvmrF/tWTy5EZeu6jlhIq/Kg9OKPoo5VVqZMo6NoupMvY+c7ScZ/lw4Pe+973l3Xffbe4hc7mTv6WXCtKDhCNqrKWeFY5KG08txLJZy/cPZV8R8XHugQAE9k+AA/T96wAJIOAiUNu0WEmR8sSyWlzIhd2a2KaDhK+++kr+BKySFCmJmpUAWm+gqBvYWUy93Ee3rxVrrMM35cloRb+W7lq+4GXgcsqNjSPzLoeMzE85FOj1W+pUKXJ6Nkkq1pxfHlNaNln6bxrHkl2x39aGN//30j6VIkOvX8vvegwjdjfL96247S1ql+0Th30coOe2lsZ//vnnLx7YSH+K7sp5WGtT6lcpdkXWpvwe79qt+nJq5/XP0nZqjGbajxV7I35m+UPipLSZYT+lfXnzz7x9ycZr30p7j+212io+1cqN138v15h9zn2mPyixxfKZqM7ysdMnTh89etR9o7x8wCSNa9nzrDXQM2fF98v+rAP0XdlEkqt3iFbb41r5mcJOscvUj3IYbeV6W39WQlnTchlqdlyTodSxdZgZOfxUdFFynpW3z7LpkWugymttNyM/Wvv2PHCn2lzJysp9VRu11hAr75qxf7Vkqula2YerNlKLnb0cSY113nik1siUdWwWU2XsfeZopc7zhwPXfWQrfnvtYB3L8pmaHSoclTaeWoiVj8+ah+qHtIMABE6bAAfop61fZneiBGqHA60CQ7nJ2fLWSIkzktjWZLcKKp7kTknUamahbvJq7VoFN7Vgk8ujMFXaePv0tq9t4lu2VWNmvRFkbbJXeVV9ewspuwwdkWR/hC8qG3fL1lTdRh788ehAlaMs3K1jWEXz1K6MpWrMzedRjlMrYLT6jRyG9RhG7W6G71t+XLOf2gF0rd3KoFdIsj5Du/Zh+UPJu6bftY1aZK8VKtW5K19hUA8hW2ytIrzHj1Pbmn21mNXyCeUTgq31JWI/lk1E/MzyhyS/0qYWtzxzr+m2xqhlA2VcrsU2VYeRg0uv7bXa12yyZmc92z2kuc+Mp0rea/lMVG8e20xjlLanHtTOWAM9c1Z9P+/TOkCfaRO1OKQ86LTKr+qlx1B5kHy9vxaTajGu1k55ME7RtRIXe+uVssdqrau1WKvmCcrcavmUlRfVZLLy9lk27YkzyhroYTYjP+rZfcnYM37qt7Y3S/9e82m1XlX2W+tLybvUfaO6f42sa8o+XLWPXjxQ9NiLXTNqZMo6Noup+kUOJQ4n/czOT1U5VlspfUlZlxSfKW1R0aHSppYjWA+dtvYys+ah+iHtIACB0ybAAfpp65fZnTCB1qbEmnKraK8Uvcq+I4ltK8G3NsK1BFU5RFD67W3mLZ69pHQWUy/3We1bD0NYzFo6mZn09jb9pTzetwus+VrXI/Me4YvKxl2xndoBnzXn2YduVrEvn5fVdp1Lz4Za803xIf2tn7pWYpbFbr3uiW21PrfY3WjfVzbYkTXvj3/84/Lb3/724vN16a+1/rX6Lm1D8Yeeb67XPAcCvUP4nq30xoisTbUCR/q3rXZYzqH0s/VNUsUvvAVAq0/FfiybiPiZ4g9Km1reZM1ZsdFILIz4X9S+Z6zh3nUuxY5f/epXy9tvv939ylIkrnniR4thZFzFH5TYYvmMaqO1dp7CcelDSpF5HXP0GuiZs+r7eZ/WAXpqO8smInEo6WLNm0bYe+9wqab3iH5H57UefeSf6u3F2mg+oT7w57Fj9U3Vtc9I3u5huI6jxLnRa6DKbVZ+FPHR9JMXX3zxxbOf4bN+jzn5cfq/f/7nf5am27M5aw1R8y7vup4EVx4YVGOWsg+XYFUeqvTkzkrsivhSb01V1jFLz1YO0JtXS/el7iLzVvUf1W0vxqdr5fqlxG/VZ3KZFR0qbSLxp8V41jxUXdEOAhA4bQIcoJ+2fpndiRPwbOCsZE4pepU4I4ltrUhjybaOqyRFaqLWMg1P0cRKSGcx9XKf2b5XlCoZWweVin7LPj36bm2Wyg3ejOJ7LxRF5j3CF5WNu2o7niKEp0ithvCSoVUMKH8j7MGDB8ulS5fM4dSYm9t6ztDzybWeMFbsMSdSeWLeq5eRvq/6sVrIWDknDrdv335W4Gsd9qpvcqn+0CswpGuRQ2d17ql/S5eRtalWlFHXbsUe1za1g570G343b97sdqMwVRl67MeyiUh8V/xBaZMDU+eu2E9qo8bC1NZa+2t5YU/ZVnyftYar69zqf6WOvA/w1BhYc/f4mmoTHn9QYovlM545lG29heNcp951deQa6Jmz1/dr/rrVFj02kc9N8aEkW/q7du3axf+OWmda9t7yKU+MU9Yfj47XtsqeNMWbW7duLTdu3DAfFlz7VfQwkn1t7rvK22fEuRlroGIfM/OjNL76gEXy0Zdeeulb+bVygJ508d577z17OKY2Z2++EH0D3esLVm4UWdeUfbhiF6lNbV144YUXnsXRVj/WfiG/T4lHa3trPVXWsZlMW/G9Zn9qDElzH5mjtdZOa03M2Vpt1zEOZa+irE09xrPmofoh7SAAgdMmwAH6aeuX2Z0JgV4RR02clKJXiTOS2NY2nWryriRFSkKumEVrk6Bs7GqFD/U+hanSJp/j7PbWpludu6LfUndefdc2QWUiPqv43rK7yLxH+KKycffaTm/jM6vAWPM3a6zcbqy2Nb21NtO1eFv+Dnb6XdYrV65UzaEXy1U/UuJbzWfVOFz23yu4qTJ7/Lg3Xm0OygMMvRiW24fXH1ZW6ifiFd31CliqDiPr/Uib6c2z9aZkS+9e/x1tP5ZNROK74g9KmxrnEfaT9+v9bLll471CpWrfM9fwXoyu2WLu+5b8I+Zu8fXE70g8VWKL5TPeOeTtc39T9j+rLEpbNYfL26lroGfOEd9X3kBfZRgdI1Wby+0tt6MtuinHrsU/q3/vZ6s9ulTb1mJDLrf6sE45Xitnn3UI1NOHtZZvydtn2vToNXCf+dE6dmudy320ZKoeoF++fPk7h73ruNah69rOWkMiedfW/aslU02vyj5cjRG9dUH9KSh1rBE1MmUdm820ZeeRB8ys/E5l22qXxxlrrNz+rbatdV+5T9Gh0kbNEZR8KuL7ERm36pP7IQCB4yTAAfpx6g2pIQABCEAAAhCAAAQgsDMC0SK9R0DPQY+nX9qeH4G1+GodzJwfGWYMAQhAAALHRoD86Ng0tjt5OQTcHWtGggAEIACB8yTAAfp56p1ZQwACEIAABCAAAQhAQCYw663AXAAKxLI6aGgQWN+6Ut9qAygEIAABCEDgUAmQHx2qZvYvFwfo+9cBEkAAAhCAwGkT4AD9tPXL7CAAAQhAAAIQgAAEILCZQP4ZyFlv9VIg3qwmOsh+y/Uvf/nL0vvZDGBBAAIQgAAEjoEA+dExaGk/MnKAvh/ujAoBCEAAAudDgAP089E1M4UABCAAAQhAAAIQgICbQF64VX6Hzj3A/7+BAnGUHPflBFY7+sEPfrA8ePBguXTpEoAgAAEIQAACR0uA/OhoVTddcA7QpyNmAAhAAAIQOHMCHKCfuQEwfQhAAAIQgAAEIAABCLQIlIW5e/fuLXfu3JkCjALxFKxn1ek333yz3L59e+Ht87NSO5OFAAQgcNIEyI9OWr2bJscB+iZ83AwBCEAAAhAwCXCAbiKiAQQgAAEIQAACEIAABM6DQFmIy2c98+3zNA4F4vOwsZmzTDb085//fPnNb36zXLlyZeZQ9A0BCEAAAhDYCQHyo51gPspBOEA/SrUhNAQgAAEIHBEBDtCPSFmICgEIQAACEIAABCAAgZkE1jd4Hz58+J1hPvvss+Xq1avThqdAPA0tHUMAAhCAAAQgcKQEyI+OVHE7EJsD9B1AZggIQAACEDhrAhygn7X6mTwEIAABCEAAAhCAAAS+TeCdd95Z7t69++wfX3311eWjjz5aLl++PBUVBeKpeOkcAhCAAAQgAIEjJEB+dIRK25HIHKDvCDTDQAACEIDA2RLgAP1sVc/EIQABCEAAAhCAAAQgAAEIQAACEIAABCAAAQhAAAIQgAAEIAABCEAgJ8ABOvYAAQhAAAIQgAAEIAABCEAAAhCAAAQgAAEIQAACEIAABCAAAQhAAAIQWJaFA3TMAAIQgAAEIAABCEAAAhCAAAQgAAEIQAACEIAABCAAAQhAAAIQgAAEIMABOjYAAQhAAAIQgAAEIAABCEAAAhCAAAQgAAEIQAACEIAABCAAAQhAAAIQeEqAN9CxBAhAAAIQgAAEIAABCEAAAhCAAAQgAAEIQAACEIAABCAAAQhAAAIQgAAH6NgABCAAAQhAAAIQgAAEIAABCEAAAhCAAAQgAAEIQAACEIAABCAAAQhA4CkB3kDHEiAAAQhAAAIQgAAEIAABCEAAAhCAAAQgAAEIQAACEIAABCAAAQhAAAIcoGMDEIAABCAAAQhAAAIQgAAEIAABCEAAAhCAAAQgAAEIQAACEIAABCAAgacEeAMdS4AABCAAAQhAAAIQgAAEIAABCEAAAhCAAAQgAAEIQAACEIAABCAAAQhwgI4NQAACEIAABCAAAQhAAAIQgAAEIAABCEAAAhCAAAQgAAEIQAACEIAABJ4S4A10LAECEIAABCAAAQhAAAIQgAAEIAABCEAAAhCAAAQgAAEIQAACEIAABCDAATo2AAEIQAACEIAABCAAAQhAAAIQgAAEIAABCEAAAhCAAAQgAAEIQAACEHhKgDfQsQQIQAACEIAABCAAAQhAAAIQgAAEIAABCEAAAhCAAAQgAAEIQAACEIAAB+jYAAQgAAEIQAACEIAABCAAAQhAAAIQgAAEIAABCEAAAhCAAAQgAAEIQOApAd5AxxIgAAEIQAACEIAABCAAAQhAAAIQgAAEIACB/8fe+YNedmT5/aadOGnBZIvYRKFAKDCoowmkBQc2s0EPdC8srEFr2Sz0sorkblnSKpJZgcGabWaDhdXAdGCYcFqBIg04EILOrMQIR16YSRzMpKZ+O7enVF1V53vOrXrv3vc+DcsyenWrTn3OqVPnz33vBwEIQAACEIAABCAAAQhAgAY6NgABCEAAAhCAAAQgAAEIQAACEIAABCAAAQhAAAIQgAAEIAABCEAAAhD4FwJ8Ax1LgAAEIAABCEAAAhCAAAQgAAEIQAACEIAABCAAAQhAAAIQgAAEIAABCNBAxwYgAAEIQAACEIAABCAAAQhAAAIQgAAEIAABCEAAAhCAAAQgAAEIQAAC/0KAb6BjCRCAAAQgsFsCH3300fLo0aMb+d5+++3l008/XW7durVLeb/99tvl7t27y7Nnz27k++qrr5Y33nhjiKy/+tWvli+//HJ5+PDhkPlmTvK73/1uef/995e/+Iu/WF555ZUXlkqfP3jwYHn8+PHNZx9++OEh9jWT2V7m/tnPfrbcv3//Rpy33nprSf/79u3bexHvpHL85je/We7du7c8ffr0Zt3PP//85n+f+t+Rzv6p2VzbeqXvzPef7DP9O/f5TefmvffeWz7++OPd+o50pu7cuXPD69VXX12ePHlSvauuzb5m7Df3o+fyobP3Vc6v7jOPGUfGizP2m+bMz01tDXXfs+Tb27x7iSHOweXccf6MWHbGnOfQTWtNcli/No5Uo/DvjicgsJ0AOex2hswAAQjshwAN9P3oAkkgAAEIQKAgcKTkdEbxIS/AHaHRvBaYek2JcxfWOGRtApdeIPTo/tzF76OdfQ9bxvoJWM2r1ID77rvvztpAX+/rvb98QwPdb3+RJ/K7fu8vQKr7673EUs6hxGxKzKTKNmOcZ7/r+ns//zM41eY8dwxxqn3W1jl3nD8jlp0x5zl1VK5NDuvXxpFqFP7d8QQE4gTIYePseBICENgvARro+9UNkkEAAhC4egJHSk5HFx/OXYDyGp/alDjavrwcjjz+0guEHt2cs/jNGfFo6vLHlrZY7nh9Yenrr78+WwP9SL5Dvasu37Lm7jC3iSN8w9qiYZ3D2vNWEz2fc28vGeT6s9hE9h6Z80jPnDOGODenc8cwM+6jGXOeW0/5+teew0Z0caQaRWR/PAOBCIFz+/+IzDwDAQhAQCFAA12hxBgIQAACEDgLgSMlp9defFCbEiRWZzlK0qKXXiCUIPx+0DmL35wRj6Yuf2z57fNWo+2c5/eca3stQL2rvPMy/g8E8njIaiIfhVsejyaZa9+0rv1ShPXyQP7MXn4GvdzrqqOWfGX8u47f20sBp7S1c8YQp9xnba1zxzAz7qMZc55bT/n6157DRnRxpBpFZH88A4EIgXP7/4jMPAMBCEBAIUADXaHEGAhAAAIQOAuBIyWn1158UJsSJFZnOUrSopdeIJQg/H7QOYvfnBGPpi5/rOpbz3l+z7m21wJUnt55Gf8HAmvsdil/Y76M73ovBZRjrSZy7u/38PPntW+eWy8BrJqvNdKt/V/quTlnDHFupueOYWbcRzPmPLee8vWvPYeN6OJINYrI/ngGAhEC5/b/EZl5BgIQgIBCgAa6QokxEIAABCBwFgJHSk6vvfigNiVIrM5ylKRFL71AKEH4/aBzFr85Ix5NXf5Y1bee8/yec22vBag8vfMy/l8I5Hwv8dvnSpPba2N7YVZ+gz7yAkTtp+738s36U57Rc8YQp9xnba1zxzAz7qMZc55bT/n6157DRnRxpBpFZH88A4EIgXP7/4jMPAMBCEBAIUADXaHEGAhAAAIQOAuBIyWn1158UAvGJFZnOUrSopdeIJQg/H7QOYvfnBGPpi5/rOpbz3l+z7m21wJUnt55Gb8sue+KNF/3yLD0x0oz2PvMHriVd94W/Y2ca482och0zhhCkW/mmHPHMDPuoxlzztSBd+5rz2G9vNL4I9UoIvvjGQhECJzb/0dk5hkIQAACCgEa6AolxkBg5wRqP7eXRFaKPLWtteZTvnWxzpfPsX4Dxfppv8gzs+TP523xUBn3ktLa3xn0cC73P0t3aZ3W3ziMytuaL/+pyEhyWgbuOaMt34aq6Sr/acpRxYfa39As9awUNkfYguX6eqxb3HuJVcsmonqrfRNqlSvqH3tMct2ttvHb3/52uXfv3vL06dPnj/bOjMVU0X1NxhaLnEOkQNhjnORQ/EO559UH1Gx4lN5qc+eyRovfvfvCujNGnP1Z9mP5gvLz1t/QVX/Ot2UTaZ0W46if8Oxti3496yi2UJ6vyPm11ukxtc7+Vl/b2k9rXVX/kQa6tdctfm6GTZ/67lt1XbsDb9269YLpt/yDekYU3upc1rhobOeNX2s5kCXbyM9LX7D1ri3na53P1r5H5xyzcoOWDnoxRMvvRpjPuvNbPkQ5e54GSm0d9U8GtNhH7kLrLLXmbPFXONXW3HIn9/ZADmtp+Pufz6pRnOJu9py/ddf5ftU4Pbepnu8abdM9htFz57GOkb4xmu/Ous+25DiWnhNjpYbRmkd51qNH9e4ux53CxkbsgzkgAIHxBGigj2fKjBA4GQEryFkFURNRtaClBA5lQeSHP/zhcufOnRfY5HNFnsknVHko8qd51fnSWM/fQ0z6eOmll5a7d+8uz549a9qLmsCkCWbq7p133nmhAVgTWi1et5LSfM5VR5999tny6NGjm48sHlYRKZ9flVVlmxLH119//Xs6Vc9dyXJrAjLSFixnpjLPedcSe9XGVKZWsyPfV6Rg2eJSNg/+8i//cvnzP//zF855LQlUzkW+rppIKizWub7++uvl/v37N8tYflKx09qZvn379gv4as3SL7/88vnZj57dmp4Uv57stbTJnp2o58CyO4VpS++z7MfyAfnnHg5ef57OfvpXiyNKGVU/oe7Ns691zq1+RbGF8px6mgbqPbHup3ZnKr4lPR9lUdvPL3/5y+c+qqU/az1PA13VwyqL5+WoGTat6mSLXnrnRi2oe+2vXLPk7NVTaw81/+qxl3xez3lMz+U+3Lp/Vd+ljit93Ij1S1tszVnmfmo8qMbxHv+tzqlwrTXQyzyhNo8a282681Uf0rvD1QZeTTcj7m/v2VP0WZszz1Fbc6g25fWJI+e91hy2pjPlXEVqFMq8o+LHNI/3DOTjFR+U+4mWbx9t06pvSvtX9qCc+3yMur7HNyZ/58l3Z9xnnjl7NqrEYT29KM/P0m2aV11fife9tsV4CEDgGARooB9DT0gJgRcIKE2A/KFeQhoJnNLcvTlz+d58883ln//5n6vN4jwBjDyT5IjIbwXWXr5JjlYyWyZNjx8/XlLS3Wueq8FZZO8e3aUk4Lvvvvvet2d7x9FK6D0JZErIXn755SXxSv96CYln3lV+q4GTxnmSv3fffXf54osvnus1WgRSAvia/c6wBcv1qmv2GuheG7O4KvzKfVl2a3FYP8/X7vm90vYiMitJpJrsr3MlmT/55JOb7fQK6BH/2JuztKP0ctGTJ0+q2C3993Tlkbu0y1ZTzsO4lK2cU7EDq8Gj2qpiP565Ihx693CtAL++TKXItcVO8vkj+1qftxq5vX0otlCeKaVgqvrsmmyln1TZRDmU+0k+6a//+q8V9XdfalQboh5/kQvV8p2zbVq1mVzWUXdfmjOPw6wY2xNb1RR+yga6cq5qMqp2tj5b2kf03EgHpBhUxtCj7KI8QzW/nI/xxoOWnLNyA4Vx6R/LHKE3h3V+ImddufNVn77K3sqjlAb6rOZ5ki16ZtX4scxPLXvo2enIO7mUw+NnrzGHLXl5/IWnRhE5r0qNomd33l9OKW3FiqHzPZX2PcOmvb5J8XfWud2SC6i+0ZPveuzT8tHr5xGurRxHsfPW3ebxVev6lo169Ds63veszVgIQOA4BGigH0dXSAqB5wRqAUoZRJSBgFrQawUltWC4l+DXApFawSut98Ybb9wsG3kmPVcGXWpw1mJSBqieb/zVgrlewFsmHbWxrcS7laCUMozQXeJcSwZU9un5WpCuzGklAeq8tXG9okbNHku2Pd1uDeyVAtTKZpYteNyuWizuJdZKg8b7IkVNxzW9jShW13xz6T/S2v/rf/2v5d/+2397g7dmly1ZavN7/EPN57WSRtXdnwgIAAAgAElEQVQ/pj20bL02d21vLZso9/bTn/50+dGPfrTUvsVu2WqNXSlL5KcVSx/Yss/a3Oq97P0Z7RH2Y/G0Cku1e3MLg3w9RW9bi4/rejP062Gbxqq+VWkabIkN1ZhvxLdXWzFhK0ZV7uv1WYVn7Y6Y5eeSXFttWo0dZ919pb5Gnb80r9JoUwq3yrmr2bj3p9jXdbwNjJkMrb2X/EbEQ6Xvqtl575wr+UHPJ83KDSyW6+eeeEI9v6eOGUsdqPGqlb/UzvQomyttavZ9VJvfkxuf4k5u3ZvksH84zaq/8P55otrdVPNtnvxO8UGeF7K89ZG0fs5hZA1SreG18iI1ZlcYrmNq/mqUb1zXsPJd1T69ulR5bcnfrBfd1Pi9HGe9aKbqeEa8r67NOAhA4FgEaKAfS19IC4EXCkmen8KpJadlwG4VvcrgpTU+EuREnvEWfZRvWShF6FaBRG3Web55l9aqFW5PpbtW0WtlUOqtVQQpg3Tv38tq2Vo+rxJMK9+IKe3E87OsrUKF131ZBah8vlm24JFZaUqk+bwvdJTjWzouxylFM6/tWDyUl5vKORR7zJ8pk1jVB/cS2FryqPwkn3LeFJ+rFCcs9r3PS2aW3LUCWc1fKXsr5VJsznP2Z9mPh3cpg1UsKfnWxs/yE559zdKvR4Y0VvWtVuyi+o5cPtW+rLW9e07ja0U1zwtULR+m8FTOab4nxVZm2fQe7r7EImdm+QCPPXhiR8+86thTNtBz21RiGHUP1jj1nFvzlJ8r50J90W5LzmHd+TV/s/UlWE/DIa1fjld+8j49Z8mp+v0yflVfzqzJacUws8/0qe6jXh6r5Maqbrx3Mjms11O9+GWMETUK5eWvXn6nnO/eTstf9/j000+XW7duvfBILXft3T+53ZbjZth0Oaf1sk2+b8X3W9Yy0zemta3aaxlfKXtS7nTlfp6dw3pliNiXpd8Z8b61Jp9DAALHJEAD/Zh6Q+orJlAGcZ6fZi8DtEjRrQziWsG9t6BeK15YBTgrQW+ZiVU89RbLrETd82bjKnMZIFo/j6UW2pSf6FJfklBlrRWGLN3W7KGWYES+4VPacG1eb/JVK5RZRS3Ljan2PfMcWzLmn1vnah0b+eaJ4vfU9XOZVcYqB++LDNH1LZ9Tzqsk56XsNZ/iLWKs3Cyf6i0yqfpYxyn207OL9FmtYGPpoSan4rNUu1DHlXJE5G4xjxQzlJdiZvkJj+1EOCn69ciQxqq+zZJXnSeXTz3z1trePddiACXOUc66xUHdc7mniJ+zCsEj9lNjH/Udqh+w9qXag9KEUueKjrP0qjJRYsIZ/kPZt7eArMxZi/2teDs9Y8UrVn6U5ohyjOq6xiOSF1i5R/TcWv7ZGzNafqkn5+zmeXl3KPeGYs8zcmPrLlLsyopNlWZbxFYtZqqt7iGHVXxKL45u+S3vlzxqvsvyhz095H5Q+QWhNCb/U16tOyvfV+9PUSm2V7snyjm9/jwawymxkqUPr29Ma1qxgXf/6z6s+8y6F2o8FFnUs5/mt2SMymD5p/XzqK1E5FZlYhwEILBfAjTQ96sbJINAlUB+YStJYS84KoMgteClJBrKm49WMuIJKNUgPa1ZBnblvkcXkkrOVvBdC3xLXe9Jd0rhZUSRwCq8qVzLBLW0HU/gn9twxOZ7bk6VY6YteNywquNIsUTZY/TbbyO/8RUplngYr2MtmZUEt1w3ohdVdutbEDPXjibos3RZ3p+1e049+yr/cpxlP555rWJRay7rTEdswprTs6/oWEW/3rlV3xophlmyWPHS+vyMtSPNUyU+VXlabHoxbC0emWXTe7j7IneOxVf91pc1z9bPo4XSSGE28szW/ZV3pCefstZWXrDyxs5KzmHFHMq9tJWDsvfe3Zw+s/Jgi380ZrTqAZadtmKYiE9X99jKx5RaibLGDDtV1rVi9VJX0fjRuz9LdlWOaNym3PWWjLXzoZ575Xx7a3a1eEqVp7ZXJX7Lx6S45U//9E9vmujpn/WLgltky+W15PR+S1nVuzLOa59e36j4pz3cZysrJcdRz74yV0tH0bhX0bkyJqoTZW7GQAAC+yVAA32/ukEyCLxAQA1IVHTWm+69eayCUmRu7zNbCra9wKtMIhMH5RvTLV7e4LuW0KX/lhdSvKxy2WbozjOnkiys8vbm3XIeekG7lfyoet5a+FL3N9MWVF+SxqlNCaX4Wa5r6cT6vLcP9Q19hUW0majMnY+xGqCqLsp1t/jU3h6sRDNiEyoz9Rx5bU5d35r36A30aIHQ0kvEJrb4gag+I/r1rqWe5xnn1ypsrnuZsXb0brNsUuXp1dMMP2fZtPX5Oe6+EUV176+5eHXlGW/Ft625Irqx/KJHbs/Y0S8Or2srTabIOT9HbuDhmcZGGnwzXkQp4/NaDjbaJ9bs+I//+I+X+/fvP8doNem9vPPxe7mPor6jt3frTo74nbTeaNtTfVnk/K98RvGN2ktv/cj5X/c1UhdWXJKvlc7k66+/vty9e3d59uxZ9ddA8n15vrgw0qbTXCPiDMXHzPaNFkP1HNX2sqVBrcY1W3LYLWwtu1Z0u2XMudffIjvPQgACcQI00OPseBICJycQTYpagkYThjSf9az1eU0m7zPlz8BFFVIGryXn2rye5mg0Eeo952XlKSxE5raSWOtzxUYjelJtIi/kRPU1OlFRk6aIvlYuW54t2aqJkLqvfH7L99X+TIKq+3Kc52xHGURlq+2zVgyN6tVqzHvlLpsg6Xnlm5lbXlgqZbRsp7Unq0jpZVHOtz6/pfjglUG1H8+8Ud+e1hjdBInq2rNf1V56+vWup/rW6LlvyVOLsVpNj9FrK3GmEjecolk0089ZNr2Xu2+k/ss9eV669J4tZXzUx0Vjwuh6yl6Usz6yMeFtoKu69jSutnDZ0uS1zm5Nrmj+0dqjeuePPL9Jlla8k8tpNY626G30fqL30eizrNzJURuK+is1JmrF9Vt0teXZXO6onnpNtMj5X2Xa8mwvB6r59nwPKR957bXXlgcPHiyPHz+uNql7P98eObOKTZfnr7bOLH8yysZWmb01EKUmqXLfcp/NyGFztuoeauPUuGHLGuuzarw/Yi3mgAAE9keABvr+dIJEEGgSGBlQp0WiCUN61iroRgJO7zOzGuhpf56ipNXsiX7DtafvveludCOkFqieqoFu2bZaLNjSiK0VoFp2NtMWPO5Y5eZNHpMMlu/znFdrT1v0pjLoyaAUHvPna4lj1CZyjmpC6k3uT91AjxYTyztSLTx4CwKjG+gj7Mc6I9FCUDlv786f4SfUffXGjdCvVw7Vr3hjqDKWU+Q6VwPdUxy1eFmf1zicy88d5e6L2J7CeWQzV7Hv2pgR92maV40toutF95eeK/2aKqu1pvItzIjt0ED/A/kRd35EByPi2FF25oktLJttfR5hFDnLtQZNT+YRf4O6lnNu1Y0aw0UY1WoE0btClbOmg1xXZYyyJffYIpN1h7X+bGGe8+U6Ke1g/UzNEUfGmWrdL2oLNXaRc+/xjVYN0Rt7enyFtV/FV27JYb35VEsejy0qe/Iy9+QnyvqMgQAE9kuABvp+dYNkEHiBwJZg3AqovZe/VYCMBJzeZ9RA2jKl3t49wV1rHhrov3v+NnPShZUs5PrqJafeAFdNKizbbs1TJrzXUnzwFjIihYGjNBGitpMYenxNboPnaqBH/e8lNtC3vMCxpfiQ28FI+7HuzPXzyFluyVzacWRuy0+o+yrHjdavVw7Vr6gx1Ja789oa6Of2c5ZNb7HN0g63xCyq7XkKy2msKpO36dSSo1Z4jzZ4ojlbdD2vX2nF2um/qy+MWWuWeqnNG7EdGuj7iBnVfGgd9+677y7/7//9v5tvt6Z/oxsf6zoRm7JsOTKnepZH3slqvFDu91pz2EisWct799xAz20ir8G0fo5dGW/VckbadG6r3nnVGKJ1/tUzbPmPaN7k3a9a68rHbYkjt+Sw0by13OOoe2RkvK/aA+MgAIFjEaCBfix9Ie2VE4j+Le0ZQaGVoEUSTe8zo4Nay7yUwKrWHKKBfpoG+oyCn+ct5mstPtQKCT1ukWKFt4mwNWG2fEHrc8sv1p7zfHto9S/ffPPNcufOnWYBMuoblW+ge5L5tcDS+5nDtImITag6ijYx0vw5R6Vx2JNpPRMvvfTScu/eveXp06c3w7cUH2rsejKo9qOy3aq3I3wDXS3wePSr8vX6ViWG8jQay5/zTPIo52BUMcvyG1E/rPjpvfi5o9x9iu1Zdl/G2J6YzmPXip9+5ZVXng+L7k2xs5os0fvb4tv7vLwnreaIupbyzfYIX08D3WNH6r6UcdbZrc2hxCuzY8YR/rsm42pT5VkdZWs5z4hNWTqNzKmcZY/vUu7kqN+51hx2Sxx7lG+g574oP9+tn2Nvjc/PQC/PHm3TrbOpNn631ATyMzzDN1r+L3KPWL6s5SuV2GhkDhvxqZ69qWNnxPvq2oyDAASORYAG+rH0hbRXTmB0ELUlcLGetT6vqdL7zOig1mNevQJGWaxRCiLeQoqXlaewEJnbKhJYnyuFcOsn3K0kRNVvVF/nKj5E9LWy2PJsyVMt2kSKFZbvG/1ykWorUQb5c7UXc6xfBMlZj/wb6FYDveX3rLNnNcIiNqHqyLKd3jxWA71WJLJeuinl2dpAn2E/Kts0LurbrWcjNrFF17U9z9Kvh28aq/pWy5+3io294mKph3M10D2FS4uDxXNPfs6y6b3cfRZzy+bLRqt1p/TuXmut3uc1/23ZixK/eux3i0+N7r20eeseU9Yp52wxiNiOp4HutSVlb8oY6+x68751/Iw7P6KDHgPr/i73sKXBNaKeoOgzwsg6yzPuZHLY24o6vzfG0pPi460ahedFnojvsDad73E9b+t/6/3yyvrZH/3RHz3/NcHefTbDpq29rZ+3Gvee+7dcK3Lut/jG8lnlz6CofJS4ybr7R+awOVtr3egeredmxfvWunwOAQgckwAN9GPqDamvlICVkNaw9ILwLYGLlWxEAk7vM1vkH2lC1tv00QJnr2i3Ze8zdDdjzqSjXuOtPA9W01HVeTRxVZIKVYY0Tj3vM23BI69aZFb3la9t6WRmgjmDwTpn9Ftflq9UddFLpmsFB+XnWGu8LP8QsQlVL9G5rcah2hwo5VSKm6rMs+xHZZvGRV9ks/Zofe6Ndzx7qvlftQCn6Ncri3qeLb+Q60otVlm+d92LtbZ3z+X9r8pb2mQtLrB47snPWfz3cvdt0X/Je1QsF7G52jPRM23dey35os9t3a+Vy3jnV+eL2E6P0azcwLt/6+xGbG3WnW/5xJqsPb1Z93fJZvSZj9iUpd/InNZZnnEnR+wu7f2ac9iIbq0axZa7OXrn9Gw4P+PppaK/+Zu/6TbEcyap+f8nf/Inz389q/cywAybts5m+fnIF8JO7RutvYzylXvIYcsYYfSLVIrdzIr3lbUZAwEIHI8ADfTj6QyJr5yAt1jdC8KjjV0lKYgkI95novL3TCiaePaS5GjBo6fr6N5n6c4qEkSCZKUItqV53LIDZd3as5E99mzRKkCtz860BY+7VZNMdV/52sq59PpGz97UsSqDdT7v+PU5q0ARtQmLoddHJ3mVJD1iE6pO0jhrX0ohuywYKTap+IlaIUrlMct+PGyjfs+yUZWB10+oe5upX1UGr5/Y0tBoyaTGLxHfYHEov5WsFNeUGMc6N5G9zPJzih1G/JvF3vu5xVS1L/VFFa98W8ZbL1PV5o74r9p9ecpvT9e+iaWcudr+S7vtvQATOW9WzjEjN/DakHJ2yzmtxln0nM2IGT0vMdTsuPTvnm/oWrqI2NSMObcyUmLTki05rKXJFz+PxLEK5+jdPMN/5f4oNWH/83/+z8u///f//ubPSdXOZ+6L0uc//OEPb/502Og/0Za0YcWZkfNs+VLVSqxcpTbP6HM/2x7SHlT/qzSc1fhHiddVPUXHRWxLifej8vAcBCCwbwI00PetH6SDwAsEvEF+L3iPBgD5nEnAWoElEpB4n4m+YdoL2JSEyBssl8G38k0qK2Dfm+6sYlbk2wbKt5JKTuqbudY58hbuRxYeV/tSE5CZtuBxwWphT91XvrZSiFS/7VTuaWRiqjJYZfD6vFqhoeZPIjZRnqVaI8M65zV7KfVSmzdiE1HbVAsF5T034k9z1PzElgb6LPvxsI34duXujtiE4ifUvUWKb6p+VRnWcapf6dlDlE15DloNvYgtWhzKe1i53xV/bvHck59T9LaHuy9yXiKxsWUzsz732rcVY7bkVPQ9a49p3lJuJV8p5Sn3YN25XrZpPuuMzsoNPOwjurTOUYSVcs68ua83R63dG0oc4OGdj41wstaKzNmz04h9lLaf/rfycoL1Isy157CROFapUSjNxtLuor7Lst/cdpJff+edd5YUU6V/1p+SSnnbyy+/vDx+/PjmmU8//XS5devWC0vOsunIfWr5UoVXGnMO3zjKJnrcInzUHMeTvyk15ZKHVyc9XVuxRO1Zpa6h2hfjIACBYxGggX4sfSEtBF74iS3P3yGqJVlKAtBKStN/bwXSkURz6zNJHuXbK9ab+N634q1CQvm5Jaf6zY096U4JQEuuvW/W1JjVbK0WzFvf2FESZVUH69koE4BWQupxYZ4EZJYteOS1mhLrXJ59rc8oSbm3aJvmtt569+w/jVUZrPN6iyvl+DRPq8DtsYkaO+tvqys2Xp75lu+L2IRHN97iYE1u6xvoVnOvxjjtYUsDfab9ePh6fHuaV2nKRmxC8RPqvpR7Ip/Lo19VhpqfiH6T0/tSTe3MJHnO2UDvrV/63158avlp7wt0M/2cYtN7uPsUOa3zYjV5vOdm5HhPU8PrO3I5I0XtkftMcyn3X2tNNXbPn4/kflbOMSs38LD2nolaTFqeiZl3vif3tfJo9f72nCsP+4hNWfNH5vR8E9WqX3juZHJYS5svfu6JY1U/5809anf5yHsx9x93795dnjx50v1Gea220fum8qw4s+RinZUyz1DG9yzmHL4xl2fGfeaNUzw5jur/a3G78tKeN0b36NY6b2q87/dAPAEBCByBAA30I2gJGSFQEKg1UcoLv7zgW8FjKyEr56uNixZyWwqNJKct+WsBfi3hqRWDa0Gi8qJA2leNc23dlYFVHEnjWsnKnnRnFbPSPmryKk26lVVLBzW+LdusBb6tYLl2zqwmWm7bVhCuODarSLXOMcsWFBnXMWoz2pNYrXOrhciazlq+rywMKEmbxcNqzJTP13yN6pPWuXpyK3usMfP4MtXXrvKe4xvoaW3F/7fOUcsPl3xVW8vtoOXflbM/234se2+dz/Tfa3apvqhRuy+sF6PSM6qfUPc1U7+qDGmc6lesGKq8/zz35CpvSw/exo6y/9p93fJNiq9b17R41nzFufycatPnvvsS21wHvfPqbSootnKKMYqNeWLMmsy5HrcW/bcwaZ291n3VynOsF8uSjJbfqu1DyTlm5QYqV/Xs5vNZL1DMvPNr57LUn/qyjifOt37tR+Wdj4vYlLVOZE7LTk95J9fi2FZTLI29thx2Vo2idjfX/GJtnBL3Wnabf+6pb5WxZyv2KtefZdPq3ar6KA+3c/nG3t3QyrPKO3Wdo3aeZ+Y4Sg67ylZ7UUOthSgxRk/Xs+J9j30xFgIQOA4BGujH0RWSQuB7BFrFjRamXiLUaxr0sPfmjCSakWeSfL0EsCd/L+jqNb29TMq51rd+FZO2kqe96M4qEqx79egqFffffPPN5ZNPPrl5vKevVhPQYmz9zSfPOUvyfffddzd/Tyz9G1F8aK2v/Gy3tfdeUqU+m4/r6Ta3Y09hrWU3Pb15dJbLP0JfVmOmxjUi7y9+8YvlJz/5iWlrXv+Q9PTo0aMbMSPN4Nr+kq1+8MEHy/vvv788e/as2liN2ETERj1+4sc//vHNEj//+c9v/r+3gdaSLzFO/1bOyjd687nKsz/TfjyMPb59nXf031KMNCx6e4zEAap+PWxVv2LFUBEdpXvttddee/5Tn54X2dY9Wvdsi0W+n2QrP/jBD5YvvvhCQtfz5wrPWkGvt/AsP+ex6YgvGBWrpHnU5q/HD/eYR+1KMqDKoKg/ePjwobyk8hJC5Nt4sgDZwK16svKXdSnLb9VkV3OO6B5G2Jbn7K57tBroaVzknKsxo/eOaN0Hnphuhj1HbMo6I5E5LTv18k4yqney11auPYdNvDz6mF2j2NoYbNmz8gtQ67MlD8Wnexiu66g27Y3L1vPS+sl568znn3v3NcI3lvKNvs+iMU2Sa1QOm+by1ipWLqNeMvTalRLve2yLsRCAwHEI0EA/jq6QFAIvEFACKc+3KtUAQglYIolm5Jkciip/ekYpjngCyx7nWkEkNVrv37/ftWpFxnUCde+zdGcVCfKNKoHyyvPrr79+zslKJj3JjedcKOcsJZXp74ndu3fPbGp6XFnk2wEjbcEja69Yk+vOU1hrJfHW2fCcXeVMqByUxkxtLrUgunJMczx48ODm79Ep/kyxidRwSv/u3Llz8/97XJT50hxrsaW0Y+sXTpQijaqTcpxiG4nzxx9/vLz33nsmY2W+JEPuc3J9t/ya5+zPth+VteLb17ksf34KP6Hsa5Z+lbXXMapfUWIozz25nlO1MdryC9HzXO7nH/7hH5a//du/fX4mawyVu13luQc/523CqfZq+XiPfdbu6Z4elJhKWd+KA5Q5vGM858dr96XPa70EMqPh2OLg8enrHN6YSvFbpXyenMOjM8V/qDbjPbtpXqWB3ou1S9kiMaOqc8+vTFhnoYxhrPGWDiI2NWNOxU499um9k9OeFH9LDvsH7Sv2H6lReO7mmXdbaQ/Wy+O5DVtja7GAda68Nq3GZXkOasmgfq7YhrVuJLfJ5fP4C+U+U+1yZg677k/NZS3Gqj7zcapdqXWNiAw8AwEI7J8ADfT96wgJIWASaAUc0QC8FURYBe9c0EjyGnmmBqcXgEWY9IJLpVDUKoh4fn7eNILfDziX7pQiQbmHVhKQ60hpNJXz9hIcJZlosa7ZVa5/q0mo6lDdj2XLI2whIrP1U7KR5DFSiEyy9xJN5ex69682Zmrz9uy2Vkz0no3W/PncaqPMYluzzd436yI24dVNOb5mp7l/KGWyzlvr3rH+rIfnW9jrHpS/m57vd4T9eHh7bVk5D0pBPeonlL3N0K+ybhqj+hVPDNUqqis/va/++tC6P0/sqMSRnp9mrjFWee7Bz0Vt+tR338o59/Mtn6k0dJSzYflkZY7omB5fxVfV1s3tuhefnLKBnstpFdrV5kq5d4/fqtmZ6l9m5QYtG4qcXbWBntb03rPemLFl40rs7I3panuJ2lNiE7EpyxdE5vTkxrPu5HVf5LCWhr//+awahefP+vkk1kbnZ005y6vdKGOVPCuN2Rpnpjl6Dc/ZscEpfWNLq6Pvsxk5TrTO2YsRo/GVcjp6cZ23rqGsxxgIQOB4BGigH09nSAwBCByMgKcgcrCtIS4EIAABCEAAAhAYTiDSsBguBBO6COTxrtrYdC1wwYNze5/dALhgjGwNAhCAAAQgAAEIQAACEIDAUAI00IfiZDIIQAACLxKggY5VQAACEIAABCAAAZ0ADXSd1V5Gqj9Dvhd59yJH/s2nLb+UtJf9IAcEIAABCEAAAhCAAAQgAIFLIUAD/VI0yT4gAIHdEqCBvlvVIBgEIAABCEAAAjskQAN9h0oRRMp/fnPmz20KohxmCMwOoyoEhQAEIAABCEAAAhCAAASujAAN9CtTONuFAAROT4AG+umZsyIEIAABCEAAAsclQAP9uLpb/z4p36a2dej9m7T2jIyAAAQgAAEIQAACEIAABCAAgVEEaKCPIsk8EIAABBoEaKBjGhCAAAQgAAEIQEAnQANdZ7W3kXncy7fQ+9rJv33O3z7fmyUjDwQgAAEIQAACEIAABCBw7QRooF+7BbB/CEBgOgEa6NMRswAEIAABCEAAAhdEgAb6sZW56o9vobf1mH/7/O23314+/fTT5datW8dWPNJDAAIQgAAEIAABCEAAAhC4IAI00C9ImWwFAhDYJwEa6PvUC1JBAAIQgAAEILBPAjTQ96kXVSqawzYpXjKwGTECAhCAAAQgAAEIQAACEIDAOQnQQD8nfdaGAASuggAN9KtQM5uEAAQgAAEIQGAQARrog0CecZo8/uXnyb+vCNic0TBZGgIQgAAEIAABCEAAAhCAgEiABroIimEQgAAEIAABCEAAAhCAAAQgAAEIQAACEIAABCAAAQhAAAIQgAAEIHDZBGigX7Z+2R0EIAABCEAAAhCAAAQgAAEIQAACEIAABCAAAQhAAAIQgAAEIAABCIgEaKCLoBgGAQhAAAIQgAAEIAABCEAAAhCAAAQgAAEIQAACEIAABCAAAQhAAAKXTYAG+mXrl91BAAIQgAAEIAABCEAAAhCAAAQgAAEIQAACEIAABCAAAQhAAAIQgIBIgAa6CIphEIAABCAAAQhAAAIQgAAEIAABCEAAAhCAAAQgAAEIQAACEIAABCBw2QRooF+2ftkdBCAAAQhAAAIQgAAEIAABCEAAAhCAAAQgAAEIQAACEIAABCAAAQiIBGigi6AYBgEIQAACEIAABCAAAQhAAAIQgAAEIAABCEAAAhCAAAQgAAEIQAACl02ABvpl65fdQQACEIAABCAAAQhAAAIQgAAEIAABCEAAAhCAAAQgAAEIQAACEICASIAGugiKYRCAAAQgAAEIQAACEIAABCAAAQhAAAIQgAAEIAABCEAAAhCAAAQgcNkEaKBftn7ZHQQgAAEIQAACEIAABCAAAQhAAAIQgAAEIAABCEAAAhCAAAQgAAEIiARooIugGAYBCEAAAhCAAAQgAAEIQAACEIAABCAAAQhAAAIQgAAEIAABCEAAApdNgAb6ZeuX3UEAAhCAAAQgAAEIQAACEIAABCAAAQhAAAIQgAAEIPSGSsAAACAASURBVAABCEAAAhCAgEiABroIimEQgAAEIAABCEAAAhCAAAQgAAEIQAACEIAABCAAAQhAAAIQgAAEIHDZBGigX7Z+2R0EIAABCEAAAhCAAAQgAAEIQAACEIAABCAAAQhAAAIQgAAEIAABCIgEaKCLoBgGAQhAAAIQgAAEIAABCEAAAhCAAAQgAAEIQAACEIAABCAAAQhAAAKXTYAG+mXrl91BAAIQgAAEIAABCEAAAhCAAAQgAAEIQAACEIAABCAAAQhAAAIQgIBIgAa6CIphEIAABCAAAQhAAAIQgAAEIAABCEAAAhCAAAQgAAEIQAACEIAABCBw2QRooF+2ftkdBCAAAQhAAAIQgAAEIAABCEAAAhCAAAQgAAEIQAACEIAABCAAAQiIBGigi6AYBoG9EvjZz3623L9//wXx3n777eXTTz9dbt26NVz0X/3qV8udO3du5n311VeXJ0+eLK+88srwdU414bfffrvcvXt3efbs2c2SX3311fLGG2+cannWKQj85je/We7du7c8ffr05pPPP//85n/n/5Qxlwr2mvd+qTplX20C+R331ltvLel/3759ewiyNFf6V/qX9N9+97vfLQ8ePFgeP358M+bDDz9cHj58OGRdJtlGYKZNbJPs9E/v5T5Icrz33nvLxx9/POx8zqTZO/sz1z3X3JcWt3s47uWMHMnmrPO8F6YeO2DsWALcw2N5MhsEPATy2tXMuhW5kEcr5xl7zfHdeYizKgQgcK0EaKBfq+bZ9+EJlMWLckMzi/2XFqjRQN/XcVAKc8qYfe1qnDTXvPdxFJnpKARmFGlzn197QSexoWi0XwuZYRP73W1fsj3cBx999NHy6NGjZfQLLjN0opz9Geuee85Li9s9PM99Ro5mc8p5PjdTj/4ZO4cA9/AcrswKAYtA7n9n1vvIhSxN7OPza47v9qEBpIAABK6FAA30a9E0+7w4AmuBo7WxVlNgBIhLC9RooI+winFzKIU5Zcw4ifY10zXvfV+aQJpTEBhdpFXPDw30U2g3tsZom4hJsY+nVHueJe2RdHFuVrN0oMx7aXG7sud1zDn1fs61PYzWsep5Ptq+Iix4pk9AtRU4QgACYwmsNcBT/AokudBY3c2Y7Zrjuxk8mRMCEIBAiwANdGwDAgckUBYuThFA55guLVCjgb6vQ0Bhrq8P+OzLXpFmLoHRRVr1/FA0mqvXLbOPtoktspz7WdWeZ8l5JF2cm9UsHTDvfmOmo9mcep6Pti/OCAQgAIFLIJDX4GZ+WWZlRS50CVbDHiAAAQhAYAQBGugjKDIHBE5M4NyFCxroJ1b4lS13bvveO2747F1DyDeSgFrQV9dUzw9FI5Xo6ceNtonT72Dciqo9j1vx+zMdSRfnZjVLB8zbJ3BOvZ9z7YhdqOf5aPuKsOAZCEAAAnsikOclp/qTOeRCe7IAZIEABCAAgXMSoIF+TvqsDYEggXMXLmigBxXHYxKBc9u3JOQZB8HnjPBZ+uQE1IK+Kph6figaqURPP260TZx+B+NWVO153Irfn+lIujg3q1k6YN4+gXPq/ZxrR+xCPc9H21eEBc9AAAIQ2BOB3D+f4tvnae/kQnuyAGSBAAQgAIFzEqCBfk76rA2BIIFzFy5ooAcVx2MSgXPbtyTkGQfB54zwWfrkBNSCviqYen4oGqlETz9utE2cfgfjVlTtedyK35/pSLo4N6tZOmDePoFz6v2ca0fsQj3PR9tXhAXPQAACENgLgdznnurb52nv5EJ7sQDkgAAEIACBcxOggX5uDbA+BEQCZbGi99hXX321vPHGG9UheXGkNkB5o9XTQC/Xe/vtt5dPP/10uXXrVnMLZbCeD/zwww+Xhw8fitS0Yb2/gf7RRx8tjx49+t5Eyh5aK7f4e5IhD/9VDqUolo/JOZd81jk9Muc8agzyuZTCnDIm55TrrHWWXn311eXJkyfLK6+8ohnO70e1+OTnMN/zFvtJS/b2brF1bayyVv684ivK8xN5pufPRu4nzaXYdOmfVvlq7Hv77fl0hVO0sKGcnXxMeS5qPjHJosqc66zFIJ9L8V2KHVh3X6n/XtGodeaj99Op77yWfmu6nR1PlLqbZRNWDHXKs6/Ya+3urt29ynmurZffj7XPe7ZssVzn6/mEns2n56P3cW0v3rPf0k/L92290y176LFSOSlxY76/XHctf9fSr3KGa3uOFOoV+1fGlPJstc8RNneqeyFynntMW74lEiMkvbTmU23fOl/l5+c+B6P9dZpvRixuxWa9OLJ2Pnr6rNmAov/I2e/VBGr3cn5Xts5S6z5tnfFoLKn41WjOsiVmWOVq5U/p85bPjLBQuOZ6Vmxp3cOp/ZFlc5Z/691Fik8+ZS7UijXSHnu5iHJmS07eb/O3/Nmp8uWenpX47lQ1Psse+RwCEIDAkQnQQD+y9pD9qgioBY5akGkVgmoge0G1EqjVih5WkdEjZyShahlMLfBOY+/cudO1MWs/+cOtwmu5gFLEV/nnc1uFjjJ5TXzfeeed5d69e8vTp0+7HFRdKAXF2ro1W1SKImUD/eOPP17ee++95fHjx0P0qpzJVZ+//OUvl/v379+s67GbmqC1vb/++uvL3bt3l2fPnjX3ptjW+nAviS0X8DSJrSJFWZhQbcu6DKzCj+cc1gpAX3755Qsv2qQ5a/KPYpvmP0XDYdXZ119//dyGW7wt/a7PKWentq7HhksZFf+Tz19jq/pE9aWPc915ZcHnH//xH5e///u/r/rG8nx7ZF51oBTpZtnEns6+5adad3brOfW+jMQi6zM1H6boKj1f07vH/6U5VJ/SY+s9+/lcHnvfereXe/CsnZ7t+R0lbiwbhz/60Y+WBw8edGOmns+s6aTnw09xn7XsMhL79OzzVDY3IkaKnOdoHOo5z6rv9syp+OBzn4PR/jrNV+rLYqbE4lZeWWssJVmsXEV5gTtn5HnZS4lFlGZcrRll5fnqy6jr3iwdKbZcyxPSPeHJWax9lXL09FHLn9LzVr3Fut+8ZyYxeOmll57bosL6XP6opcPWF2VWFsod1Ivz1s9OkQupbFt24I0dyvFK7JbL2HppZka+rJxzJb4rfZaaz46IMZQ9MAYCEIDAEQjQQD+ClpARAsY3QUtAeRFNLYzUILcSTSVQK4NhKzj1FlWTvNacquGUa6dgsfzWeWsuq6HjLYCu62wthJbyWoWONL78lvR3331nNs+V5Kuc29JL0mu+9ogG+o9//OObZX/+859by998btmWx15TQvXmm28un3zyiTS3JWB5pt99993liy++6DbP1zlHFglyOXu8VF9Q7ss6Wxan9XNPESGfs7V+eaZTMTD9ckHtX3mOPUWCdb4eW2/RIM2pvHxSFj5z+7W4WzbmuZPKs7PFJhQ76DWDSr9kcbCa6B4fotiCJU/+eanfH/zgBzc+pPxX6tKju3Iuz4s2vb14bELReW2tGWffox+P3Mp9mdaOxiLp2bKAptpBqfOI/0vrWz7FYqvwrOlc3We+/lZZ17mi+mr5HSVuzxsl6UXDb775xnzhcI2X1BcUe/HVKe6ztL6S21g2Zek8anPnuBdUO8+5zY5DvU27pA/rzlV1eu5zMNpfr/seHYtbeWUZZ3zwwQfL+++/L+UqydaUF4PXvam/hjGrgZ7kUOoG6z3z2Wefucbfvn1bNd8XxkVzlugdVIsZWveap95inXGvvHnubN3b5/RHad/52VXyIOX+KQ1F/ZWE0bnQKFktf9TKgdJ/V5jmNtCqs5b5iXVoLbuznq/59tacM2t8qpyMgwAEIHB0AjTQj65B5L9KAkoDZAVTBv2tZkytgNIKKK1CXJmkW4Fpbe2anLVxI96M7BWsymS7NlZNOladlEWeWtKn/pSdGnwriUUrianporQrVd5WsaNXwBvRQM8dRc0ea3tvFeNq+irn7CXyVnPecmo9Vkqjw9PsTrLUxtcaIb2zqPx8ZDlmRDG0dl5b89ZsoGZ7yk8DJm4//elPl/QNvrXwVWO2le2pGg65TZb8tvpE9TyqRQ7v+WkVVHtneOs5O/ed1/IhOYu0/3/6p39a/uzP/uz5n1yZEU8o/jTptHU/teKLPZ19yybzz2t+orRR731Z46e+JJCe7d3vSmyR5qjJ7Glkjoj1PLFzTd4aB0/s7LGD0t5b93Y5Lhq3J9laTYKSvdXkVeLm2j18qvtMiSkTjxH2udXmTpkLlX6il7t5fJAnRmj5+pq9lLav5kPWOTz3OZjpr0fG4pbv79lIqc9eE62mV9Xvec7fahfeb6Dn9lSeV+vlFCWWVJr+PZuO5iwqY08NoxdXK3FOL39V8viWnakxTquOUzuzo/xReTdbsVBpvy051Bh5Zi5U00dtf0p+7vlJ/lqc3as55Oe4vBc9fs57F1p31fq5VZft5VBba3yqjIyDAAQgcAkEaKBfghbZw9URUBPC2jerrb8fnifXraC7F6iVa1rN8zIxUBKOMpDe2mirBbQ9OWrJRE0G9W3/1YDVgqkSKJeHwip0tILrXuJeyqsUJS391gpXyry1Md4mr/KThTVOvWS2lvTNaqD3zoFSNFPterWtWtLYkqEcW9qByt7r7BV/ls+p+MwaJ0uns9iequGQGHmK6a2x5XnonZ2aX1buE8tG1PvTUxRMa5bje77Oa5ej77zIy2jK2SjZK/ucZRPK2qc4+5Y95p9bfrLHd/1MuS8tf1W755QXj3rn02vDJQtFZou1eva993wZx6b/bRW5e7J6/Xp5f1rxaMs31eKvlt69cbPiP7z7TgwVnSpjZtmnsvZqC16f5ZXZOh+l3Xvu/FExgmInPZ85wk+c+xxEfJ9qC9Yd44nFrbzS+3KRN19S9uw5f6tdRRvo6rfg13XUfGmrTUdyllk2OCuu9tSePHfXHvxRycx6ocI6lz3/WYtbZunM8kXlfWW9GODhVPPxvZit9fPttRhk1F2o3NfrGKUuqLyEkK+p1Pg8MjIWAhCAwCUQoIF+CVpkD1dHQE0IPUG0J3FsBWqeBMazXk3BefC7NblU38L1JB1lIK82fpRv4SqBcslMsQW1gb/OXdphLflQCru5rLVETWkIKA10Swfl2jW7UsaU7NVvbaqOzPNNvnVORe5SV1aSnuYuz47n2+3r2N/+9rfLvXv3nv+5AEtPUU7KftLclm/xNsPTnLPYnqrhkPZgvaiU+49ag0axwVK33l8zUWxDvT9VX5Svqfg7pTg7+87zFq6SPModUspt7XWWTag67vlqxf8r50KxyXWMYj+R+zISM6gMFbuI+KmozfV4q3uKNA88L9BYNqHK2brfrVhMbaB7/pZtkqV3xypnPWInCitrTGRd1T6ttfeUC6l7SuM8L1Cue7RiBCX+qp0d656xzpsVs5/6HMz017V4NBqLW77fayNWg8yKL6K5ojWv8usHVh2izAOtF6zy8Vtzoq05i/Xi+8pP8XWz4mrFt/RideVOtHS81Ze3/JTXv1k5bLmOdY5PoTM1lrZe8Mn30tJXvp/8z/v1ztnKVP0Voq35svfOUu6MGTU+r5yMhwAEIHB0AjTQj65B5L9KAkqSEgVTzq1+k+Wll14KNcGUYNcqmKjJnZqcqElSL8EtEx61eedtSqt7txKksnCmJDNKQdSbyNWKO9GiSKRpaRUtvIls2o+nyayc29JG1OKKVWCw9t6SzZo3f672gsiXX375vb8FaCWeCqMtYyyfFHk5ZhbbSOFfuT8iDSSr+Rc5OxHWlu6V/ac5Imsrft+yL+WeUv1+a66Ifi2utc+teGIvNrHKbukmYhMebrPuS48M61j12zxKbBFZv4wF1Huut5Z69i1fppzRNEaN+8r5ZpxPpcCqvMDZus8Vn2TZ96nus6heSj3lTFv2qdqc5XsUm1N0YJ1F9TxHbNQ6V9Z90ZM9ty2rOWkxOPc5sOSrfa766/XZEbG4ZSveXMVrU8rZUsaUPJW4xPvtTOXb8rkcFluPjcyOWzwxQ0QWK66O3BvKC2978UfK3b3lXrZs6RQ6U+tuSVa19qb8dH2KBf73//7fNzWI1vjcDpQ/qaLsxboLLZ30YhHlb6Cn561ai1Lj88rJeAhAAAJHJ0AD/egaRP6rJBBJCFVQSsJQBvP//b//95uA9unTpzfLqIXOSNKz7kORU92zlZy15ukFwJ6mYjm/VWT0JlNpfiUZj8jckzWqX8W+lTGRBMXiZH2uFLaU5Kpnu8pLFrXne3YenTOtoxSbWue2lHNr4VM9871xViHbm1TOZBs5Y8rZichs2UHEb6m+y6N3Zf9pPq+e0zPW3BF9zbjzIvr1MFZl3otNrPKOPvseZlHbsGzOI0M+Vm3IRO5EVSalQanOpZzPda7oC09RHZZ7qH3jK42xCp49FspZ8+57y3jlFx6UeECxf2WMx47WsYp9KmtvsZuRuZDnvo3cIbNihFLurTH2FrtW8l8rx4vYouqvR8bilu/32sjW8dGXrUvelp2W9qa8uOLNry22HhuJxLKe+dexig1GZLF8qKKv2n4snSh3ZouTFUt6+HptoXxZI62l3KUtmU6hM89LbT29KDa48lnP7ddff73cv3//ZvvWrxkqPkZhHbXZlo4UW7XsvTb3jLvKY/uMhQAEILA3AjTQ96YR5IGAQMBKJoQpXhjiKdiVjcnaekqhr9xHRO71GU/wHUmWa7L1GpLehCef33pWCZRLea05y4KAUgRKz/SC66idKgmQMvcMTtFkIvpcze6UvSvP5UledM60jvfZlv9QbW6Ln+g9W5NrRJHfyyeX0Xo2Uni35ozoND1jFQQUH1TTj9Kk8NiEsv803wy2e7nzVAYervlYNZ7Yi03MOvseflGdKPelR47yXrdirKgOezLV/qzOiPtBZbzlvt7ybM7EirO9PJR4aEvjUGlaWmxm+NzofTbKPhWb28u94MkDlH15c61a48fru9J479ko1zj3OfDuufw2eXpeyYm3xuKW75/REPfEx9Gzb8Wy5TnxNtAV+7TYemwk4lc983tihogslq9R7jYrt6jpcI/+SLlnlftEqdGtzGboTDljLRu0ns3toeSV72U9h7/+9a+Xu3fvLs+ePVtqfHs/3z7Tx3jOoHIGIj7Fitk8MjIWAhCAwCUQoIF+CVpkD1dHwEomekC8CYH1E+6ttUYF+apylWKBEowrifA6T08PW4JOKxC2Pq/tUwmclTG9QlOpcyvJ6ek256e88Wu9Nazq1WIQ1evIt9Gj3zjqJcFbdBVJrmsFP09Cr/qFcpxSWMifGdFAn8k2wl65P5QxJVtrn9Gzk8+rFB4t21D3NoOt1/56e9ly56kMLJZb44lT2oSX/Yizb/HLP7fOz5b70ioeK3K27M26M1tzt16yaI0/1dmPnPtc5igPK26zdGTdn0rc6D2Po8dH2Cu+TBlT8h1ln8raXt80615I86r2q+zLGyN475NZvmK0XXvyptaerBdqyufU+GBLLG7ZitdGZoz3zpk4KnextfdSH7PH93xCxK/Oihkislg6VO622n5yPV9SA71mwz37sL4xvSedpX1Y9pB/Xuo1/2zdd/7fyjizNt6qKyi+V/ExVsyXf66cAa8PSvN770KPzIyFAAQgcEQCNNCPqDVkvnoCVvBoFS08ANUGegpS33nnnZu3N9d/VhC5l6KRlUS1eNFA7wfXWxIEGujtU3oJDfRaMdBqAHj8Vq9g6ZlnRBNtyzmwChfW57W9KveHMsa6Z0p9RhNxGuh1i7Xu156dR/S7zlf7drB6ps5hE7UGgSLviLOvrNPi6vGH1n25rrEl5hrVQI82ya6xgZ705m3ktvSkFFi9Pnr0+D3cZ6PtU/G1W85l6WO23AtpLrXIruzLGyNE2ZfrbPUVo+26F4/2XjbfYheqHWyJxS1b8drIjPHeOZOulJjd2nup89nje7FGxK/Oihkislg6VO62Gh+r9nNUf5Tv1bOHli/ak87S3ix7SGNyH57H0rmt5D5SGd+KyRV5vHehJ3dIY5Uz4PVBJUfli1FeuRkPAQhA4GgEaKAfTWPICwExeFxBqcHz+pbmSy+9tNy7d+/53zNXGujrs3/0R3+0PHjwYHn8+PHN8ta3fiNB5wwDsJKo1po00Gmgf/rpp8utW7dMs+Qb6H9A1CoKbi161pTgKUCub6NbuvIWE5RiXMuArLWszxUm0V948BYEvEXpdf5LbqCrRW7TwTgHRO/e0fHETJvYw9n3qGWLn1Aa6J5vMKa477XXXvtePLe1ge5pBK+Fum+++Wa5c+fODcYR94Ni9xGfmus5UqRU7US16egv8njP4+jxEfaKTpUxs+xTWVsZo9rI1nGq/UZktnycuvbWPVrPj7brcj1l/ln+Opdlayxu6ctrIzPGe+dMfCw7TWOsvZc6nz2+Z9MRv5rmm2GDEVksHSrNwxofq/bj1ZnlV6KfK/5CmVt5mXTUi6OzdJb2ac1d2m7+DfvWz7HnNrSOr/3c++3bt19ArcjjzZcVfeZjlDMQsedRtufdD+MhAAEI7JUADfS9aga5INAhoAZrteTH29S2GujlfGXi6Xm73voZqVlGoSTLVvKVPs9ZRQLVdQ3rWSVQjiTv1ro1Br3gWrVTa95og28Gp2gyEX2uxibKtfdcdE41mc330UviR/qAVkHcWmN0A30m2xnFqIhO0zOWH434l3LeUzXR0roz2Ja2YNnirDsvYpMz4olZNrGXs+/RX0Qn6/xWA731qwG9b7mXDLc20Gt+3/pGS25zpzz7W+7rLc967KXmc9fna3G+Eg95ZR89fobPVe+zWfapnOu93AuJleqTlX2V9uyJEaxc1XtWPONH23W5tjX/TH89Mha3bMVrIzPGe+dUYlnPOVHz+kjOrtp0xK/OssGILJYOlbutxsp6LrfvI/kjxS56L4yVsd4MnVl3QW8PyrO5zayxY5pz/YJQGXvm49fP/s//+T/P/zZ6L1ez7LO2F2UPih7XMZYtR3xWesa6qzwyMhYCEIDAJRCggX4JWmQPV0dACdbKgFctPipBnRWold9SaxVpSxmtYuosRSt79iZfWxIvK2C1+Ndkzeds2YJVDLHmLfUXSbrSGkrhXjkDEU4WA+vzGqPRdq7s3ZuwbSnges5P2YRLSWn69+jRo+cie366uOcTyrXUb/ta589r1zPZemVJvEp9RV9QKdlbdhA5j2mNczXRImytsznaF0TvREvOct5Z8cQsm9jL2ffoJ2Jv6n2Z+zS1EKzaiHInlr5BfXFEmdvDWN2TEi8pd726T88eWmPLBnB5jypnzbr7yrVHj4+cgRH32Uz7VGxuL/dC0q965pR9bYkR0rOjYkHv+Rpt195zM9Nfr7KMiMUtW/HayIzx3jnLmLNlh9beS53PHt+z8YhfnWWDEVksHVq5R4uNVacpz8hR/JHX39V8wcOHD59Pcwqdqfl5eT578Wxuw0l36Rc27969uzx79mwpY7N8j+ucv/71r29+AcmKmS379NZjvPpTmXh9UJrXexdGZOcZCEAAAkciQAP9SNpCVgj8noASrCljakCVwrNViCvX7jXvrQTmFEqPFs96RValqFfbm9Js8yZ1avNjRnAdKUQr7BT7tuy0xt9iEEnUPb/KoNh7uXf1xRPrrEV0leS15l331PIL6fP8z0aoL/tYrCxd1p5XzkqkmDCLbaTwrvh45XyV/KyzoZzrmk6i7Fr2oe4tomdlbvW8WPa95XNFznx+7/j1WcvWZtnEns6+R08RW7cYRuw4yazGRQrryF1cFu+sIqbCWbVjb4y1rm3pQpExjYnwsvamzOktlo4ef677TGFj3U0t+7T0ss67h3uhjOd6sZi6r5ybFSMo+Y96hraMG23XpSy9+Wf76yTLqFjc8v1eG5kxPmJTypcArL2XOp89vmfvXpvyjm/df7UXyCJzW3YRmbN8pua/I7azxe+0nvXYjsWqtcZon2TJEbnrV9nVODm/11OD/uWXX37+J4FqL0PknNPnX3755c3L/VaNxdprjbl1F3rtSIlhPHZUY21x8MrMeAhAAAJHJEAD/YhaQ+arJ6AEa5HgrAxoE+jo31K03mhtJVxqgBYtcCqBrFKotYrLSiPOKsilz2tBvrdIW7I61TfQk/xWA0VhEP2GrJJQeIsckaSvLMaoNt5ydOX5b9lJ/rzSdI/oyvNyQO8bcqq/8Dh/bxG0Zq+1sxIp1sxkqxYT0v5UH6/cMaUurDsn4hPLOUe8XKHuLaJnZW7PmckZj7zzFDnztS3d1s6lYmuzbGJPZ9/jsyJ+ovSr5X3p1XWtcJb+W+vb1EpRThlj+RMlLrNYqyyU+7JcSynIW/K14mLl21nW3pR4yHtuZow/x3020z4tvewpF0qyqCzUfXnvEeuXFJS7ZmuMPcOuc7l780e4prlLbr1fvxgVi1u24t3LjPHenE3Nr6y9e3PLreN7d4s3lvXqwRMzeGVJcyvyeF9AKmPaVnyxB3+k3N2rDrz2XtPdiF8T9OpMqWPUcnT1p9XTnv7Vv/pXyyeffLK08sjcJtL47777bnn69Gm1DtqrryjxWiSn6p1xxUa8Pqu8V7beq2r8yzgIQAACeyZAA33P2kE2CDQIKIGptwBYSxrT8tEGei2hrzWDa0V262cvvXuzDKkMZNN4zzcvWolXWQy3gk+10Vru3yNrb28zguuafns/g1YyaNmgcgaUhCJStPA0OcqxaT3LDix7rZ3VXnNB1YE6bpVPLTSpSW+kUNFjpXyLJH++ZnujGugz2ZZy95L3keerZK8UBDw+sWZfl9BA38Odp/jPXoHI8mHReMLyj6pN7OnsW/48/9zrJ5Tz7H1JoSZDknFLA91zZ9bui/TfTtlAT+uVbK241NPAsmwi0oy3GghKPHTOxuHK5Bz32Uz7VH3tHu6F0u49ucWopkGpC+Xce/29df7OeQ5m+2vlZVU1FrdyRtX2WzmFZVPq/Op+anWL9N+sb6sqcanFKpKLWna8fu5tWs+0Qa8saQ+Knj11ffrE0wAAIABJREFUIU8OvQd/pORWvVzWOkfWlzJOpTPL16svPeQs1rOf5v7BD36wfPHFF80ajMcuevmRxTs969WpddaV+M7rg0p/aOV9lox8DgEIQOASCNBAvwQtsoerI6AkE7VEsJXklcllDnRLA1399mCtgd0KpGsF461/l6q2/sqg93ck1zGtYLlViC7nrI2zEolSZ7XxNVZJ5lN+A72WKKT/1vv7U+WB3tM30JNsNX3VEovWudqahLSaU0m2klXNtnuNALXhXxvXmld94UP1F6rDr+29Zku98z+qgZ5knsFWPV8em1ELVqUe1IKA4rtqrHq+S7WJ2vlt+cNZRaOWzk5556kxRM611NuoeKIWq9RYeGxib2ffY5+Kz27FFrU7IP23Mhbw2Noqe8u/K83Hmv+pzdfzU1ZMpDD2NAbUYqr6UociXz6mZu+1+0ttvCoF1nM2Dte9K/Y/+j6baZ8emzt3LlSLU1r5TeQOicYItZyhFqek/7Y1vi7vI2W+0edmlr8eHYtbDRmvjcwar/hSTx2gvFMvrYE+M2aYGVcr56YVR6p/S7sXD9XuEcV/WLFBycxq0HrkKJmNynnVs1yrU9ViQ+Vl0RpH5ez38hzrxcnZ+bJlG+vnSnxn+evaWt67TZWXcRCAAASOSoAG+lE1h9xXTUANTHsJYQtgChbTv/R3f1pFCyVQW+dXv03SSmosRVuJhPV8+rzk9Pjx4+Wzzz5bnj17Zj5uBde9QndvcuulAI9uU2L4wQcfLO+///7Nnk7dQE/79Oj3xz/+8Q2an//85zf/f28N9FrC1NNl4p3+9layq/Rva0Jdnv+/+7u/u/mZsfR/1j9lbY+u1vV683q+/eH91p+1397LQbVny7NSK6pECkDrWqPZrvN69ln6+Oj5KvmpxXGvT0zyrveRUqi0bCJ93uKVzx/Rs3o3e31ivqcRd55HznVtz52zPqPEE2nsDJvwnIkkw+yzr9hlxE9E7ktFluTTX3vttZv7qndv9ewit9XWC309WX7xi18sP/nJT57fbVZcpOxLOfvrPL1GbWutEY3+de4Is5aPVOJ2b7F01njP2R11n0VYq/bpsblIjNCKk5XzYN3jrbtnxB3SOs/e+2CVcUZ8oMTMo89BxO8o/np0LG41ZLw2Mmu8155SrvbNN988z9mu7Rvo6TzNssHZcbX37lhzC++vuCm+dZQ/SmvlZ03xSZF4Pa2j/FKkVfeq2Y/3l9EsvooMLTvuxZHl/avEnF6/leRS82WLQy1nUF6QVW3Te7ep8jIOAhCAwFEJ0EA/quaQ+6oJeII1NYjOAy4rUFcKca0CZC9J8SRsI4uUtUA2yX/nzp2unXkaGWpSpwa1tQC8Juw6369//evl7t27Z2ugq/KmxPDjjz9e3nvvvefFi2iDz2OntYK1pQvFXtc50gsZa6KuJL89w6ud/9dff/25flvPqgmnqqt1nd45UH4uMpfX+xPGykWgnr2VT8nX+sUID9eRbMu9K/tcdZWPjZ6vcn1vQUCRN7HPfbF1JhV76Okgv1dmF/qSHIoPWfc08s7zxBA50xnxRD7/aJtQ5kvrn+rsq/ap+gn1vvTa2urzcv/dO3stzqVvVJuU6x2Z5H7w4EE3FvAwVc++dSe11tx6t9fmVZmlZ3vrK/GQt1g6c7xydkffZyprr322/GbLp5/rXljtTznPkTvEGyOo+sh9uNcf1MbPtOu0njK/xwYUfz0jFj9KAz0xV5voiWV6cSy/d66xgT4rZjhFXK3cHWVuocTX5/JHZdyi5kFqvJ7m97xAoOS83vvB8+KY0tRu5RUWu1xua+y6hnevtTjUu6fy3lLiO8tfj7gLR9y/zAEBCEBgzwRooO9ZO8gGgQaBSLDm+TnvPOi2fkpVSTrKwNgqMvYSXWU9r+H0ijq1RExJHloytBI7i0lvT63EIw/I8z2e4xvoufw1eXuNq2iDT0koSq6RBKOVpOb8lYKZare9818751tsy/uzhvke1J+LLPc9+qfcrUJQzb5yfVl/biDqD7awbdlKy3eWNrCHBnqvqJkzVZt46vlpFT3W/76e21MU+tY1T33nRWKInO/IeKLUW4tF1CZ6jYhznX2PrY64L637N31ei62sl4ksm6jdPT1bt366c8td1rubyrNf049Xbo+OlbG94r1yBynxkDdOmT3+HPeZV8/WC8fqfeO1uRm5kOc8R+4QbwN9lafXXFFsXzlf+ZjZdu2Z3/OT0y1/PSsWt/Ilr43MHt/LBXI7Kn3AtTbQrfMXiRlOFVd740iPPz21P6rlSp6Gq/fPlFkxueJzvWc5YmuqX8/3b8me2401tnW3K1+uid6FrT0r8Z3lr2tze+4qVR+MgwAEIHBkAjTQj6w9ZIcABCAAgUMQ6DVkD7EBhIQABCAAAQhAAAIQgAAEIAABCByYwKyXc2chyeVVm7uzZGFeCEAAAhCAwDUSoIF+jVpnzxCAAAQgECIQ+ftY5ZvwytvJIeF4CAIQgAAEIAABCEAAAhCAAAQgcOEEym87q81l9ddD9oIv36fnG/N7kR85IAABCEAAAkcnQAP96BpEfghAAAIQOBmB8me3lGZ4pOl+sg2xEAQgAAEIQAACEIAABCAAAQhA4EAEypfUlT/1Em26nxtL3vRX6g/nlpf1IQABCEAAApdEgAb6JWmTvUAAAhCAwFQC3r8l6B0/VXgmhwAEIAABCEAAAhCAAAQgAAEIXACB/M+kpe1YfyPcO34viPKXBd56660lNdRv3769F/GQAwIQgAAEIHDRBGigX7R62RwEIAABCIwmUCberWS9/OZ5Gscb46O1wXwQgAAEIAABCEAAAhCAAAQgcG0Eavl27afcy5faEyflG+t74pnvlZrCnjSDLBCAAAQgcOkEaKBfuobZHwQgAAEIDCVQS8CVBdS/y6bMxRgIQAACEIAABCAAAQhAAAIQgMA1E6i93G7xOOq3uNe9HlV+Sy98DgEIQAACENgjARroe9QKMkEAAhCAwK4JlH9zzRLW+jk563k+hwAEIAABCEAAAhCAAAQgAAEIQOD7BPK/EW6xOfJL7fmL/Efeh6UjPocABCAAAQjsiQAN9D1pA1kgAAEIQOBQBKxGOo3zQ6kTYSEAAQhAAAIQgAAEIAABCEDggAR6jfRLaTjnP+VOreGARorIEIAABCBwOAI00A+nMgSGAAQgAAEIQAACEIAABCAAAQhAAAIQgAAEIAABCEAAAhCAAAQgAIEZBGigz6DKnBCAAAQgAAEIQAACEIAABCAAAQhAAAIQgAAEIAABCEAAAhCAAAQgcDgCNNAPpzIEhgAEIAABCEAAAhCAAAQgAAEIQAACEIAABCAAAQhAAAIQgAAEIACBGQRooM+gypwQgAAEIAABCEAAAhCAAAQgAAEIQAACEIAABCAAAQhAAAIQgAAEIHA4AjTQD6cyBIYABCAAAQhAAAIQgAAEIAABCEAAAhCAAAQgAAEIQAACEIAABCAAgRkEaKDPoMqcEIAABCAAAQhAAAIQgAAEIAABCEAAAhCAAAQgAAEIQAACEIAABCBwOAI00A+nMgSGAAQgAAEIQAACEIAABCAAAQhAAAIQgAAEIAABCEAAAhCAAAQgAIEZBGigz6DKnBCAAAQgAAEIQAACEIAABCAAAQhAAAIQgAAEIAABCEAAAhCAAAQgcDgCNNAPpzIEhgAEIAABCEAAAhCAAAQgAAEIQAACEIAABCAAAQhAAAIQgAAEIACBGQRooM+gypwQgAAEIAABCEAAAhCAAAQgAAEIQAACEIAABCAAAQhAAAIQgAAEIHA4AjTQD6cyBIYABCAAAQhAAAIQgAAEIAABCEAAAhCAAAQgAAEIQAACEIAABCAAgRkEaKDPoMqcEIAABCAAAQhAAAIQgAAEIAABCEAAAhCAAAQgAAEIQAACEIAABCBwOAI00A+nMgSGAAQgAAEIQAACEIAABCAAAQhAAAIQgAAEIAABCEAAAhCAAAQgAIEZBGigz6DKnBCAAAQgAAEIQAACEIAABCAAAQhAAAIQgAAEIAABCEAAAhCAAAQgcDgCNNAPpzIEhgAEIAABCEAAAhCAAAQgAAEIQAACEIAABCAAAQhAAAIQgAAEIACBGQRooM+gypwQgAAEIAABCEAAAhCAAAQgAAEIQAACEIAABCAAAQhAAAIQgAAEIHA4AjTQD6cyBIYABCAAAQhAAAIQgAAEIAABCEAAAhCAAAQgAAEIQAACEIAABCAAgRkEaKDPoMqcEIAABCAAAQhAAAIQgAAEIAABCEAAAhCAAAQgAAEIQAACEIAABCBwOAI00A+nMgSGwLL87Gc/W+7fv78Zxauvvro8efJkeeWVV57P9Zvf/Ga5d+/e8vTp05v/9vnnn9/8b/7tk8BHH320PHr0aHn77beXTz/9dLl161ZX0G+//Xa5e/fu8uzZs+Wrr75a3njjjbNuLLflt95668a2b9++3ZXpd7/73fLgwYPl8ePHL4zbYq9p7fSvZu/lmh9++OHy8OHDs7K7xMV/9atfLXfu3LnZWs0/XeKe2dN1E8C3nEb/s3xL5A7bsuNZ+9giE89CYA8EUv7y3nvvLR9//HE1jiS/2YOWfDKgs2WZFSPk+WDSytac8NR3oc+SLmN0yvn/+I//+Ht5ajoj/+k//aflv/yX//K9es5l7Pj8uyh90Jr/jz4/605TjPfll182awxHjQGTH3v//feXv/iLv8BOBbO+RH9qxWgCFoZAAAIQOCsBGuhnxc/iEIgRoIEe43ZpT+VJlNpATwxW+9lDg9KbIOR7rukzUgDKk+BWA35WAevSbHLrfo5aGNi6b56/XgL4ltPofpZv8d5hW3c7ax9b5eJ5CJyTwPoyae9FTJqx59RQbG10RgM9ZjmX9VQeJ+YvcO/tpfjLov4vuzlVAz1fp/eS/hFjwD3VnY5io6fOLWZzUWK02TIwPwQgAIGtBGigbyXI8xA4AwEa6GeAvrMlyzefPQ30PEnzPDcDgSdBKJPYUp7ICwFqcY4m1wztvzjnEQsDpyHDKpdKAN9yGs3O8i2eO2zETmftY4RszAGBcxBQz6Aa751jD6xZJ4DOaKBzNv7w4nveWM1jx8jL43DVCJyige7JA44WAx5NXs0q5o9S45r5kmxf4ZL2sp0GM0AAAkcmQAP9yNpD9qslQCBytaq/2XjZPE//zdsIzxOaLT97vlUTHlsuv33u3XNNVrU450lutzLheQhAAAIQGEvgUop4l7KPsdpltmsmoMaRarx3zSz3tnd0RgN9bzZ5annW/PN//s//+b0/u7eejZdffln6E26nlvvS1ltrL+++++73fkJ/vX+2vMTgqTEcLQY8mryXZrd72I8ao+1BVmSAAAQg0CNAAx37gMABCRCIHFBpg0Ru/YS5t5mcJ2vq3x4ftIXvTeOx5RlJmFqc8yS3MzgxJwQgAAEIxAnMuD/i0sSfvJR9xAnwJAS+T0CNI9V4D777IYDOaKDvxxrPI8maf3733Xc3f4Lt9u3bN4KsDd0//dM/bf697PNIfJmrrrFX+aWD9NPU/+N//I/vvdzgJeCpMRwtBjyavF7dMd4moMZo9kyMgAAEIHBeAjTQz8uf1SEQIkAgEsJ2+IfWvx9U24i3gZ7myJOa3t/bmgnOY8szkjC1OOdJbmfyYm4IQAACEPATmHF/+KXY/sSl7GM7CWaAwL8QUONINd6D634IoDMa6PuxxvNI0vqmeauhex4pL3/VtQaTf9O89XKDl4anxnC0GPBo8np1x3ibgBqj2TMxAgIQgMB5CdBAPy9/VodAiACBSAjbYR+q/c379K3x9LNtjx8/vtlXpIGeJ2yRvx8+AqjHlmckYWpxzpPcjuDCHBCAAAQgMI7AjPtjnHT6TJeyD33HjIRAn4AaR6rxHrz3QwCd0UDfjzWeR5LWGSAWOJ0+Vh383//7f7/3TfNVB5EaTC69p8ZwNL0fTd7TWdX1rKTGaNdDhJ1CAAJHJUAD/aiaQ+6rJjAzEIkUK2p/kzspKH9LN5e5lWhE9pV/K7s2b5mUrDLVmtLW3wKvPZP2OfMn0Gtrrt8Wt/auHJJ8/nN8C93Seesn68u9eXXQ0mU+bz5nL7lt2X+UZ7lWLpM6Z36O85cjar9i0Pu7baU/yGWxzotif+UYb6Ld0+MM+VZ5e1y8tpgzaP3KhFqcaek9rVFj1Xtxpnb2oi/anNOOcnYtOaL7Sly36sxTOEvrzbK9lq/dwqY83947K9+req5ad1rPt9R0qO7busNqfrDFWvHvs/YR8deKP1RjpF7s6fVd+V5mzVvjNcPP9eKBJEPETlc7q8UurbumF4spdrvFvrysW3FKzxZa+4vGESP8ac2XeXS2cjhH7pLW7tmuaren1NkITpH7wLoXvTHCqvfavZaf79KWtvwN5zLGzO/rll+Mnq1WPKveNSN8kZWbjvSJIxroM+LG1vlWz3Yv/6vpSGHay4Fasbplh/k5yceuNhDdb9qjZUe1O/5UMWDPZqyzZsUtq34VnSr3f66XUfHiltpJqy6U9qL62chdMss3RnIWy35WvbbO395izhH3BnNAAALHJ0AD/fg6ZAdXSCAaVCmoPA10JThak+hf/vKXy/37929EOHcD/csvv1wePXr0Ao5WIK80W61kQmFfG5OvXSZpVtFFWTMP8tUGhTKvOsayZSW5jLBXdGo10N95553l3r17y9OnT7vbVZMlNeFMi1lJZ1lE+Md//Mfl7//+75//YkEucC15Uc62lfyoNpCPUxvoiv62JuhK0t7bo1pU8ejdaqTXikdJxrt37y7Pnj1ripvbUy/x9zLdgx0lZh9//PHy3nvvVe0/h2LxXceO1JlaHPewVG0v7Uf1sZ45W4amnu/1+VI2y5f2flWltvbXX3/9PC5pyWzZhHWHtfxbz3f0Crqz9rHVXyvP92KMWuz5J3/yJ+Yda8Uts+bN9+s5m1axfp1X8cO5DNb5LJuxP/zhD5c7d+68oLaSp+of0kTWWVFsRB2jMs9512zh9ddfN+9Hi23kjCtzRnW2yqPGSdYZUnUSuR/TM56XOJM+R+us9+ex8r0rnDz3wTq3lcupMUJtvpbuahyt+9Wyg9reP/vss2q+nc+l+sT0zLls2sM235uVq1lM0+dbGuiqn0zrKD4pjVPjX+W8pPnU87ey6jGt5UBKnNfb+7rfP/uzP1veeOON5ypLd/Rf/dVfLf/tv/235ZVXXlFU+cIY5X4tZZsdAyoyWX5RtZHo+ZgV122tnXjYWf7We5fM8I3qfrbUkcpn1TVPHXOGDjgPQQACF0eABvrFqZQNXQMBb1DlYaI20D3FvRT8v/nmm8snn3xyI8o5G+ipkfTkyZMqkjKYVROAfDI1AVV1suq6FmhbRRdljXKPnkKGMr81xrJlNZBWE/VVHiXR6DXQkw1/9913ZvN8Xc9KlDznaZ2zV6wuk8Af/OAHyxdffPGCOmr2qjLPJ4smwaVASoNN0V057wj5PIWodX3LH4yes9T7Bx98sLz//vvd5vkqq1qYzsenF0ha//ZiRz/+8Y9vRPz5z39uuaPu/bQ+PFpnSnF89JrrXryFy/Sc5ct6kNX4ouWnrfsp96Olfyx9Sx6TWIbR87XWHbbO7T0Pyrcyythqyz6sZ8vPI344zdG6q0vb+Lu/+7ub+9V6QS3N2fOzs+aN6jU9Z91HXltR7ptcX8n2//mf/7l6L+SyReQ4VRNd9Ym9Bvq77757Exf1Xi5T2M7ypxGdJVnOmbtE1u7dK6WeR+pstKxpH+p9kPtTK5dTYoSIDZYst9zttb3nf2bMul8snxjRlRV/WzLln0fWX5+39uaRwzNW9ZH5nBYzL4debu6dK5ezxbTMgTxxnrV3D3t1rHLHWg10zx6t+3lUXKfqNno2ZsV1W2onEXa9/at3icrac87TWMU28znLnEX1P7VfdVDPTxpn2bRnLsZCAAIQsAjQQLcI8TkEdkhADaoioisF7lqwViZJvYDunA30VkL705/+dPnRj3603L59+zm2srnQSq7Kcd5mbkRP6Rmr6KLOm9vTqQNRjy0rzVV1z+s4xd7TWM/PqteSBrXZvcpVG1+bVykitBKctKd/+qd/WtJb9bdu3boZVmvk19aojbOaW4puLB2X67bOZE2+rcXB8py32JfjWrqv6bO2n9o4tQmVMy/330v2a3KU43t+bk92lDOoyVzj0LKVGTpTiuOjbS8xUfddjttaZMz30ise1XyudT/lsqrfalBsPfFq2YRyhyn+sixWtTi3ilpb96H453WMx7/W7Mz7bZVS7547tlfE2zLvrPuyJq/yMkUrtl3/e00PtW+bp/HpW3Y1OWpnwCOvx8Y8Y5UzmObr2ULJWL3DenxrvDz+1KuzVZZz5i6lzEq+l+SOxDRbdNaK6ZUXqXt3oGqLuX1buZwSI6h3+oifFm6dzVZMOeJuOqdN19i27LVmV1tjJo8vbNlV+u9bc5Y0h1XvqO1f/XW/EUx7Pr48214fH9WD8px6xtNcs2LAGXFdKe+oszArrmvNm981tdpJzffV7F6Nh0uf08u3Z/jGkTmLupcjxZzKmWYMBCBwmQRooF+mXtnVhROIJOgqEqWhWAaA6huUqwxKQUVtQnsLD0kGqwhfS1Cs5mAZbEbfqlX1VCayyp5ac+fJmMrdI2dvrMeWreZqRCbF3tO83qJIOb6XNOY2rCSX5flTi9qWTZYyK7bgld3SkaVjj72UurX235NNtZN1jlzOlk49frRWuKrtx9NsL5Nayz/Xxtdsb292tO6rp/+yIKUW/CybUhrfVuFshu1576tShlPcN7UCjvIzm48fP65+I7lWdBxtEy2fWdpBqxmv6GXWPizfnH/u9fvKvlqFy96LTyVXT2N+67yz/Jxyv+e6UM+mp3FbxsBWXFKy2OIfPHZYu289fyYgPe8Z3xqr2PcpdHbu3MW6y0rdKn+iwxvTlONbOivXtmw28mKAEkMruZzCtbTByDd/t75kWmsO9biqMpe6OnU+rvrY3L69fjzi906ds5T66unWihFmMZ3lL0brp5xPOePrM7NiQEtnpczqvWfl9RG2p4wXrTyvlMWKl9QvAij1jlm+cWTOUtYOlDvZYnjumDNiszwDAQhcBgEa6JehR3ZxZQR63xxUUHh+7rJMVCNBi/qNTCVYLPcXaaBbRQJPIpPLMyNJ6OnT2rtiC2lMGcxbfNR5lXEenc/gqzanag10q4ijFAej7C3dexO6svBqJS+rbqNnpWUblo6tfZfzeuyrZ69ePVl2FSkeKS9lqG9wr3tVE/nW+NoZsHRY4zzTjtJ6ViFbuddm6cza+2jbSzy852jkPVFybN03uR2lAtajR49uTKfld3NOtYJX6Y9H2IRSGCr1Z90buW5qMs7ah3JfpzGWb2vNY9lc5JvMkXPbs6HWvVZrFMzwc5YvaLFV7jnvC1vKnOeMf/O1VVm992N5vpVfobIasa27VPm2ulXIj9pPxJZrtuj1DYq8M3QWefmlvDfT/7Z0Zt0xK0PLNyqclJc2c51FuFp3ROljlP1beZKy95pco2w6mht5z4LF1vv57LjR0q0V90T0ozCN2LX37Hh1oYz32PmMGFBhW9uH5bui58didqp4UamFRF6WUV7atuIaj814YjXr7Ja6sXIWJU9Sx3j2YdkQn0MAAhCIEKCBHqHGMxA4M4FzNtC9SVlCpb61bAWLkeA9UijJ5VWC51Wuci2rUL7VjJTERVkjmjgpc1tjPDqPJNzW+uret9pRkqNmD/n+1cJreaaUn/1W5lZ/WrlkOvIXDCwde9+Qt/Svfq6+aa/OZxUNW/NYia367at1fm9TWDkve7Oj1tnzFgFm6cwqgoy2PbWBbd23VjOndxYUG1nHpELtw4cPl//4H//jzd8qVn4doNbY8H5TI8k/ojDkLc5aPnDWPlTfFR1n3XVe37XKYfGdNa9iwzVWI+/LdX5lTm+R1zs+ahcjnlPjSO99l2Sz/P5Mf+rVwblzlwhfS/+ROS2dWXFUS6ZSFusneq0m47qOlctZMYL1eWs/XvuydFXOp+TAFtNz27S159bnp64HlHLMjhut+C9qkz3eCtMZ/iJqA57nPLz2FANacV15h3pqaj1+s+I6r/0oL3G29mHlF1ZcM8s3WjF1uR8rZ0njrb2UY9L/PuWXeTxnlbEQgMB1E6CBft36Z/cHJXDOBroSBJVY1QAzMre38KA0EiNy1AohVoK51fysvavzexI3dU51nIe1EqSr667jlIZgGqvacL6+NfcW7lbR1ipKlZwsWXtco0lcbU5LxzXfN/ucJTlrb7tvKQRYiXOLt2UzW/VusbTsxPr8HHakJuKWL5qlM69O03622J51xno6Uoplig+2Gn65HSWbfOedd5Z79+4tT58+rf6aQM5Q+XnAUTahFIZG3dMrV6s5VONv2bais61jLNvx+q5VHqsZNmPevfi5mk207H9LUXRdR4mft9pJ5HnVviO2YL00PNOfenWmcqgxjr4Qks9V3mXrZ1sK4TN05uWa79Hy5xEdWHN6YwSlcZ32ZNm29yxGufZiqwjPVe4RNu1lsI5Xmr3RuZXnRucso21F2UM5RmE6w19EZPU+Y53xfL49xYBWXJfk3nJHtjhG9FzzeaWv9M5rxZ89O7C4WL7P+ry3ds83WveR17aVPKm0k73HnBEGPAMBCFwGARrol6FHdnFlBLYETRYqqzAYDayU5yL7sub1JCW1pNvi1ft8drHR2rtH9pFzedb16NxKNjzrrmMte1/HRezImrtW4IjsIT1jJYFWQa1MAqNypOe2FEstHSvMtqzf27f14pLnvG85b71nvcm/ZaMlD2v8UeyopmfLF83SmeJbRtqeNZd69tVv19XmK/dcntncD6y+K+dfjrd+vr0szqgvIFg2YRWGFN2qvNdxlo+M2LZXBs/4stibnq35Ssu3tNa0nrM+j8y7Fz9Xk0NpoCtnt9UMzXlZcYXHTranRJHyAAAgAElEQVSMVc5pmj9iC1bjaKY/Vfe1p9yldt5z3Sq2l4+frTOvPJZOrM9rdm7FFtY9Ytmo6uO2xs6RvZd3aHk352y2+AhPfL5lnfRsTeZz+ErLN3mYROKOrRzz51WmM/zFyH205rLOeP5cRBfRs9mSV43rorG3xTyiZyUG8M4b9b1JFutZS2czfKPHDi0d5Z9be0ljjxRzevbOWAhA4LII0EC/LH2ymyshoAQiURRW8Ggl+q11lbdUI/uy5IkEgzOC0qg+es9Ze/esOXIuz7oenUeSRksWy97X5yN2ZM2tNIMt+dfPr6WBXks6e4ysb1SrfNdxqm/oNegitqQmopbNlfsdPX4vjaWIr+j5opk6U+ceYXtJ/1ZRVT0T3sZDOW8uR3lO18/yc5SPL/1dbXy53mibWOefaTc1Xczah6r32jjvXaY00NVmjnV+StlGzHtKP6cUFXOdjGqgpzk9evU0Y7bYWu1ZNY703ne1eKO0n5n+VN2XNz6x+G/VpYeJdR5n6GxLvmP5X6/Oki4seSwfZ8nU0rf1IptlJ7073WNDPfnVuMeS1SOPNVf63HpRpJzjHA300rZ6+7JeKozamMJyHTOC6Qx/4dlDdKx1xvN5I7qI+CXP/Z/ka52xiLwWxxlxXS3msc7tlr1ZtmrpbIZv9NihpaP8c2sv61iPzY326Z79MBYCELheAjTQr1f37PzABNRAJLJFK6CzEv3WmjTQI9roPxPVRW3WkXN5duqx5S2JSksmy97X5yJJhTW3J1GwmF5TA31l4SnSjky0vHorC8QRW1ITUcvmSjsaPf6UjaXemYj4ipmN0FFzb7W9xMxzbnqMtzbQc1vJz2fr59iV8b1zPtoman6oZOI9X5afT5/P2oeydjkmWsCjgf4Hkq0GYvScjmygr1J6Ghtb/ULEDtU4MnIePd8Si8i+PlPjpu5rnSN6Hku5R8RL3hc/Wo2KGTrbku9Y/ters8TekseKGS2ZWnZJA913Yr3xVz671YjzSeIb7ZW7didF7FqR0iubxXSGv1D2sXWMdcbz+SPn3aO/6D1CA/3V5cmTJ8srr7wimYNlq5bOonrq3feWTNLGKoOsvZSP7D3mjHLgOQhA4PgEaKAfX4fs4AoJeAMRDyIreLIS/dZaR22gjygkefh7xkZ1UVtj5FyePXhsOZI0WrJY9r4+70lu12esua3PLdl7n3vntorEW2TxPBvVsZJIzjjLasM4L0hFbCln2DszXr2PHn9kOxrV5K7Z+4y5I7aXZPP4XM/Z9Y7Nz0H+7afWz7G3xtd+7r0mS8S3KKw853HEL2LM2odHf56i97pnKwY81TeKrG+8Knf+TD/naTyud9o333yz3Llz50b0GQ301v3TsplTN9GVc5pk9d536RlL1+ranvO1jvXOfa443tqb6i9qTcYZOtvCyfK/Xp0ldpY8VsxoydTSz9Ea6DNieMt21889DZ10x7z22mvLgwcPlsePH99Mcc4Ger7HEXGj9W31czKd4S/U/WwZZ53xfO7IeVf8kuqnkyxqXJfGRuS1WJ4qXrTO7Za9WbZq6cy6NyyGtc9LmUbkLFvzTuVl0lPHnBG2PAMBCFwGARrol6FHdnFlBKygagsOK6CLBmzKc5F9WfN6kpKVWz7nnoMya+8eOxg5l2ddj863JCotmSx7X5+L2JE196xEJclsrV3yKIsqVtLo0bFn7Agd9xoQs/fVKrKVfmTLees969X76PFHtiPLF83SWcS31M6Uanv5PkcVQj1nPB+by7Kezfy/9X4uef1s1Yu1l4hvsWzCKgyN0u0piqeqDlv+1Sq0eRvoqq+2fJj1eSQ2mOnnai+DWY2j3LZnN9BLXq2X1yx7UO1NGaec00hclJ7xNNAtH6TspeUflVzkKLlLq4lX4xc5vx6dKVw9OlFtMZ/Tii2se8Tab8vuZjbQPVx7zPZg0y177b2MVbJV7zOvj9g6Xo0bI/FTT7ZZTGf4i62MleetMz47BpwV1yW5R9tO9C5XnvPaT9T3emOLmj+d4Rs9dqjY9Tomci+25t9DzOnZO2MhAIHLIkAD/bL0yW6uhMDIQKREZgWPkbXLgKxVDPTOrcwbCQb31GDombRVdPEch5Fzedb16PycSVjEjqyzpNivh2U+1lrbOvenLH5vLQz0GJXFoVPtq9RtWRiOJr6WHW7Vu1Xks+af+VKI5yxEfIXli2bpzNKpZ99prGV75ZlQv5HrlUMZX/tZ9v/6X//r8ujRo6XWTMllT2f5b/7mb55/y8s62zNsIu3RYzdWI7Smv3Jfs/ah6Ksshqb/bfmMdV4rxoj6DquAOWPe6JwW43Ivlk17ipOWnVqyWZ+Xsiu2bs2pfq7uzbq/autZ9jXTn6r7qtnB6Ga+qgvvuLIYXt5HM3S2Jcez/JhXZ0oeYMUIEUZJT9FvcbZ07N27cjds0ZXXFlvjc52r5yqqk1Eye+ex4kbLD9bW68Uqs5hGuEf25uVrjbfOeP78jBiwvMdGxXVlzKieH4tXNAazdO21ny0vU1p6tPzpLN9o3XGlbhTbtfZi6VuJzU4Zc0bk5RkIQOAyCNBAvww9sosrIzAjEFkRWsGjFXxuCXK8wWApay14UgK7UuYtAfEpTdEb5LZkizAatU+PLVvJRkQmy97XOSOMlLm9Nq/uUVm7nCvaIFRlUsb1dBzZU1pzxDnx2Om6z56vjBbdLd/kZTRj/N7tqGWHlo5n6czyLZZcyp2bNyWihSfl/HrH5HtP37D4h3/4h+Vv//Zvb3721Po72enzv/zLv1z+/M//fHn27NlivQgQuT8U9tYYr4+3zuSsfai6s/Zbm6e08dq3aZR4rja3xXfWvDP8XES35R3XKlB79Gb5pKgPVW3MO07dm3W2vL40jZ/pT9V9tWIOtQni5d0aH7FfSyfW5xGdWXFUa3+Kri1/VM6t+CfrPCpN+NqeojGNcv7TGOtOVs5PVFejbNpi31on+jLUKLm9viOt28tZFNsvZW/JMJPpDH8xSie9eTxMIn7Wsgfr82hcl56LyGsxV/zmiHjRukOjvreM22oxsaWTWb5x6x1WY2btxWP/uV6teS074nMIQAACXgI00L3EGA+BHRCYGTBYyUckWMzlTfhabwl6k3ll3khQZr2JvaW4MtJ8RjQGawUMK2EYuQePLZ8iCWvtPWJH1lmqFSzUN2its6KsXeox+m1tb7LVs5+ejiO+p0xSVb4WG6Uw6ClGKXIpfsmr9xnj925HLfuzfFGkYKPozPIt1lmv7cd60c361p9SLFNsVrkrcu6pcf7ZZ5/dNMRbvjj/yfY333xz+eSTT5p/9zlfP3J/WDaR5rfGeItclj+dtQ9FV1F/Wtqw0kBPa1l+Vinql2NGzTvDz1m2pJz1EQ30Us/qzzFH5FftrjdOXdd739VitJpNzvKn6r5WNsp9U+OonCNFT15fp+QfM3SmvNBT26+iZ+99PSqPLeexfGfJQPGLlg0oeynnsOQ+t01H7K/0n+l/q78mYjFWP/faoeLrPC+N9XzKTKaRua14WWW+ZZyVB8yOZSP1JCWuS3JHYlaL5ay4LmI/lg+r7UWJH637f5Zv9N7jVs6i5ElHizkt++RzCEDgcgnQQL9c3bKzCyZgBVVbtq4Ej56feirHJtlahXfPT0DW/n7WqG+gl8Fe+t9KATHyk2RbdBVJeGrrnTN59NjyKZKwUzfQa0Usq9CiNPKUc1zaQi0htV6mGP0tC0vHZaLqlc8a3zqPJRuvP7DeLlcKbGXxtmYnXr3PGH8EO6rpWfFFpf1ZZ1XRmVU4m2F75b2s/KxipEik3G+5D7l79+7y5MmTm8daDYBSDuXsRIt4XpuonXNPkUvx7ZaPjNq2oqtabGQ1amr6UhvoPbtUG0A1fzRrXut+se5LT2xd2vSqv1ENdKXAm9vMqCasaof5OOWcpvHe+y49o8THs/ypuq8Wi1PnLh5ft8psFd9PpTPrhTC1OXyuPLbkZN3ptb8ja/ly62x67+by3Ch/3u3cNm3F/rV7SY1RLL6ez08RN/bi31686H2BxcN0lr/wsI+MtfKAfM4ZMaA3vlfjumjsbTE8VVxnxXS1uMLyveUdsSVmK/Vg+ackr1Wr9NzjSs5S5g0tGY8Uc1r2yecQgMDlEqCBfrm6ZWcXTCBSVFFxKMlHLZmpJb61BD3J0UqSa/PWAi3PvJ6kJGfUSthqwXStmW81VlR99MaNaqDnQasSfI+QvVY8s9aOJI2WrGoiH7Ej5Swl+Wr2oyRU695qRS917ZJP7YWXll7Kc2gljZYulES7ljSPLLr1ZKwVDBT2ac6a31ALALVxLZ149T5r/N7tqKZn5V6doTPFt4y2vbKIsvJQXsro3eHKGS/HqPf++pxafOr5NtVXKTahjKn5+NInqE24yD2oyKjqTtlL615b11Ab6Ov4kpUn5qqd2RHzlvdVb2+181azwZqs6plc11diByvWSnN5zqVqu6qNecepLx5477uaHbeajLW8RNWdEsMoOmvprRWDeM6RqpPa3V+Lf9SXR2fprJXjlfqtjfO+gHOqPFZh3/OHMxroyW6U/XuZntKmy/hL8bHleTlFTaBc8xRxY6lb9VzPYjrLX6j+b8s4q7G5zj0jBpwV19Xu0BFnYVZcF7GftEf15aHauFaTXonbZ9UqFXvwxH1KjHakmHPLOedZCEDg2ARooB9bf0h/pQSUoCqKRg0ee8FruXZKsF5++eWbv2ua/vXe9K8VAFp7SfP+h//wH5Z/9+/+XXNepTnRmt+zx3wO65sMUd2Uz41qoOfztBIbz7cqPPvz2HIkaVRkab2QkRcGInaknqUko8fu8z21Ei/P2krRReG4tfhWcmgVqWqJ3anka9lKb/2eP4j4mF6h0av3meNrhYJT6SniK1RfNFpnqm8ZbXutwoulI7WRY82Tf65+uy89U8qt3rezbEK1G6+Pb/n2Wfvw6Mtri8lnffDBB8v7779/8/P8SvM4/zUCSzaPjx017yrTaD8Xme8Xv/jF8pOf/GR5+vTpjVi1u1i105x1xNel59W4ZJQv6cUEuSze+y7tRfkGes0vWTa7ft5jENFZmjeqN9WXWnuL2PColwJPoTMr1vX4+tF5rId90vd3333X9RuWrlv3eNpX+r+//uu/lqawmJ7TpiNrJ7avvfbaTb0j/Rt1tiSY2SDvXW3J6o0b1XOt7EthOtPHKzJuGdM6u2W8NCsG9NqKEtdZ91G0mV7qeVRcF7GfLbGg+isOvTgh4p+sc54+99xjvbivdifn56QXo6nnSfmlAHUuxkEAAhDoEaCBjn1A4IAEokUVZaue4FEJ2tagL/1d00ePHkmJpBK0rcnoN998s9y5c6c5r9qc6LHxJBWnDOJGNNBLPq0ixiU30FvF1zxpjdiR5yxZSWZpn9Y3KL1rl/N7mtSjiuBlwtbbo0c+i5XiF/MxHn+gFAc8BSmrCOfV++zxHj2dw45yvXru1ZE68/iW0baX9u8puCv27D1PteKKdY/mMltjV3lmFR09dqOeh14zYdY+vHpTbXG1mdLXlHus+aL04uUa37Xks2xy1ry5PKpe0zOKn1PP5HofpHkfPHjw/CXV2pnw2Gm+NyXOz8f3bLecS2Gh2mXLHnP78N53Nd9kNfpU3aW5LduN6mxlpp7RNF71o6o+PBw8L8AocqovPXg5eez1nHmssnayvXfeeWe5d+/etAZ6soE896/Zjjc+P5dNe/zg6iPO+etuM3OWNLeiB2++0vMtKtNT+HjVB3rH9Wwsv3dmxoCKXvO7y4rrVgat+8CykRbDWXFdxH5yGRXfu473xBLK3aPqznPfq7GttZeezyjjII+vTfMqa3vPIuMhAAEItAjQQMc2IHBAAluLKr0tR4LHVoCVBzWRZm8t4O69iTvyb6DXGPUKQkpRZ7SpRZiWMuS66wXol9xAT0xaAftqw54m18o4cpbSs73mnFpsiq5d2kcvkVESOq/NewsDveRuhnxqUSriD3p6twrtUZvz2ol3fEuunOMMPXntKMkTuVdH6CziW3qFkojtpf33Cj+q/XnPe+08KT5ulVUZu64xyyYidtNirXCetY+I7nr3Q80Oe7920/Mt6s9j1/Ywa15lrS1+zutbcjusxcIRO83l7+laPYczG+ilD19lz1lE7i9vM7bmb0pbUc559E7aW+7Sy5sUDqfUmefPg6n+8px5bG3tPN5Sm1+RvfbWWefb0vg4Vz7euruVX1XZsl9VB71xo+PG1h2l3geWr4wwPaW/GKGTcg7lJ7lnx4Aj47p8f7WzE83/ZsV1Efup2YHHT7TsKBqzzfCNW3KWfH812VovUYyIOWecUeaEAASumwAN9OvWP7uHwMkIKD8TfjJhWOg5gcg3+cAHAQhAAAIQgAAERhEYVbgs5Zk176h9X+M8q07S3lMMevv27WvEwJ4hAAEIQAACEHASuIa4LtpAd6JkOAQgAAEIOAjQQHfAYigEIPDit9SUN6rLN2qj35CD/1gCeQLifWN8rCTMBgEIQAACEIDAtRKYVRCdNe+16mnEvtdvdf/rf/2vl08//XS5devWiGmZAwIQgAAEIACBCydwDXEdDfQLN2K2BwEIHJIADfRDqg2hIXA+AuXPGSrN8PKnf5Sm+/l2eD0r53pRfkrxesiwUwhAAAIQgAAETkVgVkF01ryn4nKJ66yxJ3HnJWqXPUEAAhCAAATmEbiGuI4G+jz7YWYIQAACUQI00KPkeA4CV0rA+zcMveOvFOvJt53/KkD0b1CdXGgWhAAEIAABCEDg4gjMKojOmvfiFHDCDa1/0omXaU8InaUgAAEIQAACF0DgGuK6/E9ftv5O+AWoki1AAAIQOBQBGuiHUhfCQmAfBPKgbpWoVggrv3mexirfWN/HLi9bilw36OSydc3uIAABCEAAAnsmMKsgOmvePbPcs2x8+3zP2kE2CEAAAhCAwL4JXHpcV/7aJ7/Ws297RDoIQOB6CNBAvx5ds1MIDCNQBq7qxASAKqm54/Jvn/NW61zWzA4BCEAAAhCAQJ/ArILorHnRZ4xAegE3/Xv48GFsAp6CAAQgAAEIQOBqCVxiXFf70tGqYH6t52pNnY1DAAI7I0ADfWcKQRwIHIVA3oRVZCb4UyidZsz6d5VeffXV5cmTJ8srr7xymoVZBQIQgAAEIAABCBQEZhVEZ82LAiEAAQhAAAIQgAAETkvgEuO6/G+e5zT5ostpbYvVIAABCPQI0EDHPiAAgU0ErEY6jfNNeIc/nP8sFD/dPhwvE0IAAhCAAAQg4CQwqyA6a17n9hgOAQhAAAIQgAAEILCRwKXFda1aKnW6jYbC4xCAAAQGE6CBPhgo00EAAhCAAAQgAAEIQAACEIAABCAAAQhAAAIQgAAEIAABCEAAAhCAwDEJ0EA/pt6QGgIQgAAEIAABCEAAAhCAAAQgAAEIQAACEIAABCAAAQhAAAIQgAAEBhOggT4YKNNBAAIQgAAEIAABCEAAAhCAAAQgAAEIQAACEIAABCAAAQhAAAIQgMAxCdBAP6bekBoCEIAABCAAAQhAAAIQgAAEIAABCEAAAhCAAAQgAAEIQAACEIAABAYToIE+GCjTQQACEIAABCAAAQhAAAIQgAAEIAABCEAAAhCAAAQgAAEIQAACEIDAMQnQQD+m3pAaAhCAAAQgAAEIQAACEIAABCAAAQhAAAIQgAAEIAABCEAAAhCAAAQGE6CBPhgo00EAAhCAAAQgAAEIQAACEIAABCAAAQhAAAIQgAAEIAABCEAAAhCAwDEJ0EA/pt6QGgIQgAAEIAABCEAAAhCAAAQgAAEIQAACEIAABCAAAQhAAAIQgAAEBhOggT4YKNNBAAIQgAAEIAABCEAAAhCAAAQgAAEIQAACEIAABCAAAQhAAAIQgMAxCdBAP6bekBoCEIAABCAAAQhAAAIQgAAEIAABCEAAAhCAAAQgAAEIQAACEIAABAYToIE+GCjTQQACEIAABCAAAQhAAAIQgAAEIAABCEAAAhCAAAQgAAEIQAACEIDAMQnQQD+m3pAaAhCAAAQgAAEIQAACEIAABCAAAQhAAAIQgAAEIAABCEAAAhCAAAQGE6CBPhgo00EAAhCAAAQgAAEIQAACEIAABCAAAQhAAAIQgAAEIAABCEAAAhCAwDEJ0EA/pt6QGgIQgAAEIAABCEAAAhCAAAQgAAEIQAACEIAABCAAAQhAAAIQgAAEBhOggT4YKNNBAAIQgAAEIAABCEAAAhCAAAQgAAEIQAACEIAABCAAAQhAAAIQgMAxCdBAP6bekBoCEIAABCAAAQhAAAIQgAAEIAABCEAAAhCAAAQgAAEIQAACEIAABAYToIE+GCjTQQACEIAABCAAAQhAAAIQgAAEIAABCEAAAhCAAAQgAAEIQAACEIDAMQnQQD+m3pAaAhCAAAQgAAEIQAACEIAABCAAAQhAAAIQgAAEIAABCEAAAhCAAAQGE6CBPhgo00Hg1AR+9rOfLffv339h2bfffnv59NNPl1u3bp1aJHO9X/3qV8uXX365PHz4sDo2fX7nzp2bz1599dXlyZMnyyuvvGLOy4B9EfjNb36zvPfee8vHH3+83L59e1/C7UyaxOrevXvL06dPbyT7/PPPb/43/45FAN91LH2dStp0T6d/rTOd3+NvvfXWkv43PvNU2vnDOteoh2vc8yzL+uijj5ZHjx7dTL/nGHzW/pl3PoFZcfXvfve75cGDB8vjx49f2ATx6Hy9sgIEIAABCEAAAhCAAAQgsF8CNND3qxskg0CXQNlwKwd/+OGHzQb1udDmMvfkowl1Lg2NW3ctJNMM0pjSQNc47X0UvmvvGjqtfN9+++1y9+7d5dmzZ92XYmhinlYvrdWuUQ/XuOdZ1kYDfRZZ5k0EZsXVedxSI/3VV18tb7zxBkqAAAQgAAEIQAACEIAABCBwlQRooF+l2tn0JRDIC3W1/eztGwPltxtooF+CFdb3QEHer1sa6H5me3yCBvoetXIemTxnGp95Hh2Vq16jHq5xz7OsjQb6LLLMO+ucWi9j8ytg2B4EIAABCEAAAhCAAAQgcO0EaKBfuwWw/0MSKAseRyhw0EA/pKmFhJ5V6AsJc5CHPM22g2zpKsWkgX6Vaq9u2nOm8ZnYDQSOT4AG+vF1uNcdzLojym+f86cH9moByAUBCEAAAhCAAAQgAAEInIsADfRzkWddCGwg4CnMb1hm6KM00Ifi3PVkswp9u970RuGOeKY3bvkiH6eBfpFqDW3Kc6bxmSHEPASBXRGggb4rdVyUMLPuCGKWizITNgMBCEAAAhCAAAQgAAEITCBAA30CVKaEwGwCnsL8bFnU+Wmgq6SOP25Woe/4ZNo7OOKZvmR9RPdGMTpK7vKe85xpfObl6Z8dXR8BGujXp/NT7XjWHUHMcioNsg4EIAABCEAAAhCAAAQgcFQCNNCPqjnkvmoCnsL8XkDRQN+LJubLMavQN1/y861wxDN9Plr7XZli9H51c2rJPGcan3lq7bAeBMYToIE+nikz/guBWXcEMQsWBgEIQAACEIAABCAAAQhAoE+ABjoWAoGDECiL8T2xv/rqq+WNN95YPAX8db5vv/12uXv37vLs2bOb/7TOla+XF1zWv5f329/+drl3797y9OnT50Pfeuut5a/+6q+Wf/Nv/k2Xcvk33HsFnbxAuU665W/A50WpXMgke/rs9u3bXdnLFwNWXrV5P//88xtGW//1bEFdY7RtqPapymcxKrmX41WbyPX04YcfLg8fPryZqjwH6/yqXZTy1OwhnyuiD4uRIkMaE9GJpW+V0/9n7/xB9zquvH9bNWkccBfcqTQYFwtW5QU7sEVCFlZmpYAhC3a8EJCJ2UIrGTtRZRPBWzgRThGIA1aX0nLhyoEtjEBd0ixuDU6btC/z815lfDQz53vmzjx/P4IQ/LtzZ858zpkzZ8659z674h9hZX8TdL03t49af73J6K1+qCRPbR6R+eR6ztdUyQ+X9gqPe4/dK3tUrdhQs1tFt95c1us1Xbb2l5q8NT+nri8rc8tvjmSwjluzn3S9ZEO9/ijdN2INRYpULZbq/lOyqRH7u2qrllvJrmoxTov5DFsq2ZSdp7ouevy0Yhu1Anotnoj6zFk2V9srZthxLc6q6U7hbu2g50GGEb5xtL/z4qx13tEYzosNSvFuKVYr2XXrN9RHxe25fvO519ZZjU+Nb5Rn4jXCfnI7bule9XORfYC2EIAABCAAAQhAAAIQgECdAAV0rAMCR0JATaSk6ey6gP76668vr7766uOi+4o0Jd/+67/+a/n3f//3JmWlgP7FF18s169fb/bTStzYG5UiR7rHS1SUksufffbZcvv27Sdk3ZpUriWHSlC8BNDowpVqn55c3nKMMEh9eQlgmxR84403nngQpCSTqkvFzlJfdtytnHKZFRlyv9HSgZp4Xfvw1s9s/p495dfVubV0Ey3MqLrxOObzqBUmayxatmwLAr/73e+W3/zmN8u9e/ee6K7HZkf7oVWoUtHlk08+cfeQnjn07C1WnyV5P/jgg+I+ko+n+iGvcNHTp7K2SgUlZS/3/HaPvStrSCnWRViqfjW1U/fQ1HaEnbbWSv7gYCnGSfdeuXLFNYFogbjVYYSPZz9RP53kUmzDFm7v3Lmz3Lx5s+gv87l6nGbZnLrneTzzuSiyrv2l+9YHdvdVQFfkXefn+dvR/k61+ag/UPWe68TGai+++GLRB5T0ODputwX0H/3oR8uNGzea6yyXS9G5sl8ku1D6Uu0nug9E1qXrrGkAAQhAAAIQgAAEIAABCFQJUEDHOCBwJATUREqesJ1VnMiTLy+99NLy1VdfPVE8T3Kkgva//du/Lf/8z//cpOwV0NMY7733nqQpr4geSXasA7aSFLa/lAy8f/9+UVYvSdqaoJrwyvtosRhtG6p9RhN9+Xx6GKT7W/rLk4KJ15dffvmtryi0dOIlU9Xi6LpW8rG3cMpljrZGrskAACAASURBVMiQ+47SvKN9rX20EpEz+UsO4/8aRW2rph+1MDPaD6Vp9PS5MqrZsi0IPP3008unn376BNreRO5oP7QKZotdyQbffPNNySS8de11oqwTr4D+zDPPuEU3T3fr9WjxYvVHd+/eXS5duuRNt3nd2k9kL/dsqtfeW/uwVySdMWYCGPU/6Z6tdlpbK4lBq4Cexi09IFgzhC1xz9qnGl/kMrTsR/XTtb20tqflhb1XXnnl4vaPP/5YWkO1PWWWzUUftPLig3Q9oqekn3feeWd5++23L84P+yigj/aNo/2dyjMaL6r+plZAb537rF9Sx7KLpLV+c9tND/M9fPhQ2i9TjK8+1KLsgzPtR3IawkPCaj+0gwAEIAABCEAAAhCAAATqBCigYx0QOEICatFBbZcjUD6PW0qI2GRH6ufPf/7z8oMf/OCi+97fQPcSoqViRStha5OGtSSNbVdL7tWSmzaJ9OGHHy7pLQnvk/AlcyzxLhXHS+2UwlgaU0nAKbaR+vKKED1LrpRIVIqY61g1DrViV4mvajtpzJIurLyzP9VbksGuDTv/mp2XEoW1dVZiWtPVLP4RGyvNzcprWdb8hlqYUW1J9UN23aX/jvis2nyUT5wmH/j73/9++fGPfxwuuM7ao1pFbG8NJHYzin4tHxv5/LhqO2keJf2VfFup3YgCbcvHWcaldViTobbv2j5L7dQHqkrrx+qp9pCa6leTjtR5K34q4vfWtt5+3SrgKnua91CjIrO1+Zpd2Ha1sVU/ncvmcUpta0Xpki2p63iGzalxs20XeZi0tgdFGPXGk8on3Gf4xln+rpeDsrbUtVCyGWvXqa/0L/2EWG3/GRG312zI+gWvwG1licS5M+xntJ9T9E8bCEAAAhCAAAQgAAEIQMAnQAHdZ0QLCBwcAbXooLbLJ6gUSZXCnIW2tYDeSuZbeWptbTuvaGxZlPotJZdHJIxXfqX+W8WdUlKn1H6WbcxK9NnknVfgsvNTCx1J/kihq9TWju29SVlKBnq26Tklazfq23i1+ecyevNJfShrx9rKOqet/D029rrlX7MtZU5KMnqGH1LtPZ+7sqZmFVZXOWb5oVKyv+WXrW7Vz7e2bC0yt8hDJ6V1U1sz0XWr2ERkfZXsp8XWtq+1tWvI23N7ipB27EgMkxhZGUt+xfap2F1Up56+vMJw9CGEyN7jyZauR9aRXRtbH3Sq+UvlDfT13kjsau14hs0p+1g+b3VvUePwUnyQ/rbrN9Cj60jxjbP83ay42vop9eGidJ8SByrMemytFDOrcZsnu7o+RtvPDD+n+FfaQAACEIAABCAAAQhAAAI+AQroPiNaQODgCKgHbbVdPsGeArqXvE79RxKBNhHnJZVt3yV5IuPnPLyCWLTAHTWmaLGtlJxU3jhUCraKbcxI9PXqzisMWFnTf3u2bNdUKTmuFE5yOyjZkKKPli1FZPDWT48fSbIpb4Gpha11rgr/yBqzNu1xz+dU8ktRf6G+5ev1610vMVH0Gn0YJMI+tVVksH0qfijyBvDaf2TNKPOMzG3GOlA4leahrFtl/iX9pr95Dz/lLEpFmp6is/VHNTlae0ZEn2rM07Nue/fDms68fbJnfxq5lqJ2rOiph7vHqWRjXjxhYxBr78pcWrFEaX/pWd+eDnrWpBrnK9ytbXtz9OZTWytev+oDrHn/nr9b2/ZwUPy0uhbsHuXFLr1+Spmn+qZ2yQ+nv7XiPC8eTvfPsJ9on1HfoNgCbSAAAQhAAAIQgAAEIACBMgEK6FgGBI6QgHpwVtvlCJRDfE9RN5JM6enfK2zl81LenFiZWLlt4qUncRgxOW9eSlK8NN9ZtmETwt7DDxEW0ba5HSlvN6X+veKOklzzkqylefTYfItH1G6UpGWUf96n+gWAEfwjcqrJ67VPL9nsXZ/lhyJzVn1baqe+fdgzfql/7wGGdI+yR9lkv9Lv6IczIj42+qae4oeU9VfSW6+NlvrqsR+v+Bp96GWVS9FvpICuFEe9dZH7aa8glfel7G3e2Ot1z/f3xDi9OvLsMV2PcKox8Px06T6PU7pH/ZpJK+bOfVXP+mnp3fbn7bd5Xy1b7dG3alcKdztnLwab5Rt79OX5O3WdquvdtlPXQnSPGiGP+qUHz46jb4vvw37UN997uXIfBCAAAQhAAAIQgAAEINBPgAJ6PzvuhMDeCKiJebVdK5lXSkyoCZ+83y0FdC85ksbxkmze9ZYyW4lDpZDRayhKwr/Wt1dkmmUbii56eUTvU4oM0QJqkqGVXIvYeT6fHn3UePTKEOXrtVeS1KP5ezLZ616iNNqfl4ye5Yeicqb23sNBqc0WH6TI1GP3nm+zPijywFT0wZPWHCNzG70OtviALUU2y6PHfjz99rBa5fLWe2t9lt7ETv0q8UnJTiL2Ye8f+ZCD55N6Ypwtc/NsKF2PrOkSe89Pl+7xONnYQH14sMV3tM31zHtl0drPe/tVmCptIvv6TN84w9+V+Ku2pezBqu62+F1FjrWNErdH9+kt7bf+rEIrzs/3jtLXC7b6uQh32kIAAhCAAAQgAAEIQAACdQIU0LEOCBwhATU5qbbLEXjJ69RWTbjk/UaSVj39e0m20m/m9ah+ZDLFG79Hf2uf3r3e9ZJsim2k+zxdePPeet3KmfpT3kBXk5KtIkwP1ySfUsxUufTKoPbvtbMP2KT2yhvoI/h7svX6JLVfz3fN8kOqfGu7khylt7Rn21JP/4of6vVBvfeV+Efm1jNuxA9F7SNvr7y9X+s/wmDtw9NvD6u1b+9e73rJt+VzV31Yuqe0T/XqqbeIr+zXkdhNjT+i87Rvv9r7o18D8Px0ST7PNtI93gMatXm3Cnwjbc7jqOrF2rnCptS3Uizt6XtfvnGGv1N9l6o7205dCz16iMgUidtHFsRLMu7Lfrz1GfVzEf60hQAEIAABCEAAAhCAAATqBCigYx0QOEICapJGbZcj8JLXqa2acMn7jSRhe/r3kjuzCleReUVNTdFFrU9Prlm2keTxdBHlUGpfezOr1veuCuhbdJbb6K6LVlGdlN6WafVBAf0bOrP8UIm9V3ix95xqAT2SdO7Ze2p2H/GxPT5zX0n+iK+IMFj79Xxob5FSiV0UPXhFjpxPq7BNAT1iSbrvVN7a7Fnnim30fpLf63uUzUX6aWnHxlO9azJfA7uK0aKxS4uD3TNn+Lt1fM9GYqvpH63VtTBi/FFxe9TeRrafaT+RGFHxc702wX0QgAAEIAABCEAAAhCAwLcJUEDHIiBwhATUJI3aLkfgJa+VJHQJqVfQze9REzr5PV5yZ1bhKjKvqKkpuqj16ck1yzaSPJ4uohxqeo70s6vk7BadjSqgb5HBY9q7jg6xgN6zBjw+nu/q5WfHrfHcktylgN73cFjNJiL21eMzKaDXv2xR04m3PlU9RAtBpbVFAd3zpk9ej/q32gMMnh2UJFNsY1YBPckzwuYooD/5syRxK/zHHRTQn5Lw9dqd8hvoygNyx1RAT0BH+TlJOTSCAAQgAAEIQAACEIAABFwCFNBdRDSAwOERUBPzart8hkrxrSf56BV0cxl6+veSm9EEiqr1yLzUPtd2ii5qfXpyzbKNJI+niyiHaPJ4Tag9fPhwuXLlysVw51xA3/I2+6qrSELv3XffXW7duvUtOziGAvoqd499rvd4vmuWH0rjR944T4Wl5557brlx48Zy7969C/EpoJ9uAX2ED+hZFzP2mS1ryFufPXuX6hutDrbs7z26qN3jzdmLJUr99ug9Oif1AYRSEd2zg5IsHqd0z8wCei5Tr80pc4jqwc5bKWiWYtxdxWgzbbOnb9UPzNKduhZ6xo889BGJ26N7wMj2PTruWVO1c2Ctry0/47FFPu6FAAQgAAEIQAACEIDAORCggH4OWmaOJ0dAPcCr7XJASjJHTbjk/UaSsD39e8md6G/mqUYTmZfa59quR3/qvT19K7aRxvd0EeVgE7Tr/V6i9hB+XzNSuBr1BnqPbls6qSVBvYJzbgeHWECfsXY93zXLD9WKSa2kqp3/qRbQI79LPdJ3RdZhz7iRN9C9tdrjk5V7IgxqBQNrwz2s1r69e73rypxra9F+cte2i+wVihxqG2/OPX6yR++qvLV2tQeISuvf89OlMTxONk7x4pN8jGiBz8qn2lw+h5GfgFbYlJgewifcR/rGHrvfZ1yddKKuhR4dl764460LJW6PrpeR7a2OR9qP4gMjfk7pjzYQgAAEIAABCEAAAhCAgE+AArrPiBYQODgCapJGbZdP0B7OR729E0nCqgmdXG4vuTMrcRiZV9SQtiRqvKTcLNtIc/R0EeVg56ImrBQ5lDZW3lYyrtcelGKmyq1HhpY9WJ+gFnqUpOVo/iqjtZ0iY96nx9bzXbP8UD4PtTCi+AClTZR53r6nf2WP6uUctYfW3CNzG70OrJ16RYstOhzFYO3H27t6dZv69/Tbo4fW/G0BKY+ntuzvI/XlzdnzeSVZIrY/ci6pLytvyR96frokk/Lwk2dfpX57+PbanOI7e/TRwzONoxRLPfu08nq+z7veM//1nh679/zd2neUgzoPVXfR8WfG7dF1NrL9TPtRdab6uUh/tIUABCAAAQhAAAIQgAAE6gQooGMdEDhCAmqSpidBmydJEppTKaDPettrdPLTmqOStC2ZsFdkmGUbSZZoos1bgmqCr8WuVlTskdVLxvXobLR9RmVoJXF7GNl1savPs3q2ZK9768S293yvZ6uj9VxKpKoPmCgJbm++Ud4eT0V2ZY9S2oyQpTX/CLueNeb5oahtb9Vl6f4Ig/V+r6DUu4aUPa+lB29t98w/6qdn6MizvZ4Yp0fvtbl58pXu82woWkhW97OeB5la9jza5pQ10GNjvfpW7D/qx6wspYeHon2qTHo4eLa6jt2zDhS5VRuLjq/22xO3e3tfq0/lYTKv/xn2E+Wb5qjajmIHtIEABCAAAQhAAAIQgAAE6gQooGMdEDhCAmqSJvqkvO03oTmVArryVpKSALcFnp7kcsTket7+tUmVUsJolm2kufUkglpMevqzDHZZQO/RmX1TUX3Lu8YtWiBoJbK9ZGJJBjv+oRbQo8U4L3HqJY1n+CF1P2glldO1UvG6t2/Vx83yQ7aAriTNPd2qc1rbRdj1+DhvXSr7gLJ2t/y2aoTBKotXFFCLmZ69l+bV0kPUV6TxvflbP6k8QGL3WPWLEzX79WyvJ8bx5h1ZS9G9LPXt2VBUl+p+ZvdxRZ+tontUTsXmWl9FqOlF8dNKMTzv386tFiNE9a/4/lm+scfuPVtdmXnrNLKm8rZezNI7fo+8atzu7X0t36/EAl7/M+wnaueKn+u1Ce6DAAQgAAEIQAACEIAABL5NgAI6FgGBIyQQSdJEkmW2bUJzKgV0m3RO/638Nq73RlFPcjlicqXfn24VNNSHIJIMM2zDclYYezyiBenSbwTusoAe1ZlN+CYeWwvo1g5aevDeRI6+zVuaz6EW0CMFbeXNNiUZbfkoa6Tlh6IFxZJ9JpvbRwF9lh8q2WCrmGV9hpJk9/xWZJ/uKTZ4Sf6Snr2CnmLj3rzz6xEG631KQSmqL6Wo5u1dEV+xzsV7KKO0X3u+3/PXEf14c07Xe2KcHr3X5I7sZWsfXjE30mdJRzWfXYqhW/q0duk9oKk8LOHZnF070T5r54JIUTHCNNKvbZtkVR4gre1/LV9W6rfH7hV/p6zT6Lpf2ysxS8/4M+N2b++zLEa3n7G3RnyS6ud6bYL7IAABCEAAAhCAAAQgAIFvE6CAjkVA4AgJRJI0pWKiTeiVkk4rllEF9NSfV4yOJnRy1SkFiFrhqJTgLDEpFR96kstRkyvpsJS8K7WLFI2SXFttI/URTZx5PErJVqXYl/e7ywJ6Glexn5o9lvTgMSpdL9mDXc9KMbc0F3XNrHIdagG9pis7P7XooCSjZ/ghq0fF3q3NKGvKK+6NstOtfqhUQE+ylezQFr2UgpIyz8iDDcr+ZcdUigKltRuxjS1vnyd5I7HKOj+loFRbQ1beUruWfj09KPFUmkekwFLqUy3QjrBVb849MU6P3ltrqrSeS7YZeSBBWfcRP2Jj3Hw+Nl4r2Yf6BnYtPojYXKnQr/j/NHbr4SJFTyV7r/nm2lpS/PjKvybvDN/YY/eKv5sRV0fPW56fsOt3Ztyu7H25PDPaz7AfZf2U9tVRZwYlrqENBCAAAQhAAAIQgAAEzpEABfRz1DpzPnoCkSRNq0hXAnHv3r3l4cOHS/r/9G9kAb2WjLRJYKUIZWVXkzulpI5iELUkXE9yWRnPtqklHVt9eW9RzrCNJE/rgYzeAlzNdlrz/+Mf/7j8+te/Xh48eFC1ZdVuepJxEZ298sorF0N8/PHHF//fy6m1LhS7qxXMSgn3Vn9pTb/zzjvL22+/vTx69GhRinbKm9hpzGgyVJl3RFct/ai+a7Qf6ukv+YfnnnvuoiCS/o16o07hnbeZ4YfsW5hPP/308umnn0qibS0a13xF/ndr64fih3IZR/igSKyyjq0WlKJ2s/bf0q+ih569yPNtPX3W4jPJyLNG3px7YpwevXtyR/egmk+r2VlkP1MecEj+9Dvf+c7y3nvveVOr7o/rjT320bK53rXj2bHdn72JX716dbl///5Fs1bfkf059fPTn/50+eEPf1jd11a5Iv0qvrHH7lV/NyOuTnNSYxbPT5R03WO3StwejQFntR9tP9H1szJvnfUiXxrz1ivXIQABCEAAAhCAAAQgcK4EKKCfq+aZ91ETiCZp1GRZSiyngsqNGzemFNBbRZ48qa0mdHIlRpM7kWRsq5DQk1zuNb5WAs32qRY/RtvGKkeNr/cJ4RYbNRm3JpNSX7ktl5hE7cYmuLyHFBSdpT7u3Lmz3Lx58/G6U/Wn2JKS5FPeZFTXzKpju96jvzlcm1s0GaowSm0UXaV2rQJc1HepTNO4nk1EiujrHHJ5SwWM6F6jsrbtRvshu65/+9vfLr/85S8fr6+SnMoaiM6vZlN2rNl+KGIbIzn02I9aUPL2Gqsrpfin6kHdi5IM3h6xyqn6n9RemYtqq96ce2KcHr0r8kb8pRJrKMxX1l9//fWSCr7pgTC1gG739dIcVV3OsLlInwrPdX5Kv2kP+vLLL5fr169f3OZxUOKYda2lh4CvXLly0a+3/kb6xh67j/i7GXG1GrN4fqK2fhVbyPWkxO3RGHBm+5H2E93TUntvXVJAV3YW2kAAAhCAAAQgAAEIQKBNgAI6FgKBIyTQk6RJ06wd9PMDuE2WjnwDPcmgfL5YTejkqpuR3PEKVqX5eMmMEeYW/eS+MuYo26jpZP27l8z0ZG0V2krsc7sojd1jN9FkXJpTKfmbF6rsvBTb81jZ67VEZmSsVrKw1E/OytOPl0AvJRe32lOJYS1Rr6ztHt+VZGglmSP6qdla+nupMOo95NC710Rtc20/yg/V1nXks6u9c7D31eaU76278kMt/zmycF7Tp2LLkYJSzrpWXIr4iKgeWutW8RclG2v5WNVHRmzXm/MhFdBLe4Cdq2Jj9p6az8/XaG6XagH97t27y6VLl4oPZ/Wutxk21ypO99pxYux9Kt6zvZIdl+bf+oqVuv5H+Mae/TLq70rzV+foxTtbft6i5XNGx+3RGHx2+9bZthZ7KT669cCQ6ucooCukaQMBCEAAAhCAAAQgAIE2AQroWAgEIAABCEAAAhCAwMkQ6CnMnMzkmQgEIACBIyCAnz4CJSEiBCAAAQhAAAIQgAAEIACBMydAAf3MDYDpQwACEIAABCAAgVMiQGHmlLTJXCAAgVMkgJ8+Ra0yJwhAAAIQgAAEIAABCEAAAqdFgAL6aemT2UAAAhCAAAQgAIGzJkBh5qzVz+QhAIEjIICfPgIlISIEIAABCEAAAhCAAAQgAIEzJ0AB/cwNgOlDAAIQgAAEIACBUyJAYeaUtMlcIACBUySAnz5FrTInCEAAAhCAAAQgAAEIQAACp0WAAvpp6ZPZQAACEIAABCAAgbMmQGHmrNXP5CEAgSMggJ8+AiUhIgQgAAEIQAACEIAABCAAgTMnQAH9zA2A6UMAAhCAAAQgAIFTIkBh5pS0yVwgAIFTJICfPkWtMicIQAACEIAABCAAAQhAAAKnRYAC+mnpk9lAAAIQgAAEIACBsyZAYeas1c/kIQCBIyCAnz4CJSEiBCAAAQhAAAIQgAAEIACBMydAAf3MDYDpQwACEIAABCAAgVMiQGHmlLTJXCAAgVMkgJ8+Ra0yJwhAAAIQgAAEIAABCEAAAqdFgAL6aemT2UAAAhCAAAQgAAEIQAACEIAABCAAAQhAAAIQgAAEIAABCEAAAhCAQCcBCuid4LgNAhCAAAQgAAEIQAACEIAABCAAAQhAAAIQgAAEIAABCEAAAhCAAAROiwAF9NPSJ7OBAAQgAAEIQAACEIAABCAAAQhAAAIQgAAEIAABCEAAAhCAAAQgAIFOAhTQO8FxGwQgAAEIQAACEIAABCAAAQhAAAIQgAAEIAABCEAAAhCAAAQgAAEInBYBCuinpU9mAwEIQAACEIAABCAAAQhAAAIQgAAEIAABCEAAAhCAAAQgAAEIQAACnQQooHeC4zYIQAACEIAABCAAAQhAAAIQgAAEIAABCEAAAhCAAAQgAAEIQAACEDgtAhTQT0ufzAYCEIAABCAAAQhAAAIQgAAEIAABCEAAAhCAAAQgAAEIQAACEIAABDoJUEDvBMdtEIAABCAAAQhAAAIQgAAEIAABCEAAAhCAAAQgAAEIQAACEIAABCBwWgQooJ+WPpkNBCAAAQhAAAIQgAAEIAABCEAAAhCAAAQgAAEIQAACEIAABCAAAQh0EqCA3gmO2yAAAQhAAAIQgAAEIAABCEAAAhCAAAQgAAEIQAACEIAABCAAAQhA4LQIUEA/LX0yGwhAAAIQgAAEIAABCEAAAhCAAAQgAAEIQAACEIAABCAAAQhAAAIQ6CRAAb0THLdBAAIQgAAEIAABCEAAAhCAAAQgAAEIQAACEIAABCAAAQhAAAIQgMBpEaCAflr6ZDYQgAAEIAABCEAAAhCAAAQgAAEIQAACEIAABCAAAQhAAAIQgAAEINBJgAJ6JzhugwAEIAABCEAAAhCAAAQgAAEIQAACEIAABCAAAQhAAAIQgAAEIACB0yJAAf209MlsIAABCEAAAhCAAAQgAAEIQAACEIAABCAAAQhAAAIQgAAEIAABCECgkwAF9E5w3AYBCEAAAhCAAAQgAAEIQAACEIAABCAAAQhAAAIQgAAEIAABCEAAAqdFgAL6aemT2UAAAhCAAAQgAAEIQAACEIAABCAAAQhAAAIQgAAEIAABCEAAAhCAQCcBCuid4LgNAhCAwC4J/OEPf1iuX7/+eMjXXnttuXv37nLp0qVuMf7+978vN27cWO7du/dEHx999NFy7dq1x3//05/+tHz22WfLrVu3usfjxnEE/vrXvy43b95c7ty5szz11FPNjr22SbdXrly56OPZZ59d7t+/v1y+fHmcsEfeU86nNBW7VvY93bSu33777eUnP/kJety3Mhj/7Akk/5v20gcPHlywODR/cS4KsvHOu+++SzwjKD/FnulfHg/mt+Wx6csvv7yk//ZiEmFYmhwIgVnxxL7iUuLdbwzrVM90v/jFL5bbt29fzHHEOflAliFiNAh4e9QhwZvlTw9pjvuUpWULxID71AxjQwACEDgNAhTQT0OPzAICEDhhArVC9+eff7688MILXTP3ioJr33nyn4RzF+rhN60JIiVZrbQlofikiloPl9QUquhjuDGYDtdiBg9CzCZN/xDQCFBA1zjNbkXyNEb4L3/5y3L16tXl0aNHzYc+KKDHuB5T61nxxD7j0nOPd0/9TEcB/Zg8zDZZ1T1q2yjj7p7lT8dJeLw9KbZADHi8+kVyCEAAAodCgAL6oWgCOSAAAQhUCOQHg7xJb0HbJvTtsGvx7Xvf+9633lDvHQ/FjiMQSVarbc89oWi1Y7/2ENXevtYJeoxqivYQmE+AAvp8xsoIJE8VSt+0idisGmfoo9PyEAjMiidUe5k1/qx+D0Fnngzn4AMpoHtWcBrXI3vUIcz4nP3ObP6qLZyD/5vNmv4hAAEInDsBCujnbgHMHwIQOHgCeULgrbfeWj799NOLt4J63zK1b5/XPnPHYePwTENNPibJI20Pb6b7kShfa7kEtc8u1x5u2cenI0nQ7MdmGBUCLQJqcg+KEDgUAhGbJc44FK2NlWNWPKHay6zxx1I6rt7O4UxHAf24bLJX2sge1TvGyPvwZyNpfrsv1RbOwf/No0zPEIAABCCQCFBAxw4gAAEIHDABezD44x//uPz617/e9Huq6kGOw8bhGYaafEySR9oe3kx3L1HpzXP1ZxJKhfRdF9HVdb17sowIgfMloCb3zpcQMz80AhGbJc44NO2NkWdWPKHay6zxx9A5zl7O4UxHAf04bTMqdWSPivY9oz3+bAbVb/pUbeEc/N88yvQMAQhAAAKJAAV07AACEIDAARPID13rbyx/8skny/Xr1y+k7inSqQc5DhuHZxhq8jFJHml7eDPdrUT2qww9X3co/TRC7c31GbNT1/WMsekTAhAoE1CTe/CDwKEQiNgsccahaG2sHLPiCdVeZo0/ltJx9XYOZzoK6Mdlk73SRvao3jFG3oc/G0nz232ptnAO/m8eZXqGAAQgAIFEgAI6dgABCEDgQAnUgn37tqv6luw6TfUgx2Hj8AxDTT4mySNtD2+mu5PIHr57iuertCP7ihJQ13W0X9pDAAL9BNTkXv8I3AmBsQQiNkucMZb9ofQ2K55Q7WXW+IfCdx9ynMOZjgL6Pixr92NG9qjdS/fkiPizeVpQbeEc/N88yvQMAQhAAAKJAAV07AACEIDAgRKoFcp7DgH2DdvalNNb7j/72c+Wf/mXf2lSUYqMtTGVe9fB82Tbu+++u9y6dWuZ+bnsksxW3jxBs8rkmZDVksOnWgAAIABJREFUWd7e66P0ZnNpvPS28/e///3l2rVrjz/xX5MrfzNaOdiX9JD6rv0G+Pq1hKeeespD863rpd8gz7+yYFlEHx4pCWN1vvWtcdufp99VppqeWyxbdhWxsZoeUx8q45qN1OZV41Kbk8oxn7e3dhQ7bSVnSp/9j/g3dXGoCaK8P+VBq1oxI6ozdR5KuxE6szaU23BJZ0muHvtK95X6y+2qR3ctTnl/ua2VfOc67x4ZFPvJfV3LT6/zUdfGjP1GiZtqbJP8Jb7p7z37heLjcv4qN2V9tdrU1kZ+j/WZNR9Sm6Pic0sybomherjsyhaSbFtiZbtOFb72nnXtJllu3Lix3Lt3r4ks6is9n74OpsalpbWorhEv3t3l3rGreFc5/yn8av5BsbmeNWjvqcWp+f7eU0Bv2WePf1f8l7KG8vmqX5vL59+S3bMJRT411h5pHz17VEkftf1c5azYc8/5bFasdiz7mcJ1bRO1hVYMWPMt0XWwyrbreCXCjbYQgAAEINBPgAJ6PzvuhAAEIDCVQOtNjfyakvjwDsvrREYU0NWxFLltIv3FF19crly58gT3rQf0VgFxHWw9WL///vvL7du3L/7sHa7UA3Srr0jycVcF9DfeeEMq1Ht8Igfh0gMCanG3tlCtfrbaURrH6svrU9VvKbGj2ldND+paTfPyWJeKXrUk1aqP1sMpJZ0pPiPdF5lXat/SUSmhpawzT++RzWNWUq20x+Q/EVKTcVRSOe9/pM5KRZA0VmnvsHP07Dzis9K6s75yKzubCP3d7363/OY3vykWvdaxZtmPLaDfuXNnuXnzpluA85LU1peM2G96C+hffPHF45/Mqa0H1S+l+z2fuPra7373u8vVq1eXR48eLZH+I37Fto0mpNP9JR/ywQcfPI6RavKosYG6xynxWIRNqeAw2hZUn+fp3+qtxdbyzPtWWau6W3mrMY5XQFf4e76lp4C+j71jZLyr2FnLxhSf5cVRkbVn2yrnszXeyn2PZwtKv6ssW/ftmq9sPWQcPefn66wWf6q6XOftrXV1baf+PD+m2EjPHrX2q/q31N6zHUVWdbyc8axY7Zj2M4WtXU+1e/J1UIoB1dhSPReoOh8dr6jMaAcBCEAAAtsIUEDfxo+7IQABCEwhYA9R9hBrD/7e4V5JoKwJkC1voEcP52nM1sEkPyy/9NJLy1dffXWRULb/vEN+S0kqm5XPM88887hA0Bo3kpxZ5Ssd2tUExa7eQE8yfvnll+5b7moCJmIzdmz1UFvTv9XRFjvKx7BJnpqcqm5r9qEe1kvzUhJRkXVmi17p3vVBk9b6KyU+lfa1xGPPvNa1ne61/Vod/epXv7qw/fQ/79+IhGEaY1ZSzRa/ki7efPNNb1oX10etldTXaJ2VEmWKLa4T9/xKRF7rs7y92oNvE6FPP/308umnnz5xW257s+wn3ztfeeWVCxk+/vhjbwoX11sJ6pzvqP2mp4CeYo733ntPmo+31lVfvQ721ltvXej12AroeXzkgfN8yKgYypOjdN2us5G2kMaLxD2eXyrZVs2HWd+V+yPVRj29WZ5qnNMqoEf4t3xLtICe5jpy74jofVS8q5xxSv5LtQerb2//jKzHiA9I8Uvuf1Q7UOXZWlRVvuqSy2JtxeOa69mu0V5dtmI9dV3nc/L2SU8XSuxVenhgH7KqzPdRQI/4U0VnEb/m7WeeDazXo7Zg9RGNLb31F/FV6xy2+hSVFe0gAAEIQGAMAQroYzjSCwQgAIGhBGzCwwbuW96c9RJI60SUhHM+6dJhpnTgsO1ah7NSn/ZwnOaT/r3wwgthHZQO1fZA0zp41xKJSr9J2FK7VnKy9VUCO3m1rWIPtYNq6fBnD9It/ZYSe7bA1Er+eQdazyBGf759HU/pt5RcUWyvVoBT9NhKPKhF9tr4qo14iSwrR6l9TYZSAkMtJCQ2pX5b8ir6GpEgmVUAbSWgLDfVv3trzl6fobNW4tLqWPXVtbVdspuWzYwsoOcsbSHs97///fLjH/94uXTp0rQHMGq+uZTAjtiP6kvS/NX9RolnWnqz66Fkt+revepNWWOprZLAjq67VvuIv6npqmQDqq5qsZH6gGG0wFtisW9bSDJFYmXlU+61T7cnH2H/ReKJiO31xKV5/6W1EPEt3rz2vXfMjHcVH1g7/9V8VonXKH+l7s3Rz3GXGJd8S6ndFt9iWbVigejZ0O6F3t5Se0M9ok/LvcbGttt1TFxiWbLRUrtRX5Ly/M66viJ773qP8mDGse1nkT1FZdby7cq5s2W3qq/qWdcRFrSFAAQgAIG5BCigz+VL7xCAAAS6CCi/4+YV2WsDqwe5SLIl+iavPUTUDiaRBGIPaHuwbyU0SkkaJWGgJJPUN5bV5KNNvraSAIo9lBKULVatt5xqiYIWp9rhf2sBXeUetS1lPdj1W7Ml9WEZRY+lwoRnn3YutfYRG4nqU/UX+Rr15pVYKHqKymoTmem/RxdNlf6UpFpJZ60kkVKkia6VGTqLJIGTvK3PGufzsbbg2Vhpz1B012LYk4BTE4z5uIr9RAsMqs+L+BK719XWmxLPRBPotn1tn42sm1Jh3rOz6Jrz2kfsZYaurA9V5j96L9+VLXgFOXXvK62DvG/Vx622ocYTni3Z62oMO8u3ePM6hL2jJ+ZQ9KD4wJL+09+8oqddf157Rd7I+Uwtike+1lCKl9Pftpw77NdV7t69e/GQm/1Xmo/6U0O2XcSHrHJ4/jSyR1jfpPhzzz4i49u5eD5XfTDAkzG/7vmdtW1kXus9Sqx2jPuZyldlNsu3H0K8orKiHQQgAAEIbCNAAX0bP+6GAAQgMJyA+nl2e2jwDoWlxEjrIBtJtigFfwtKOfRFD74RZUT5lQ5fJebKvEpyKgzV5KNNWIwuoHvJMYVt9AGQyJuqqh1Ei3dqv17CqvQpuVoiLY2psFITNF5irDRHpfAVTaBGk1R5e+UTjWqh0lt3pcST13dUv55dqQmivB/FD1mdKW/bKLbozWdLstAmq0q+qOSrPZ0p81La5HPvkcNjFy3ip/5m2Y/l4dmPui6ivkTZb5R4prTWvWJJLqvycJFSPLBclXs8u4lcj9jLDF0pvqs3hlI5zLIFb78pyafyaBUHlYca87HVeELlubZTY9hZvsWbV4/PVvYFpU1r/07XPF/k6ULxgakP9aFNO170k+MteRWfbu9XfJHVgxcXpDEiX27wdJD3pXx9LbXJP7dds4F8Xq2veKl7ibcHqD5pa6xX4+nJVxvXO7uW7F9l1tK953e2cFJ0cYz7mbeWosxm+XaF/+x4RWVFOwhAAAIQ2EaAAvo2ftwNAQhAYDgBJSG7DtpTAFQPcmqyxR7MIkmeXH7lE9KRvj3FqBzyfqKFROWwvvavJFbU5GPqU22rcIgWXZVCSU8ieWSCLjHqWT+eXaXrXgFdfUgmkiBQ9KjopTY/r4AdTdBHbUq1Z0U/eRvvjSD1LVM7bsSPezKrycK8HyWpE9VZybbVB7e8OUauezrrKQAoa7LHZ/Uk7FssPN9SuneW/fTMzfMjdu9K/+3t+4pfU+KZHrZeYUwZ1+os+rZwZO0obSP2EvXjiq689V2bgxJDKfNX9vBSP54tzIyVS3Fk+luKQV9//fXl1VdfXR49enTRTIlLlXhCZVnbb9UHO9P9SqFT8S3evA5p7xgd76q+SNkLlX1mS2zg6UkZ3/uJKe+Br5rdbimoWh2U7Dpvk+bwr//6rxdF9NY6WG1li2z5fD05la839fgH9R51j/J8srKXqP6nJbtqz+q88rGUWH9GbLOL/UyxB5XZLN9+CPGKwok2EIAABCCwnQAF9O0M6QECEIDAMAJKcjEfrCeBrR7k1GSL2l8JknfwGFmEsuP3FEO8tyJUZkryx/v9eC/5oxYcFf316KHFVz3wWk69yZDaAt1XAV1hHnUqSp+9idEki9d/1Ea2tPdsP8LO80Hemt9FAq5nvShJtagO1rkqhYqIDqJtPZ1F99E0vse417d7/Ubn3mOPPTIo9tPjj5V9qccuvf1c0V8PW4+Td72m/x4GUVuqtY/YS4+cLV0pelLl9h68aPGaYQveHtqSx/N5+b32oYb8mlpg2yKrOo9IAV3RpeJbvHnN2Dsi66l1vlMYtNira6tnTZdiA+VBDcX/ReK9yLkjUuDv9eM95958rFRgf/7555erV69ePABTYprb1xbmuaxeAb30RrPqW0bsU+qa6o1V1bWizsXzO2s/6rzycRXbPOb9zGOsMpvh27fYyZYHEDwmXIcABCAAgTkEKKDP4UqvEIAABLoIKAeh1iFXSTSoBzn1YNBK1kUglGRXEmKRMda26txs3959paRCj3zpntKbCREealvFHtS+8rm2EllRO1/77b2vpoN9FdB7eHp2pOhxCz/v3mjSNcog2j7Ca23rJSdr67I0lprU8eRM13v68vSV+u1l2nufMtdWG1uwTW2VT7griXKPsXe9JreXiI4y6ZGj5x7FfhSfY+en2I7SxvY7o4CuvPXqcephlObWe1/Unrb6rtG6mh1DqXxmrJmZsXLrXJBfU2x6pv2p9tJj/0rfXr9ejN+zXjwfUbPJ3vvUvai2Lyoca2NsuVc9P7TWcOtBk541vY615V4rb95XqeiczyE9NPHcc88tN27cWO7du7eU2uc2ra7vFkP75YNa3Ov5s1HF/J41t97jxQUqh61z8fzOFjtT/ESP/Xr9evpX91olb9XqS53bDN9+KPGKypp2EIAABCCwjQAF9G38uBsCEIDAUAKlg2t0AO8tBfUgpx42Zh6iRiVjLEN1biX2rc/Ozz5MRXiobRV7UPtSE2Dewbxm86Of2La2660ddS16T/v38PTGVvSotFHZ20RddE6z26d5RNejUkBXbWSLj2klXGvJTHuPssZayeaWvW2xI8+OR+ish72XhFN41uaW7xlbE9yenCUZeu5R5ttjB8q6V9rYeXqJcsUmZnDqYZTmNvJz5N6a2+JvRusquv5bc9uy1mbYwsxY2fP/6XqkCNRrt56tqfbSM77St9ev4iei60XxpYrfVmOPmg7UuXm+dHZsoMpZkiPXr7X3Xj2kcbbI5J0jrZ9a+eeFxVwn1g5K7b11WHoYsceXqjmL0W+nK/55q84Uf+JxXq97fmdtp8zL8/UlPzGj313uZy3O6tx67MHr+1DiFdUOaQcBCEAAAtsIUEDfxo+7IQABCAwjMCoQ95Jk6kFOPWzMPESNPMDmilLn5iU+7Bsco3SYxuUN9Cfpjy6g2yTSloR7Lq3X75YEZc3hKOtaaVPr30skRNfqzPZqUs/OlQL63eXSpUvunrbFjmqdj9RZj3/37HtL8p0C+j+0rqx7pY21I8+nKjbh2UDJdj276F0rFNAfuH7Ia7BlP59hCzNjZcvC2nu67p0NajHMyOKXurZ71o3St9ev4icsa89WPB+hxlwU0L0V/+0vdxxyAT23w/wcmdtSLr/S3vvSzpbzacuXRvvdasfJCrw1l9r0rOXcwhR/4lvkNy08v7P2o8zLjqn4lxn97nI/a3FW59ZjD17fUdtvzWNLvKLaIe0gAAEIQGAbAQro2/hxNwQgAIFhBKJPhNcG9pJd6kFOPWyMPGTaOc3qW51biXHkDfTRB6IID7WtYg9qXzmvGZ9wH11At4kHLwGlLnbvzfbe3+Vrja/oUWmjJnMP8Q30SDJj1bX3FnavzW3xMVYHXhKnpDMlqebNvWYLW+zIm1vLxlWd9bD3GCs8a7JTQP8HGWUvUdpY1hTQ1d3Jb+ethbyH0bqKjO3PpL9Fjxyej+hh1TuDWnFDjUlH+vgee+kZX+Hr9XtIe0dv7FGzGXVuni/dGod6Nq3KWernWN5Az3Wbv2mey5+v1Vr73OZbhelIfsF+Nj5xVv2G9YE1XW8toiv+eYsdJbkVf+LZ8nrd8ztrO2Vedkxv30ntZ/Q7ko/KsdROnVuPPXh9e9e3zIt7IQABCEDg8AhQQD88nSARBCBwhgRsYB95UyTh8t54zZGqBzn1sJEforzifVS1sw5o6tysvN599jA1qiC7yhHhobZV7EHtK+c1o4CuJAoiNmb1OcJ+bZ+l33fr4enNS9HjFn7evdE5jW5feuMuMfPWoFdE7k2Q9N63JUGU3+vpa0uCMKq7mu3O0pnnp3sYb9EnBfR/EFdsR2ljdegVfRSb6NGxt84Uv1yyx977vH1CuR7hMFpXs2MoZf6pTYTB2qdnCzNj5Zbvz6+pMc4s+1PtpWd8pW+vX8VPWBvybMWzi5pN9t6n7ren+BvorQK6p6eWb9hyb63f0mfZ17+V1qm99r3vfe/xb6O3fke6VtRuFbHtOlAL6HautcL9rn732osLWjrfcm+LQ8sH99iZ4idm9Lur/czbs9W5zfDthxKveIy4DgEIQAACYwhQQB/DkV4gAAEIbCJgD0DRw6oN4luHUy+BtE5EPWzYA/LWJ8tzkEpCrBd8z+HYOyxtfRDCm0uEh9pWsQe1r1z+Fl/1wOslY0bYmrVfr+Dq6UjpT2Fux/F0oPS5xc94/XvyRecTbR95iEi109TOW/M1e1CSWp4trdd71ovil3sTYD2+szTXWTpT965cJo9xT5+p/1GJ6C224M1N0U3J13o+odSv4ieUNrZvzyYV/fVw8ta5d73mA3rXpupTWu0iHEbranYMpfKJMFj79HSt+GRVvlq70kOB77zzzvL2228vjx49urhNeUC3Z20rsqv20jO+0rfXr+In7Dw9W/Gu17iNthd1blt8j+eHFRtJbRRdevuLtfPeWC6N461tdV55u1y/6dzx85//vFkQz5mkHMH3v//95dq1a8uDBw+ab4jnOlEfoOm12Yhfun///nL58uUedPIDTr1f+1LXiiq853e2xHeKn+jRp2fzyrgqny3t1Ln16NTr+1DilS38uBcCEIAABHQCFNB1VrSEAAQgMI3AloTFKpT9DdlacVE9yKmHjS1JCQ9obxLF6zddVznUEh7p76Vi6whd1uSP8FDbKhzUvnK5vUSad73EQLVxRf9rm9JbsL2FebsWasmqnkK2x0vR45bDvpeIitrI6PbR/pL+la8FWJ0qxYfU90g/0ONj8/GTPCWbVtrYtdQjywh/VluvpYfF1L0rl8tLlKW23hoozbNnrbf8lyLnCJ0ptqH4HCuLsk6VNrZfzz8qNtHD1ksyK+Paucz4MkpkT4xwmKGrkb4zMu+oP7B9e7Yw0ncqPjW1WR/GtevZe0i3Z20rrFV76Rlf6dvrt2e9KuvF80+7iHfVufXuWSPtu6c4p8S3PXv46Hhu1XXOK8WV//3f/738x3/8x0VBvHS2zPWSrr/44ovLlStXllZRXNW558usPMpa8/rsPWelfpU1l9r12FG6r3cN1Hyg53dKNpH+pjzQrcRqKq9c/kPYz5Q9RZ1bz1pQ+j6EeEXhRBsIQAACENhOgAL6dob0AAEIQGATgd4CjR3UHhRrhR71IBc5bPQUNpVkR88hXVVGT7LHztNLciRZ1IKbctCP8FDbKvag9pWz9xKGynzz/qy+0rUtCZi8byuL+paGJ18tSa3YfiuRUepX0WPqU0m2eL7Fe3BE+Txj1Ka89p69lfyC1XtJ7h676/EtLb8VtRdVZmsLiq8amSyapbPI3lVLXHprLN3nFaFSG7tnKPe0bEFJ6Nn7Z9mP6nNyebx1bH2U4kss55IdKzbRw9ZLMtv5KHuL7VO5R417lHYRDoo+7ZjeurfzV/xSGiMaU4xeZ4otzIqV01xa3KIPZfSsbcW2VHvpGV/p2+tX8RN2nsp6idqmuocrzNc26tyUBwtL4/bYdk3+nnOxcga2bZT9uNcfKbrJP8v+xhtvXJwXa2ebXC9pX3zmmWeWe/fuNc+Yim0qurQxf9SeS/5py/lNnVePHUV9paJnz+/U1qi396l+QuWVz2Xf+5nCNbVR56b6v3xcpe9e/9CzhlQmtIMABCAAgTkEKKDP4UqvEIAABGQCPQf6Uufqoa/3INd6ErqnAKkU8pSEmAy60FCRYb3Ntk1/LzEpvdHsPUWuHvIjPNS2ij2ofeWIvSR5JElXYlpLMvXaQ0m/SnKtlBhKf/MSH5E3wpRPMCp6LCUbvOKMWsyJ2sjo9pG1nDiU9K0W0CNv/Iyy00hy2ratyaD6tHVNKQnqyPqbpbNZibLo1yq2+JQaRyWhV7p3hv2oPieXR1n3Shs7x+h+U9qTe9gqSWZ1fy/55/Q3z0dH1pzSNsJhF7qqxVr5XCKMRzNY+1NsYVasrMT/kUR/z9pWuKr20jO+0rfX7672jtaDQbPi3cjcont9z8N4nr3YPlvnqNLvfCsPUnnxmVqg9OZSu55zvnr16pI+a97y96XYrnVOiZyzkow127PsLRflQbfet/9L7Hr3KGUvUR6Uj+rb8zu1s7Nnn2qsH+F1CPtZhK86t4j/W8dX+p6Z84lwoC0EIAABCMwnQAF9PmNGgAAEINAkoBTHVIRKwqH3IOclcUsHOSVJneZWKzYqCTGVjXIILx2uawmF1kG8lMyp8SsVWZTP76fxW4kT9cEMxR569OAVNJL8VsZSsqDEctXlljcYSvZQ0kWLc002r3ie+izZlfebjRFZWslGtXAaKQBGbWR0+5IuSuujZU9qAX21Hdt/qW/v4RnVf5XWijJ+a63U7L3Ewfp3bz9Q5jVLZ7MSZWlOio5be4b6UE6Nn5LQK907w36UvcPKoqx7pY3t19tvFJvoYasUTZOsdq2V1k9JR+neEWtNWY9rm0jRZYauautsRAylcphpC7Nj5VacoH4Rw9r1rH2s5g9n+RavX8VPWBtSbeUQ4l31vKkW8UvtRvmrUt+l2KQWxyhfYVt1WWpb0teodbCOWyrQt84PVialcK3sPaU9Krdz76tTrTizNMetcVBkjyqNX7LRUjuFr7KnRPzpjFhN9VH5XNTYZsZ+pjCNxiszffusnE+EA20hAAEIQGA+AQro8xkzAgQgAIEqgcgbIQpG21/p8OclkPJxaomJ0uGzVTRoyd46oPYkZxVOrUNi6/5XXnnl4vLHH3988f+Rt/JVuVqJhVbxL1JMy9sq9tCjB6+gsfKo2ViJ11tvvbV8+umny6NHjy4ujy6gpz5rRQxVf5EEWylh0xqnlVhr9aUmv7w5qkV5JekUtSmlfSmR05pT8mPvvPPO8vbbb1/YlJJUW98S8lil68qDFEo/qU3Uv6ZPez58+PDiE5+1tZIzTXN/+umnL9aX8m/U2puhs5mJsqiPsHvG1sRxTyJ0lv0oe4e1JWUdK21sv95+o9hED1s1yZzkjdh68rW3b9++mGarIGX3z632tXKtyWp9+wxdrTL07sUjGMy0hagvX3nU9tXIOcLOq2Zb0XhC2TNSGzWGneVbvH4VP2HnGrGVfce7uzjTjYoNEudIjJxs+aWXXlree++9CxVFCtGK/Y6M5/LxIm88Wx7KeSPCcJUrzfW55557/En52twje1re9927d5dLly4p2Ktt1D0qakfrgKMeBPHGtzqM7g9KrB/xUev81dgmKq+3n/UYhWILs337PuOVHmbcAwEIQAACcQIU0OPMuAMCEIDAMAI2mbE18aB8YtZLIOWTax28a7JGEkTe4b8nOdujnFZSLz/037lzZ7l58+bjopQnfyRxoR7WawfFkixKW8UeevTgFTRyPSk2k5Lizz///JIKmDML6EmunoSAUjQu2aY6lmdrqe8Rb+LU1o/nm6I2Mqu9mtBbedo1audZSjyl3568cuVK09Uo+or6KtVW0hxS8vPGjRtyAT3Z729/+9vll7/85eN7SvKpfioyt9E6m50oS3Pr3TO2Fvd6EqGrLkbbj7J3WDtQ1r3Sxvbr7TeKTfSwVZPMq7yKraf1m/6tPmYfBfSafVtZZuhKjUGtDYz0TbuwBSXuWedY20+sXSsM1M9zR+MJ1eePikt7fIvnsxQ/YceN2oqi91nxbs+ZTvFZiUlvDOzZjbJvrXb/xRdfLNevX7/o0it4K3v4KtvWfbs1R7sevVg714fXdh03chZd+8zlaulWtY8ky8i4WN2jovGPYjuezZauR/ypYvNpDDXWj/qoUozr2Zri17z9rIdrKx7P98Nd+PbIOlP26l4e3AcBCEAAAnMIUECfw5VeIQABCLgEIp8gczvLGnjJMS+BZMeqHeS8hELraVz1EN2TnI2wsm1LMm89gKUxWofhnkNU6aCqfAZ/nW/eVrGHHj14BY2SnkqJmFzWaLFiiy2s93pJNi+poMpQO3hHk5IlG/b6GPHp4KiNzGzfSmKU/FZud95vPeb3q58uVG1AbVebXy679TklO63pIPI5QlVmr91Ine0iUbbOJ7pnePtmlFNPf6PsR9k77HyUda+0sf16+41iE7tIMrfigXz9qmxnvYGe5KzZSe5LZuiqtAZGx1Az1llvfLIlVu7Vv/op9554wmObrnsxrGr/+ViKLXr9Kn7Czq/Hb6Q+9hXv9p7paoVSr1Ct2IPSpuaP8j0wtwFVrl3+TJTn27xYPV87SlvljJvaKF9f8s46rUJ6T5yyxSZasrb2EjU3ochWahP1p6NitR4ftY/9rJerEq/s0rfvOl7Zwo17IQABCEBAJ0ABXWdFSwhAAAIQOHMC9lA0Kylw5pir088P9D0PHsAVAlECPYmn6Bj7aq8UHPYlG+NC4JwJqG//rYzWtUxMcs5Ww9xPiQDx7ilpk7lAAAIQgAAEIAABCBwzAQrox6w9ZIcABCAAgW4CefFILcZ6n3vuFubMbrQPIqhvikSLCmeGlelOIEABfQJUuoTAmRDo+c3ahCb6JuX69p/3luCZYGeaEDgYAsS7B6MKBIEABCAAAQhAAAIQgEAXAQroXdi4CQIQgAAEjp1A9HfnbFJbLbofO6dZ8uef+1M+RdibhJwlP/2eBwEK6OehZ2YJgRkEevataNF9HeN//ud/lvv37y+XL1+eMRX6hAAEOgkQ73aC4zYIQAACEIAABCDz/7HvAAAgAElEQVQAAQgcAAEK6AegBESAAAQgAIHdE7C/7+W9BR1tv/sZHdeI0d/ujLY/LhpIe6gEKKAfqmaQCwLHQcD+Nqz3lni0/Rqb/NM//dNy9+7d5dKlS8cBBikhcCYEovFrtP2ZYGSaEIAABCAAAQhAAAIQ2AsBCuh7wc6gEIAABCCwbwL2zbAkT+2tcpvMSm29JPi+53fo49sHEpK8pYcYSnpS3lg/9Pkj33EQoIB+HHpCSggcKgH7tZsk57vvvrvcunXrWyJbX1PbE/ObePv8ULWOXBD4BwHiXawBAhCAAAQgAAEIQAACx0uAAvrx6g7JIQABCEBgI4FSUkvp8qOPPlquXbumNKVNg0DpwQQPGJ/O9whxfSQBCugjadIXBM6TgH2rXKGgPCiWYpif/exny//7f/+PT7crUGkDgT0RIN7dE3iGhQAEIAABCEAAAhCAwEYCFNA3AuR2CEAAAhA4bgKlt75qM6J4O17XpbfzaqN4n9kfLx09njsBCujnbgHMHwJjCEQKaKU31MdIQS8QgMC+CBDv7os840IAAhCAAAQgAAEIQKCfAAX0fnbcCQEIQAACJ0SgVUincD5f0a3EIoXz+fwZoUyAAjqWAQEIjCTQKqRTOB9Jmr4gcJgEiHcPUy9IBQEIQAACEIAABCAAgRIBCujYBQQgAAEIQAACEIAABCAAAQhAAAIQgAAEIAABCEAAAhCAAAQgAAEIQGBZFgromAEEIAABCEAAAhCAAAQgAAEIQAACEIAABCAAAQhAAAIQgAAEIAABCECAAjo2AAEIQAACEIAABCAAAQhAAAIQgAAEIAABCEAAAhCAAAQgAAEIQAACEPiGAG+gYwkQgAAEIAABCEAAAhCAAAQgAAEIQAACEIAABCAAAQhAAAIQgAAEIAABCujYAAQgAAEIQAACEIAABCAAAQhAAAIQgAAEIAABCEAAAhCAAAQgAAEIQOAbAryBjiVAAAIQgAAEIAABCEAAAhCAAAQgAAEIQAACEIAABCAAAQhAAAIQgAAEKKBjAxCAAAQgAAEIQAACEIAABCAAAQhAAAIQgAAEIAABCEAAAhCAAAQgAIFvCPAGOpYAAQhAAAIQgAAEIAABCEAAAhCAAAQgAAEIQAACEIAABCAAAQhAAAIQoICODUAAAhCAAAQgAAEIQAACEIAABCAAAQhAAAIQgAAEIAABCEAAAhCAAAS+IcAb6FgCBCAAAQhAAAIQgAAEIAABCEAAAhCAAAQgAAEIQAACEIAABCAAAQhAgAI6NgABCEAAAhCAAAQgAAEIQAACEIAABCAAAQhAAAIQgAAEIAABCEAAAhD4hgBvoGMJEIAABCAAAQhAAAIQgAAEIAABCEAAAhCAAAQgAAEIQAACEIAABCAAAQro2AAEIAABCEAAAhCAAAQgAAEIQAACEIAABCAAAQhAAAIQgAAEIAABCEDgGwK8gY4lQAACEIAABCAAAQhAAAIQgAAEIAABCEAAAhCAAAQgAAEIQAACEIAABCigYwMQgAAEIAABCEAAAhCAAAQgAAEIQAACEIAABCAAAQhAAAIQgAAEIACBbwjwBjqWAAEIQAACEIAABCAAAQhAAAIQgAAEIAABCEAAAhCAAAQgAAEIQAACEKCAjg1AAAIQgAAEIAABCEAAAhCAAAQgAAEIQAACEIAABCAAAQhAAAIQgAAEviHAG+hYAgQgAAEIQAACEIAABCAAAQhAAAIQgAAEIAABCEAAAhCAAAQgAAEIQIACOjYAAQhAAALHTOAvf/nLcvXq1eXRo0cX0/j888+XF154YSdT+tOf/rRcuXLlYqxnn312uX///nL58uWdjP2LX/xiuX37dnisl19+efnDH/6wPPXUU+F7uQECHoG0Jj777LPl1q1bxab7XDOe7FzvJ5B8yvXr1y86wMf0c+TO4yGwz9hjJKW///3vy40bN5Z79+5ddPvuu+9W/ffIcc+hr7/+9a/LtWvXlgcPHlxM96OPPrr471H/cr+b9/naa68td+/eXS5dujRqKPo5AgLJ3m7evLncuXOnGOMTf81Rohf3zhn1270mX5D+lfwLPn4XGji/MXJ/ks+eM8D52QIzhgAEIHAuBHgD/Vw0zTwhAAEInCCBfSax95mM6i2gryaw64L/CZoeU8oI5IWCVgFmn2sGhc0jQAF9Hlt6PkwC+4w9RhKhuDKS5rf7mlVAt/3aGfAQxDydHmrP65mgVbwi/hqrPTXuHTvqt3vL96HaAzr4+JkaOL++rT1ZAjzAdX42wYwhAAEInAsBCujnomnmCQEIQOAECewzib3PZNTWAvpqCrt8Y/8EzY8pLcsSSc7tc82grHkEKKDPY0vPh0lgn7HHSCIR/z1y3HPoa1YB3Yv/Rr/pfg66OuY5qvsv8dc4LR+C31T9yyHIOo48Pe2bQO3LJ6tcPMC1bw0xPgQgAAEIzCJAAX0WWfqFAAQgAIHpBPaZxN5nMipPoKpPe5eeGudTa9NN9OQHiCTn9rlmTl4Re5ygmsDfo4gMDYGhBPYZewydCJ1NI6AWuCIC2D75mlCE3mm2Zf/dvV4jce8s6Wb4l1my0u9pECjlEXgQ/zR0yywgAAEIQMAnQAHdZ0QLCEAAAhA4UAL7TGLvsxjYU0BfVWh/t4ynxQ/UuI9ErEgicZ9r5khwHqWYJPCPUm0IvYHAPmOPDWJz6w4JzChwzehzh0gYagIB9t8JUJ0uI3HvLOnwBbPI0m+NwCHYPdqBAAQgAAEI7IsABfR9kWdcCEAAAhDYTGCfSex9FgO3FNDtAZi30Deb4Vl3EEmo7HPNnLWSJk+eBP5kwHR/cAT2GXscHAwEKhKYUeCa0SfqO24C7L+7118k7p0lHb5gFln6pYCODUAAAhCAAASeJEABHauAAAQgAIGjJbDPJPY+i4FbCuhJ2XnCjU+AHq35H4TgkUTiPtfMQcA6USFI4J+oYplWlcA+Yw/UchwEZhS4ZvR5HDSRskaA/Xf3thGJe2dJhy+YRZZ+KaBjAxCAAAQgAAEK6NgABE6KgD085ZPb8lap/cTz2m+k0JYf6PNPRNuk49p3VN7S7zD1yGkNoiZfaqf+zlPOb/196r/97W/LtWvXlgcPHjweMjrn9cYa25o91D7RXWPY80nvli1+9NFHF3Pv+ZcXitf789/87k1ij5B3n8XArQX0LbLn9jfb5/TYYss3JHlVP9bDKJrIrLFMcvaumxG2razV2j6R32tZt5iW1rqqq5K8M+y0xqWVyCzJMWNeq2w9dlNbM6qcEbu3elbWeGud9K6V2l6f7/P5uPm+462PXdhedA/IbVSNPWqxhp3/KJ+b9zvDN3p6y6/Pij1GxNcjOfUUgpTYMV9fNT9SipUvXbq01PYw1R/taj8o2Wi+tkYVuFp7up1r65xyDOcb1bcotmDtdGVT0ltr32z5N2X/qvkdL4Zq9a3aRD4vJaadfXZfWZTmbnWa++AtnC3/LbkTT2fKGcPTnbc/e/FQkiHvo8fHpz5q4/TEmK29N9dz3nfNX9XGr3HtkdfTs2KPrfxEKb7w9F5i2JJTkVGJibz4Lu9jZT3K9444z+Z6sIyjevD2fIVnpM0M/db67LEXzzaUfTrx2EUsuO8zRUTvtIUABA6XAG+gH65ukAwCVQLe4Su/UQ1ebADTwq/0aQ/hb7zxxhMF5NIYXgDnBWuRZFLe1jss5W29QroNBF9//fXl1VdfXR49evQt8RSOJUalBEfpENCyg2j7mj20EnL2nsgh1pMv9Z36e/7555erV68+ZuvpJrJ2PHmVZNQsNxYtnlg5IgWv9V4laZPaRpIA6rrzdJHGjdhiau+tvx79qlxVlklOzyeu+hlp24rdKrpTCuhffPHFcv369eaQI4qXdoCInXo8SoWS73//++6ep8oQ3fdW/+g9uKT268nZa/ct21Zly3Wj+Allnazz/eSTTx7bpmKD6rr2eHr2ZuM1z5eV4jtvr8z51/of7XOTnCrDiG9UeK5tZsUeir9U9qXofuxxihZXFD7Jtr773e8+js3UAvqdO3eWmzdvLvfu3Tvo/UCx0eTb7LlH8U+liSs+a72vtK5V20t9eH5h9vlmnYfq/1u+tFTE+eyzz5bbt28/gbm0F6kyeGvMDqasofyekmyqTWwtoI86u6/zUfaMda99//33H+tKjYNbjkNl1vLDylpS/J2yJ9VsW/E/WwroSv+Kr1DmmNrYAvqPfvSj5caNG819oDW/0rhqzDVibdZs3e6LNT5KrKnY4dq/0l9LVxE/2CqgR3yv4idWmb19tVRA//Of/7xcuXKlaaI131m7yZNDXQ+p3Qz9qn0q84joR4lrbVwxMhZU/Vl0H4/ok7YQgMDpEKCAfjq6ZCZnQiByAFyRKMnV6KHBOzzZN7e+/PLLb7193VJX9I1pT/VeQigSXK1jtQ7zeSD40ksvLV999dUTxfPUT++hxhbQU1+lhJDlsh4gP/jgg1D7p556qohYDcbzm5U5R2zxrbfeWj799FOpgN4jr6pnZY15dhq5vrWAHnmzI3J4jvicqD5ah7poX4qcswroo/1N9LCt+DDFFhXmXgE9+cf33ntPGc71l7PsVBHO7su/+tWvLva7/IsjtX4839Gz569j9b5VV5K1lYBUCujW7ke8XVeSszXnSNIn6SW3z9betQ/bi77davl7SbKcVWnuyvov6adl7zN8o7J+1zazYo9Iv6ssrbh1JCe1gB618Tw2UwpKr7zyysXUP/74Y0llXiwZlTcN6vni1CbCPsmYn328NVebeGQPsHYTkVeJDWafb5IMUd3V9ibbT3rY9v79+0XMlltkr1g7nGGTNZ2oNrGlgG7t11uYXpE7smcknT7zzDOPi6he355sKq+8n5I/UOZQuq9nHSZZSrat9NVbQFf6zhl5+RVPL+l6vj+mh6cePnzoPkSV7kv2qRba1vZ3795d0ldO7L+oz8nvr9mm9SFpbin/Yl+miMbbig3aPj3f1NJThE2tgB7xvaPnZwvoP/3pT5cf/vCHimlePFCW/nnFdiVukwYMFs/VvSfKdJ/5lpGxYNSfJZ5b9xpVz7SDAASOkwAF9OPUG1KfMQH186e2XSt4LgUYpUORbdeTCC3JYWWt9WvHr83JtlMT/7VERfp7iVEtwCwFqnZOKaBPT8D+4Ac/CFtzLSC0PLyEgQ0SS+0jc1ST7K3gVLHFns9Qlu4pyVFqpzBQEq9hRTdu2FJAjxaG1fVp27XWncLZrqMa4612W7PHKCfrJ0rzt/OOvNlZS1TNsO2IraoFmNRn7RCvJhxbyboZdqpyaPlaxS+39md1Ly/J0FqD3notJc1qa8UroKt798p7xpxL87F8WonCiI5q69pjrtpbiVP0bX4voZrrzO6BM3zuDN8Y4Tkr9lD6LcWY6t6gtktjlPyn6r+VedRiU6WAnutKLRrtej8o7V/K2ljn1ltAz9lEHpwp6aPkJw7pfJPm6vlJdW+q+XPL4MMPP1zSW6/rw8Il/1byl6V2kfONWvhPTNTzdmvPV2Ja9XxZ0lNLRoVpK47aWtQYnTtR/WbiVIrRa74rshZVX6DKWvJv3gM56pvdrb249oCZ1bn3UIv1r1u4j1ibLXmVualfnijZUiRGi8RJqi31+t6SDW7NLdX0UPJXrYcdSzahnlVUxiW9bdXvseVbRsWC+z5TqDqnHQQgcFwEKKAfl76Q9swJqIelFVN+EFOTbN4h1cqgFrGTTK3kkfd2lBq0r3O3QbgSgHpFUDUYUw6hW0x5ywF7Hbd2eFf0WzoYtRKZ6oHA8o18mrE1LyuvcuDPD0VK8teznS36Lt3bU0CP6i2Na23ZSwBbHdb8iT10qsVhJfnrvRGh2Lidu6rfSCHRs0Mrp/KJUa9Pm/RU59Wy34hvLvlG9SsPSQblYQdvryklNL19z1u/tcRvpMBTWlvqesrlU3yX7VctDisPt1kbtDr3Crez5hx5A760x9bknuUjPZuzPir6wFJr7Xufb7d8Rvhcz3fmPBTfqPBb28yKPaK2rOxNozkp/jvCp5SsVWKoVReHuh9Y3Xh7ZykR78VPis2q58CovIdyvhm5N5ViXm//6YmRFH+orG2rf6XfdI/qE3oL6FvO7uuc7Hpo9VlaO1tiNHXNRHInit8szd3zG5H4VJ2XIqtt05IzGvN4fq2kb/VMmPpuyarswbPWZmQvTPNQzujKGl552/4U3+fpSrGl2ly88ZX5t+LAdK1kNyU9qGceJS5Rzlwe1/X6DP0eW75FYW59kJcb8nIjo88Uqr5pBwEIHB8BCujHpzMkPmMCNgiMJi1LB9aeQpwiR/SNMy94UQ+KtYODF1zVAm9rbkrQFi0YRE06ylZ98r502C8FnT2HZyUppjzw0XN4ihxIIvbT029U17X2PZ+EzftSkjjqQbm1RkrjWFvwksr5XL03RtUkm5Jw7NGv12/U33r99cjYq9eaLUb6s77DO9QqCaDI+PkcetjVGPS87aHMzdN/SR5lf26tKdunsl5rcvbshTPmrLC281beLNm37Vm7q8WEuR6Sj1x/8qXme3OdW5/aO2dPr6N9Y2SvnRV7ROeUZPbWb7RPj7uizygf9esxx7QfKA/l5jZXKgZ4sY5is+pZSC2+1vbE9PdSPNXj05V5qeePvC9vb4oWZJT1p8Tk3huTSvydxunR9eg30L2il3d2L83Di9NLevPuadmY51PtvQp3xW9GdNiKP2o6UORM/SqyRvxbTzzV0k8kRxH1q4qsPWcBhX3kDfiVj7eevP08eh6P+GbVlkrt0t+8nOWs3JL6cNjKIhqXRNaOx3u0fr09suV39pVvSTKNyA2MjpU93XEdAhA4DwIU0M9Dz8zyRAgoT9JGpqomX0t95oHJiOK0d8jpeUK4xcIbTz3sjSowR/Tmva1v+4om0rwAPlJ8yWVpJWGVA36JkTI3z1Zr7PNDkadnNSEW0bNqg719egmp3N9E5md1aZPGW5LxETlaXDzdpnt7kiqRtTNiLrNsO2JTkbXbkyDx/M0sO40wsPuTd/hf+46uBUUmb1/3EnR2DEW/Jbv/+uuvl/S7h+vvPXqJeGVutTbenKMJ9DSO8tDXIdie4gPWNskub926tfznf/7nhV6UT/J7SU9Vb57PHfkWjypTaqfYd0/s4dmkur9bHY3m5M3fu16ah/o24zHtB9FkrI0h0n/vqoB+rOeb0XuT5aDsy/leFtmzeveCyDm1Zj9e3LmOocS0ypkql1mxNWVcy0F5WF3186NzJ1v2DVVmxQ6VIq4qqxdnW7lVm1Pmq74hu/YV3QN7fLcnt3fOVWPI0jgtXUTXpzeP6HU1HujxvVEbVM9RSiyfc4j6i57zRY37aP1Gz5g9vtqzIS/2742VPHuJ+glvHlyHAAQgkAhQQMcOIHBEBEpvuW0pwmwJlLzDXTRoS2poHXJKTx2ne3qTu9GnMnMz8biNfBq1ZJ5Rtlva24RTNMHVOpTkulMTAZaHd3Dp7dcefkvrzLODma5l6xvoq2wjflfRSwC0CgCRBOVIntEDnepnvaSSPRynOXkPMtTmPdO2I6zVhErpkKz47whTJUGez00pPiosev3iln1ItQvL2POZynxtG6ujvEib2s5e516x0rOh0pyVwkBPv+tYo2zP82U5m+Rr3njjjeXatWvLgwcPim955POOrqeW7XhyjvSNERvu9aPeOtoSH7Ti69GcPP/tzbPGWok7e2Jlb81511u2UVuTHiPVF++qgL5lX/Hstkdn6nrstbVa/4oPz+/t1XPqw9uDVAYteXZdQFfjXq9A6V0vsemNqZS+Uht1bqpt9cbxiv+c/Qb6FrvvsWt7j1cIG9l+VCzaU0BX/X/Lx9pru4ive3xk1PduWe/evhHdD7e2V861tXUzWr89vnfEms778GL/1LYnrvBivdGx8mgu9AcBCBwnAQrox6k3pD5jAqWAIMcRORx4famYS0lWL7Ap9e0FeqXAMu8nkuz1Au7W3L17vQSUylU5WCtJgKguWu17k82lBFN+mPSY1lh4SavSJ9R6+dtD0Ww9t+T01krt3hKPmg2NKtLnPmnfiZrS/Gt+o0e/3lorPQRldaUevmfadmSNRHQ6g+kMO43M3/Ntrb62+FPbr/qQWY8OPB5eLKHsU94YpevqnHv9pXffIdieZdDap9Y9N5e79YDFiKKA6nNH+saILc2KPbw1ocroPcRY6kfdQ9K9nv/u9RfKfUobOz9vj52xJnv9tFJkUe1gbafI0mvTaQzv3h6dqXMc3bdn21YuxQepc1GLZbX+Sna86wK6eqaOPPyu7ilR3Xl68fxxJHei+E1Pntr1SAFN8QWKrGo/vXPy7ttSQFf05sVxnnz2uro2PV+qntPz/bwW8+Z9bfU9LR7qulTbRfa1mlye/c4uiPfqOXKm6dFvVAfRdeC1V2P/1E/P3u/Fgsp+HomVvflyHQIQOA8CFNDPQ8/M8sQIqAkiL2ntHShVbLsqoCd5IjK3AqOeYE0N9Lf0rTD3gkbbx8j2Ww4KrWC+l5lXPJhZZOyVWdGx12ZrQsD6kFISQvUznqy7LqArCYZc5l0W0NO4EZtsJRsj/Xg62nKIjBzSe9aM579m2KnHy173HuSp9Rdht/YR2QPTPbt48EeRSU2cl1gp/ef32Tn3+svWm8BpvEOwPRsXWc7rHPJ4MJ9X7Sc2vPgx5z3K50Z82hZ7ymXv8Unpfi/2iNpszUeU9qeRnDwf1Msnl7FmSz1972M/2BL35j5iRGHDKxYkO+rhegjnmy1yl9aPZ9vePh6NA/L2iq69h8Lt+OdUQLf76wh/r+7Xyt4Xta1cl0phJ28/+w10xadsWQvevdH4bHZ760M9+dP10tpU9sBS354+IvajPGCgzG9to9q92m7td8se640V7Xt2e4/3KP16XDw5lOujYv+evd+LBZP8I2NlhQdtIACB0ydAAf30dcwMT5RAJMBKCEoFkpkJPiWwsapRD0XRgK10sOkJ1g4hwZRkiLId2T56sMh1TAF9nDNS10ptRKuLUsJITTZ5s8oP8F5iwOurdb3Xn+26gL7OISJvKQkSORh6XCmgb/vM+OwC+hZdW91G9wPPduyetLZP6yr9780333zcRcTORs65118eSwE9Z1V7YCn3c0p7JfEa8WG5HXlvNkb6VeRs2XBvLLjPAvqoPST14yVZe/koxYOevj3/NSNu2RL3UkBXdpBv2ni61Xv6pqVn27a/6Lm6JU+t2L1lDArot6Im8ET7KP9azBK1rSRIr2+aXUDf4t82K8T5+b5S/9F4Tm0ftY1ctl0W0NdxIw/geDGXqkfV7tV267hbbNAbK9r37PYq6636Jd/yD9K7PFOo+qUdBCBwnAQooB+n3pAaAt8ioCaad5FILyX21MBdPeTkk1cPPPZw05O4W8f1gtItfSumHU0yjWwfPVjk8zmEAnqkgOPpYraeW+P3rBXbnz1QjHprsyX3lt85q/UbeaBmTUQ9fPhwuXLlykWX+yqg5/NREms2ibZlLXq2HbnuJS/yvnrWjOe/RqyFyHxLbWcW0NWD//oQzHe/+93Hv3GdZG3t+8qbVgobK+O6ptK96+9tt9aa55tqMqhz7rWRSAF9ayFX4az4wFynuY/I3+DL12zePl+frTcoZ/nc0vx6fGOEZY9PSv1HCuhqDByR27bt5eT5714+h1BAH7Umt+y1FNB1q8797Yi9ybNtK5l3ttNnUm4ZKYikffu5555bbty4sdy7d++iQwro2wvouWZ6cycl/996Q17NU6R+13682CO1Ve3VWweWg/L1hK1roXb+UXx2NJ5T2s9Ym8oeqJwnFH0o54QRcYhnS+t81HZr+y17rDdWtO/Z7XvWTo9+ybeUSffGyj164x4IQOD0CFBAPz2dMiMIfOvzfTkOGzyPTlbkY3lFDy9RqhyiSn3UDsQ2GRMNkFuH7l18IncL26guWu3VA3v0UNirDy+JPTMx0JtYHuGilISAN45NGNhDej7GiIN3NOnkyb9eLx2GPP+Rz/0QCuj5XFvFqVxHM21bZR/Vac+a8fzXDDuNzD+SyLT9ev60lNTzCgteMb9HBx6Plo7sHLxPsc6Yc6+/9O47BNtbdZPrYPUT+d9aD1Ks19b5eDY2y+d6dqb6Rq+fSDxX68uLPWbG1978Ipy85HOvv1DuU9rYue5jP/D8dEsf+yig98bTaR7evT068+x1vT66b8+2vf3Y26vUeZW4rve2Huq18p9TAT2qu4guam1rRdTSGUGVr+aLPdvaZQF9i38bwd2Ls+wYo9vX8kZb16bnS2vseu/L+6sVCT278/TZa/feuFts0Ls3ynN2e4+xcl3Rr6orZby1zazYv2fv92JBZV6RWFnpjzYQgMDpE6CAfvo6ZoZnTMAGBjYpag+LI9/O7QlsoociT7U20Mvnt6X45AV63nVPbu96lO3I9lueaG0dSrwDUI2JVyzaIq+nh9l6bo0/Yq14BfRZBYCo7K1DoLUp75C+MlXWRI9+RxfUWsXHmbbt2X5+PXJI72Hq6WqWnUYY9Oqi5RMtV/UhFi/5410vzdvTm6ejfF20irOz5uzJV5qzlaX0UM4h2N4qe67XVdb3339/uX379lJinus0+c2f//znj992bPnRmT43suaiD2aoMYTytlfqy4s9ZsbXIzl5/rvHXyT5lLXh+ZXSPL21rIwb4Zfaeoxq/akF0Ig8Sqx8rOebHltr2VBUb4rPj+gqb6vugfk9iq7tWmvFCcp689ZXaf5eTO9dL/XZG1P16qcV05b2T9W2vHNWTV6FmWofnqzedUU/6r7ZYz/2HoVNbe2V4rhZa7PXDyvrVLVzK4P3cLnXr2orart1vC3r3ds3vOt2zrPbe4wj1z39RtfKMeVbevaqFttRZ4qI/mgLAQgcHwEK6MenMyQ+YwI9wUKkaKkWnxQV9MjaCvR6DhStw+WWRIlXJOuRVWG6tomyHd3em39tLq3EZq8+lCR1r7yeTmbruTV+9Hx1MKYAACAASURBVFBU6ivXR7puH6DpPfx73KIJ7tY67tWBkjBRbKuVdLOJTDXZFUkWzbJtT4etebf2kR59ef5rlp1GGFjdqkmq1lrotRcvYduTqPJ04F33kjy1JJqalPXmHE2IJXkUmQ/B9lZ2+R6afM9vf/vb5Ze//OXF539L9pjbQbr++uuvL6+++ury6NGjJ/aCfC30rOF0f8vn9tr6iH1wVuzRs848nzODk5fo9q6XZPYe3l3v6bGlqK9RfYjHvmevneEfFBvotWm7TkvF2B6deWxr/l85k7bsocd2o/GpMrceOUp7UI2HtyYi603tK5+354d7bGZkMaNnTl7MoOq0Z2z1QULFFyQ9KbJG/ZvHR1kXaxvPfiJnotK4rf4VNqU+lQcJlTaevLkP7pW1xwZr+lNlUNvV/Ij6wHC63/PZUVud3X4rW3t/S78eG9vXIeRbvC9grTK35q36xq2+JeLnaAsBCJwGAQrop6FHZnEmBKIFndIBvPU7x6m98ha6kpzpCdhbh5yeRJQXQHkFxJJZKYf6nmRBxISjbEe394oVymHTe5tPsUVrh7V7FJ2VZPYOHrP13LKJaMLB9qUkuJU2JRm9wkF0Lbf0ELXtkk+sHdaiclo7swkAxW96yRS7bmbZdsQfRRIlPWvG0/EsO40wsDav+K/oOunZm5McpQJSJFnqyWkTWLXEl91vS3JFE1dp7NI+YPvuWXtW3tKedQi2l9tpLnMqnH/wwQcXBfFaEXG1g+QDX3rppeW9995bvMSltx6V/d/63B79pHG27oOlRJyydtXYo/UVpJp/abGYwUnx314sZOdi13Ftjz2m/aAn7rX6H1HM9841vTad7lPiiR6dRfbSkXuTYtue7aoPw7XO56rOrCzWfo61gK7EEL1zV2xrRu5Eta2ePco7S6xzVu1KkTXKKLJOPR1FGY1srzLssU91H8z79s6dPdx7YjY1Pqn5JMXm7Bg9e2zPg67eWSp6Dom2V3M7Xixe2uvtPZ49WVn2lW/piSsiD8+p+3jUt3i+jesQgMDpEaCAfno6ZUYnTMAG+kpw5QXbNmBVnvxTCs89AXvkKeGonKX2lqfXp3oY6gkEI2YbZTu6vZo8rh3yawnqqD5sckntN7XzEpnKk+Oz9awestSDQd5fT2Iu3R/1OcqnD1vrznuzN3rgtu3TnGrjR/xtqYBaYqUUESPJlNK4I2w74o8iiZKeNaP4L8t1hJ1GGJT0EPlUecl3ebZv5SvJUPN1SqGklJyp+VhFR0qxeZdzbq2Tkp+o+dl9217NX1y9enW5f//+xeVawtDKntp6b33O8rmjfeOW9evFgmrsMSO+Hs1J8d+RdRnxhce0H0Tj3tLa8vZmxWbVgk80nj6U883IvUmxbcu8pGfPJ3rrQ32jeJWlJEPLNyv7b7pfWW9qX7XzhLpPtopYPftSa+1EYvm1Hy93otqWki/JZS/NvRbPqr5AkTXCSDkfK76sxFo5z0aLXJHcknd2iKxNy8k7Qys+O+If03g9D6+0dKfYUrpfbZePFd1j1QeXowXu2e1bfEfrVzl3rfJ4+9is2F/dmyw3b68aHStHfBptIQCB0yVAAf10dcvMTpRA6XBVOohGCiulZGApYVDqUzksewcS9RBVSmqXElKRBIh6UI8kw5QkxRbz9ILGaJDZ014tMJTaqZ94XuWyOq4VilL7WlKmJEfNLu16GPn21Ba9RxNWpbFKB/pooS/1q7w9mtrVdF2Sw/apFB9KtqD6rpVPa/6KLZR8Qy1R0utDW4mXGbYdtdOcU4tnj29U/F0tqbXVTlUOLZ9kZSjZfm2dWPtTfVYut/f28drW+2JCaz0rOrJJkvTf3u9Rtuy+FLfU9oz095KNKOOvfdZinX3bXq7rkiyt+EstmuVjzPK5M3yjun5Ltlna53pij9Hx9WhOaqLb7nMlP1/aixLHkTGU4mtmrUnFd9fGrsVNERtNbdWiWWp7jOebJLe376lnPNW2rQ4icbJ6JlfWT01nq3y1OEEtbCjxl7K+LC+loKnsG6214z3E4K0jVU+9uRP1S1aR81MtNlv/rj6Yoa6Dkv+2Z+qeBwY93Sj2k/cxuv2stVnyI+s8LNct+a1ajKecoT3d2OuqLantbP8zckuzC+LR/lvMIzG8qt9jyLcoe5Pl5u1Vo2Pl6FqhPQQgcJoEKKCfpl6Z1YkTaCWOa1NvPdXbOrS2ULYSs15gU+pXORTVilW9cnoJi1q/ahHYe5Opx1SjbGe1ryVLW3NSni6P6Dj19+WXXy4PHjy4GDb6VoPCXynKR4qw3ufDFJl6fECtX0+eVtFgi66j9lMrBEbsZZX3j3/84/LrX//atZtWAsTOPdnAO++8s7z99tsXn02u+cdIn/kYu7RtxQbzNjUd2HUx45C8yjHLThUWduz87V/v/pZP7LGVtDelf7dv3774f/UTi56co/Z777PWM+ccsZE032eeeebiN8TTv5aeIv3mnJX90NOLvW7XYiT2U+WZ5XN7dO/t+xF+kXmpsceM+Hokp0iiOxJ3JL+z+qBdF9CTzmetyUjc8sorr1yY38cff3zx/7t8A321+4hNr/fs83yTZIiumdreFLFt6ycies7vrem4xx6Tj3nuuecu9p7WHtTyB7k8SvwVPS8muZSze2oX8Vt27WwtoFs51X2htSeqcW/Ebya57Fkicr5c59X729lRf+GdHxXOqv2sfY1uP2ttWnuPnAta9t4j76j9R/WparuSffT43sg5yrPZaEE82t5bEzP0G2W663yLsje1zjq7zLd4+uM6BCBw2gQooJ+2fpndCROIHMjUg2fk4OT1OfMQHpFTTQhHgksv+O4JBCOmGmU7s30kIRJJHir6SDb4xhtvLNeuXXMLoSvfiLzelxNUPXsFo4juSwmEnvvXJE36xO/ly5elLiI+R9W1qg9vzak+YfUHacI3btx4XBxryavIuNrK119/vaQkSauAHk0kqg/hKHKWkmuS8p1G6puZ6prJh4v6rxl26jEqvRWYiq9Xrlxp3urtoxFbye0kZ+btgQovr4+Ijqydlvysass9c1aSU6tM6TfE1yKgxyDpSmG5GoTqIz3bs9ctO2+cXHde29q6bMkY9bmq7nv2MIXlrNhD3aOSjCP9gscpmuhWbDzt1+nf6v/2UUDviZVU+1dsNNn9nTt3lps3b0pxhmKbqU3kDfS1T8Wm17ZerNWzh6tzs+0UW4s8IKSsq1wGZa9Y2ytxWqS/VQ8579aZpMYqn7Oiu8heXlpj3j7Zu3aiuqvZnGJT673emGrcG4kN1jFt37V1WeOZ22PUxyv+QrF3dd2PLoi3/EjNPmeszVJhNT3wf/369SYaZR+KyJsG8/y6qivVltR2tXEVP6HG0tEC9+z2CusZ+lWZeraixrKR2F/Zmyw3da9S5+3FyoreaAMBCJw+AQrop69jZnjiBKKfMVVwtA5P3oFy7V8NbHJ5ooeoVhCnyml5RD9BWeLZEwgqeullG9VFtH2SqxWgesF4a+4lHedJJDXJYMdoHU68wvnal6rnQyug966Nkv1ZrsrB31sz+fWIrNHPP0aKjEmmmm/I7TtfB4odtdaNcn+J5Qjbjvijta3y2Vx1zeTj9/ijdH9rf+i10xqXVlFD/YSzx7w2H68ArSQ6a7pT7rWsFbu1c6mt85lzrq29fD1HY5KZPtKzj1IspehvXZNKWyvDTJ87wzdGGM6KPUbE1/k8tnLqSXTX9B4t1h37flDSZatwNWLf6Smgl2LW3IYia79HZ5F1p/oYReYe2y7J2vJzihxbzpmRM07JZ+UFQ0V3PfFWzz4ZXTuRs4Bib6NyJ0rcu8rTis1LviGXseeN5DWW6V0HtfhrhB8rxSvpb94DGKlN1N4i7SM5IG9t1gqxEZvxbLllUz2+yRtPtSW1nTfeiNzS7IJ4tH9vzvn1Gfqt2XjEx46O/ZW9yXKL7lVbY+WI3mgLAQicLgEK6KerW2YGAQhAAAIQgAAEIDCZwJaixmTR6H4DATWBvWEIboXASRJQ35w9yckzKQhAYBMBW6AZXbTdJBw3Q0AgMLOwKgxPEwhAAAIQgAAEBhOggD4YKN1BAAIQgAAEIAABCJwPAQroh61r+8aF8lUUEviHrVOk2w0B69vUt5SiX3jZzWwYBQIQ2DWB3Beob8V6b/fueg6MB4EoAQroUWK0hwAEIAABCBw2AQroh60fpIMABCAAAQhAAAIQOGACFNAPWDmFnxhR3mbrKbofNgWkg0CcgH2QRPnEbm/RPS4dd0AAAodOoGcv7Sm6HzoH5DsvAhTQz0vfzBYCEIAABE6fAAX009cxM4QABCAAAQhAAAIQmESAAvoksIO6tfrxfqc92n6QmHQDgYMkYH8v2PuCQ7T9QU4aoSAAgSEEbCHRewgn2n6IkHQCgcEEKKAPBkp3EIAABCAAgT0ToIC+ZwUwPAQgAAEIQAACEIDA8RKggH74urNFvSRxqRBo35ZL7ZQ31g+fABJCoI9AaU2UPuVu/WAazSuW9UnEXRCAwLEQsF+xSHLXPuWev3m+zs97YOdYOCDneRGggH5e+ma2EIAABCBw+gQooJ++jpkhBCAAAQhAAAIQgMAkAhTQJ4Ed2G2puKd0r/7ms9IXbSBwrARKD6B4c/G+9ODdz3UIQOA0CNhiojorHl5TSdHu0AhQQD80jSAPBCAAAQhAYBsBCujb+HE3BCAAAQhAAAIQgMAZE6CAfhzKL70J15KcN9+OQ69IuRsCpbdDayPz4MludMIoEDgWApGH2GpvqB/LXJETAhTQsQEIQAACEIDAaRGggH5a+mQ2EIAABCAAAQhAAAI7JEABfYewBwzlFdIpnA+ATBcnS6BVSKdwfrJqZ2IQGEKgVUincD4EMZ0cAAEK6AegBESAAAQgAAEIDCRAAX0gTLqCAAQgAAEIQAACEIAABCAAAQhAAAIQgAAEIAABCEAAAhCAAAQgAIHjJUAB/Xh1h+QQgAAEIAABCEAAAhCAAAQgAAEIQAACEIAABCAAAQhAAAIQgAAEIDCQAAX0gTDpCgIQgAAEIAABCEAAAhCAAAQgAAEIQAACEIAABCAAAQhAAAIQgAAEjpcABfTj1R2SQwACEIAABCAAAQhAAAIQgAAEIAABCEAAAhCAAAQgAAEIQAACEIDAQAIU0AfCpCsIQAACEIAABCAAAQhAAAIQgAAEIAABCEAAAhCAAAQgAAEIQAACEDheAhTQj1d3SA4BCEAAAhCAAAQgAAEIQAACEIAABCAAAQhAAAIQgAAEIAABCEAAAgMJUEAfCJOuIAABCEAAAhCAAAQgAAEIQAACEIAABCAAAQhAAAIQgAAEIAABCEDgeAlQQD9e3SE5BCAAAQhAAAIQgAAEIAABCEAAAhCAAAQgAAEIQAACEIAABCAAAQgMJEABfSBMuoIABCAAAQhAAAIQgAAEIAABCEAAAhCAAAQgAAEIQAACEIAABCAAgeMlQAH9eHWH5BCAAAQgAAEIQAACEIAABCAAAQhAAAIQgAAEIAABCEAAAhCAAAQgMJAABfSBMOkKAhCAAAQgAAEIQAACEIAABCAAAQhAAAIQgAAEIAABCEAAAhCAAASOlwAF9OPVHZJDAAIQgAAEIAABCEAAAhCAAAQgAAEIQAACEIAABCAAAQhAAAIQgMBAAhTQB8KkKwhAAAIQgAAEIAABCEAAAhCAAAQgAAEIQAACEIAABCAAAQhAAAIQOF4CFNCPV3dIDgEIQAACEIAABCAAAQhAAAIQgAAEIAABCEAAAhCAAAQgAAEIQAACAwlQQB8Ik64gAAEIQAACEIAABCAAAQhAAAIQgAAEIAABCEAAAhCAAAQgAAEIQOB4CVBAP17dITkEIAABCEAAAhCAAAQgAAEIQAACEIAABCAAAQhAAAIQgAAEIAABCAwkQAF9IEy6ggAEIAABCEAAAhCAAAQgAAEIQAACEIAABCAAAQhAAAIQgAAEIACB4yVAAf14dYfkEIAABCAAAQhAAAIQgAAEIAABCEAAAhCAAAQgAAEIQAACEIAABCAwkAAF9IEw6QoCEDgdAn//+9+Xt99+e/nJT36yXL58+YmJ/fWvf12uXbu2PHjw4OLaRx99dPHf/NtG4C9/+cty9erV5dGjRxcdff7558sLL7ywqdNz0NUvfvGL5fbt2xecXnvtteXu3bvLpUuXNnFLN3vrYPMAB9zBn/70p+XKlSsXEj777LPL/fv3i77ggKeAaGdIYIYP3SXGqL9O6/Szzz5bbt26VRTzD3/4w3L9+vWLay+//PKS/vupp57a5ZQej+X503T9xo0by7179y7ueffdd6vz2ssEGBQCnQRm2fZof9E5vZO8Lcp23xBm7X1KLOjtM1H79/Y1RaZ964Px4wRmneXikpznHcRo56n3yKzxvRFatIUABCBwWgQooJ+WPpkNBCAwgMCaCGkVzY4tsTQAy066mJEAOwddzUi6KOtgJ0axp0E4JO8JPMNuIjDDh24SKHiz6q/zdq1Cs1fYCIrX3Vzxp9EiS7cw3AiBHROYZduj/cWOsRz0cCrbQ5nErL1PiQW9fUa1f3VfU2Q6FL0gh05gxllOH/28WxKjnbf+1dnje1VStIMABCBwegQooJ+eTpkRBCCwgYAaGB9bYmkDkp3eOiMBdg66Gp10UdfBTo1jx4PBYMfAGW4IgRk+dIhgYieKv1aLEWlIr7AhirWpmepLIvPaJBA3Q2DHBGbZ9mh/sWMsBz2cwvaQJjBr71P8t7fPKPavtFl5KzIdkm6QRSMw+iynjUordT1F1ihUT5OAaiunOXtmBQEIQOC8CVBAP2/9M3sIQMAQIDDer0nMSIAdWxKwRwOjky6sg2WBQY8lcs++Cczwofuekx0/ksT0Chu7mJvqSyLz2oXcjAGBUQT2adv7HHsUv330c2yx8z73vhH7DHa6Dys/rDFHn+UOa3aHKw0x2uHqBskgAAEIQAACh0KAAvqhaAI5IACBgyCgHqIOQtgTFGJGAuzYkoA9ah2ddGEdUEDvsUPu2T+BGT50/7P6tgSRQsOIwsbW+av+NDKvrTJxPwR2SWCftr3PsXfJePRYxxY773PvG7HPYKejLfj4+ht9ljs+AvuRmBhtP9wZFQIQgAAEIHBMBCigH5O2kBUCEJhOQD1ETRfkTAeYkQA7tiRgj+pHJ11YBxTQe+yQe/ZPYIYP3f+sKKAfmg6QBwIRAvssDu5z7AijQ2t7bLHzPvc+CuiHZr3HKc/os9xxUti91OqZl71k97phRAhAAAIQgMChEKCAfiiaQA4IQOAgCKiHqIMQ9gSFmJEAO7YkYI9aRyddWAcU0HvskHv2T2CGD93/rCigH5oOkAcCEQL7LDzsc+wIo0Nre2yx8z73Pgroh2a9xynP6LPccVLYvdTqmZe9ZPe6YUQIQAACEIDAoRCggH4omkAOCGwgYJMGeVeff/758sILL1R7Vw8NpQ6iB708wZD39/LLLy/p2lNPPdWkYA8u69xK/X700UfLtWvXJKq239pN77777nLr1q2Ly0piKZerde86Xt4ml6EmX629N+mtevD633J9RgKspavc/nO5I/az3ufZ0bPPPrvcv39/uXz5cghRbX3nazu6FksCePJ7drpe3+KPQmD+r3EtcWn1rsq/tuvxjTV7Use293v+e+1X8Uc9bD2bUG265AtLdvLaa68td+/eXS5dulQUN7fzvIF3X22NKj5UYVvbm9K4NX+rjO3tu+v1fP4jfGhPH/k8Ff+Zc83tqMdf55ysTdb8Q8221XjEW0/e2in5hFZytuZXe+2o5h+TXIr+vPm3rrf8ZO98WrzVPms2meZS8z1RVi3uW2xvtG8cFV8rvneLbY/2FxG7rsVdtfmotnIo+2WLbWlf22K/tX1y1YfCrrVvldaHGjcosaBXQG/5di9uTAzsvqbIVLLlkee/ls9VY8PIerNtvT1WlaF2Vq+t414739VZrsW0pn9lfc3iP8uPerbl2c+5xWiHmLPyfKMX21m/r9i5vceewxXfm/eRjxmNDWrxojcP5dxq14dy7svbWD9Y2mNbvnJ0DOGtd65DAAIQGEGAAvoIivQBgT0R8ALLXKxaIaYnyEr9Ru7zEiOrnN6htFSk+Oyzz5bbt28/oQEvqM5v6DlEKfMvHUZqSc5VHnvgj7bvOTjbezw9zDR3JYCPjl/S1fPPP79cvXp1efToUbU7NfnSKhiXOh/Z76qrDz744PE6UJOC0WRIKZmQ9zHCH0V1m9qXEpeffPLJcv369WZ33gFUOSSvA3jr1AqiPiyj+rGIrArj0TZtfeGLL764XLly5QlRSr5H9c+pM8/2e94eUXx9aW9K8pTmaCetPiSh2Fiyaevb1P5be6Jnh3b+nh7SWLnNqg+nKT5GKaDn/rK2Hrw5e+tItdt8nJJ9vvHGGxcPAz548KA5pKrnVgHXDuD5SI+Bva7ob71HsaHUVuWc2no6LRXQv/jiC3cvUfb0CHelv+jcPZ6z4utVn7Ns+9AK6O+//37xTJKvBW+tHsp+2Rs7q2eIyNpd+bV8Uun8oOzD3tpQ4qtDL6CPOodH/U5q79l7dB+ZHZ+qe663n6zzUuQdeZYr8VT1r+hKmU8ug7eflQroI/yoZ1eq/zmXGO2QclbKeSfXb20t2j3Ms0Ubo5b6VfYDW0D/0Y9+tNy4cWO5d+9e1SzzfVOxzdY+q5xbrSBK/q1UQP/zn//snnXzfVs5B4w+e3i+gOsQgAAEVAIU0FVStIPAgRFQD0NKgNnz9qoSQCoBoMXaCm5tf6kAmt7oLf1TDoG1xF5N1WqSf73fHkbS30vFfjte6SDdMj8vWTVaDzOXghLAR8e3B4m33npr+fTTT5vF83WM6GFLlc3rN5KgSPp/5plnHh/MvGRgTUbVTkoHypH+SGVYWmeJRfrfm2++KXXTSoDN8nGrYLWxvURsaWI9PrwGSDnclu5t2XQ+p5deemn56quviuvPMokUnZQ1u6sCepqH4utXmb39KpJMsv7N67tmBxE7tHry9qQ0Zj6nXMbRBTE7j9xXek5CTZCX+unxp6UHEb788ku3eK7aUc/a3sIg59IztreXRfbJVZZWn7aAnnzVe++955nJxfWW/xvtx9J4o/ucFV/X4uykhxG2PdpfSMr+v0Z23/3Od74j20srQXwo++XM2LnHflfd1NhZfxDZh1t7lhILevvlvt5AV/eh3O4j53B1vfTGIbb/nn3E88+57qJ+ydsfI3vUqLOcZRY9n7V0NYP/LD/q2aa6NloF9Ki9eOugh69ngx6H0lk69Zn+KeeYkTkrVSelOdU4WKa1GFA9xyj7QW7TqWj+8OHDZvE8j0/v3Lmz3Lx5U25f+mrbrgroP/3pT5cf/vCHkokl20//lAfLUztvrUiD0ggCEIDAYAIU0AcDpTsI7IJA6TCkFrVKiYeezwYrBRub9K8dym27WiKjFljbuX/44YdLetrT+yR8SVdKYFxKXpa41g6tNnj3EklKUamVjButh5k2vosCei6/5VZKdqhPNqd+a3ooHYoj/ZYOfFs/2drSo7oOUh+j/VHUvlrJIXsAK7WtHdIUBra/iO+q+cPoGrD+Y8uhs+SLRti08qm2xDv9W39ypCRLiVmpnaoHJfGkJCJaSR/LryRvq6in2OyMn03I+/Qe+Cn5t5Yd5gysrnp4t/RY8w8lG1H3yqiPUnxJ6rNlR0oc0LIjdW8rtdv6NkjJ5kv2EfE/6joqtYvsvauurbwqz3S/tava+LadmuhNY4z2jeu8R8XXs2x7tL+IrO1aDFbSRcS3HMp+2TqbbPVHW2y9tr+39sEtsb7iv7cU0Febizzgp8hU8j1bz+HWNms+So2NI+stsj9EzlzqWT3Cs5QnSH/b51mutpepuprFf5YfjdiWup5m7WNJVjWmmBGj1c7yJZudmbNSbbGkh9Y5RfmUu/fp9tWeFFup2bTdN70HbJR9S4mllRheyT3U5FVinnw9Kucv7wHayPqmLQQgAIFRBCigjyJJPxDYEYHo54hssKMk2byiglKwsYdXL3grvTmw/t54LblQO4xuUYUSGJcOxmoBvcahdiBRP71fCzRn6GELX+9eJYD3+rDXIwW2km5ryTp70PMKl1aOms6Ug17pILf+bcSho3cdeIU2xR9F9VtKfkUKSTX9egxUfebzUWwmkkRNfedyKm/+tvgq8uX3qwxsv56dlJI53r6kFKmibFVfH03m2PbqwxQt/dYSe55fqtmD7S/ykFbqU/26g1eIKY0b0WPJP6hvf6Z5eLGL4q88X9KKcSJvA9baWl6Kn8jXk7JeWxzU+ac+Sm/hl96wicqn+LYZsYJS4K3tETXudi4zfOPo+HqWj1T4RvyFsp7XNqUkuer3WnwPZb+MnkvSnJT4VTnvWT0o672U3I/4zzRmab9U/NchFtBHn/+i66jn4fxDiE+9fd+uz1qMoKyFmWc5Nc6054ja/JU9tOd8MMuPRny5ssZL8Un6W8THHGqMVjpztdZBdG9QzopKG6tT1Sa93Kn1Veo+rj6QVNtb0t+j+5ayfypxkWWp5N9KsrbyLdG1rezzkXVNWwhAAAKjCVBAH02U/iAwmYAaLOZiKIFhHrR4ydURiYISJu8AU0rA9RYHamryZFjvU4JT9Un9tU+lAJTL7eksmuwoHeS3Js6jy0EJ4KN9qm+/5f3muisx6GXrrR0rq5cYLx16d1lAn+WPIjpWn1hv+cSepKnqK/JxFb9hder549wPKPZSYzvLpks26snZk0hRkoU9c1R0VtqbvMKrklz2/JDVZY+va621fPyaX8nn/sorr1x09/HHH1/8lEK6v/QlmNVmlQf6RhfQPf/Y44M9f6X6ill2pI6fz6NnrdQ4ePuevc+TtzdO8L6c1LN+vDUaldXzN7vyjUknI+PrWbbt8UrzGGnLtRg8/d3zLXYvHPWAxCybiLxxunJRHoCJ+oPUt7KOSsl9z4YVf+/5IyVmGJ2gVwAAIABJREFUU2xQaaOe0yJ91WJja5/KWpu1h/TOR7G16FldsRmljd33onJE4g7Pn3vrdiZ/9WsUkTO6xyYac9T8W/r7iFhf8TFW5l6dKHGasp+Nzln1MIj4JHvmWvfrv/3tb8u1a9ce/1SSd+ZW5IywicZG3lpNuotwWe2hZ4/1coSWeYSt57Oia5z2EIAABEYQoIA+giJ9QGBHBJSgqSaKV2xVAqfUtxKwRz792jps20NJz1tUUdUogbEanKpPqa8yRouRXmJglh6iTCPtVTuM9NmTXFSKWxEZ1rbe28Kq/eVj98zPk12RY6Y/8uTLr0fXWWn9lgq6CoOInCX/qf6Wp/olCi9ZHJVXae/ZdOoj6tt615/1H94e4hXyVV/fszfNkLWHdUvHyh6St0m8//d///fidxNriZXcX5UKTkriR4lDevfVLX6txlL1JTPsKMnU+5CNsrYVHxFd/16fyoMdpT48e+7ZSz1fpbwt5M03v+6NV+sr6m+8RGdE5tLep/TvydzrnxW/r8xP/eRr3pcyp+h6mWUTdj0oOrN7kJdgVziX9FyKdSxb5YEG6x9Lc1T8t3ceU/YspU3pLFFi7Pm6GncrQx5D9fhHVb+z2il7WHS9KTGCYjN2zqP5enkfO75nwz06UvjP8qMReVV9nWqMVjo7eA8GRNfNDPtq+auS/ku29tlnn33rt969c7RiK1Gbjr55HX0Y1NNlYqXk36J7bDT+VWSIrGvaQgACEBhNgAL6aKL0B4GJBJTES214L+BTD+5KcLMlSG4lepVD61b8Hqe1fyXJ772Z1Dq8Kkknj7N3vcWqN+G+lb9iX9Exet4EmCFHkttLJvTqzDtMRZkp62CmP4rIG11na99ecklhEJEztVUP+6o/9uwpKl9Pe0WGqI483dTk9Lh510v9Kr6+Z2/y+vWu1xiM9F2Kva66XfesL774Yrl+/fqFeKWkTW4vpevKvCN6jNpeknsf/rTkH5QCkMfLu95a871FGNunLfCl68rcSrJFdG/vtyxsonRGrFB6i1eJ72p62ZVv7NWP6puV/hXbVdpssRk1TlaLy8peEfVZs2yiZz0kXltiwxpvb+1uGdd7AEGJBb3YXbFBpc3Kx5PJk0e16/xhk9Kbkqkfr+DUE1eOumdGfKrECL38R8UeEVsaxbrUj8K/x38pfjQyL289rX31jOvtUd71XcRoaYzovrOlvbpfejpUzih5H6V4LL+uPFyn2ErUpre0730Q2bJVzo7RvX1r+0PeWzzb5DoEIHCaBCign6ZemdWJElCCm9rUlXuVA5/SpvSbNz0qsUHhLg6ESmCc5qIceGYfLjxdzNJDjy7VexQ7Vfta2ym66jlIROSw80r3lg6QvcmT3jfyanNQ1sEWXW2518rsrYPaHL37FAYRGyitR/W3mGvJhn096JLmrdq0TcwoiZPedZDGat3bs4co/mNGv71rRCk0ROw2XwetPXnV69dff71cvXp1efTo/7N3/iCbHVeevmlv4KQNnlA4USgwCgzqSRxIk9msgzZ0LwhskKzZpM06krs1I1uRjDvZladZBwtrg7VgcOhWoMiGCYSgMzsxYqMVjFI5XeoTt11dqqrzO+dWve997/c0DLvWW7fuqef8qVPn3Hu/J9Um6aof5Q31JOfIT7grtmfZkIfdOlaNJaewo4j86zXRYlar8ZLLorwhU8u9tqynvKfi65FcoXxTq5xDaSav1+wpNnrYz7BtNReP3FtZW1QX1nVWblLKZs3XW0vv2og/1HSiNCVaMnqattE90yryK/Hb0plig8oYdU+Zdf6rPQyV607dYxX/2jJmZn6q5AhRnxx1lov67hbm+bUe/lFW0etqa1R8PF3n8dH1PpYuaqyieojmaOl+565ZedfsPVPXYmckdim2Mroh7t3zLZursVb2T2uvjOTHvbixxZ699sR4CEAAAgoBGugKJcZAYCcElKStJaqSTFnJk3pwmHVwV++/RV0qY4WnVVAp5Rw9fpYetvC1rrVs0Lq+9ruiq61Jf+1gbclaFpq22HevyWXJUftd8QNlzJZ4pModLThZ8lu/W9wU+XtNI8sXRjdKa/IqjS+lAOGJbVv8IMnSu1dkbiV+zJg3Yn+1OLS1AJGvv/c3UdcmST6+jHH5b62mymjeHttbbXlkYTbNqepyhh3tpThrvfmTx5FeQ9kzjxWDT9VAT3Ko+Vjv7fSIfeQMRsdGi2/+e0R2JRYoYyL3VtYWfYDNiknW71u5qjYRzTEivK2HTEp9WJ9w93zlwbIhJX5bOlOYKGNWDpZMaryx7LwWiz262pp/9OQ7R36q5AgePZbrG3WWs2za0rvy+yj+s+KosgbVn9ZxEd1authLjmbFsJLn7PFl7qzoU30QsxYf1Vhlxd4y31MekPSeOazxls3VWFo1h3SNMiafe/Z4xSYYAwEIQGAkARroI2kyFwQmE1CStpYISjJlHQzURGjWwd2SbwR+lbHCc/bhwpp/lh5GcG7NodqYRwZFV+V8Hjk8xaT8PjTQ7yyPHz++QqIeemt6P3cDfUtDx1p3r7CkfBrR4yf52FE2vc5pxar83lvj/OgmkRI/IjJb86p7UanjUha1KNSzldwO8/lyGXNbVsa35LK4JDk9vD22tzKwilNev1J16VnXKoPFay/F2VVe6w3G3h6ZftsSb0u9nbKBHpG99JGIfbTi+sj8Q/GHiOyWbdeYbv1ihbKWWpzwvGVtxSTr91Ptl7Mb6FtiEw30Py23bt26MoXawwKzz3/e5qmV63r87pz5qZIjRGJdbX9UGm8tbp4zrId9GjuaPw30vzz9apNXF+X4Lfm+Z98p7UD58oQ6/5YcT40ztTxUZafk894zxOjxSu5U2o4SM5Qx+byzx2/1F66HAAQg4CVAA91LjPEQOCMBJWlriacmU70EV21UeRNBFemWQ6l6D5WxwlM9LKyyjR4/Sw8qy8g4b7Kt3EPRVeQg4SkgrYWQjz/++GnRa2QBe9RbC7UiTutNHtVXajqK6KSlazUulddb8lu/p/k8zaB0OP/GN76x3Lt3b3n06NGVONZhv9ckz/3bmkfxkzRmtE1HYtvWOE8D/W/P2JhaFOrZSG6HeaNotcEyRtTG53rtFduU2OCxEe++mjiM3juVWFLzP6UpZ/Gasaeq8cQapxTie18xUGKoJUP+u8WyNleUr9o8zP3XY/c1WUfHRg/biOyKPpQxkXsra5vV+PHErK1r691rZgNd8f2kg3Vv+epXv7rcufP3hy5poOsN9C2NWMUP1IbX1jx1D/npyqOXI2zxyVFnOe+nlhU9z+I/K44qa/KceY+eo3n2ncRixvjZZ+okdyteKQ8BlOf+Vn3Ee4YYPV7Ji0r/UHJZZUw+7+zxHh9nLAQgAIERBGigj6DIHBA4EQFvIhJJYloFk/Lg1DsIe//2j4pvy6FUvYda6FaS0xmHi3wd1vyz9KCyjIzbYuOt+ym6ihwkam94WIUq661h7yGqdvi3ZFD0ovjBFl1tubaU3/KD1nqt6ywGrQZIr2HpiaO1g/46d35vz6dKLd3PsOlIoSXqB+leowubSvyI7E3WvFEfmfEGei7rWmRKrNeGRhlz8vHrb//3//7fp2/Z9BrDFpd0Xw9vy89rPrHF/mrzWbFkvcazrvUai9eMQroVR6K/t96azO2lXK/ykIEqj8WyNk/UT8u5WoXjsqi7xTZHx0aVq9dnVduu7ZHnegPdk3dZOvTGLGu+np5610b8QdFJzdatPEZp5kd90bpOid+WzpTYroyp5fzWG+hqY8jjz72xrdzY0rF1/73kp1aeqfzeWuuoBnrUd9VYsY6z4p515t3Cakvc6+2/o/+MiqWLveRoVgwrmY0ef4ozdWlv5ZqUfFLZD7y2OXq8ZXPRXNbaK8t5Z4+39gx+hwAEIDCaAA300USZDwITCWxJspWEbxW99jSwp2GTJ9VbD8w5Tk9xIaoGlZOSnI4+XHgPL7P0EGWrXOdNtpU5FV15k/5STuXQle5h2YT1e2u90bewlSJOy4dPFY8sHUft3DqwWrEgv16NcxFbrMXj0fpOjGfZtGL3pY6jD/9Ye4T1u1JUGNWgsWzB+r3lF0qjwfKp2u+5TtKDHOmNwNu3by9PnjxZyviXc1594z/+4z+uvr5h+Yqybo8eIzHVig1eflYsWefzrGu9xuI1s+Hs5aCOL2NRXqQvGVkFfPWeaZzFUokPW7/4UK6v9Jc9xUYP2xm2reoscm9lbRFdKLJ4Y1ZEjrQ+S5aIP9Ryid5XFNTmrnI2UMbU9GrFZ+t3JcexWCv6yGW3ZIrmxYrde8aUTe9ofNxTfprWb+UIXh9emY7K7RV7K/XY8/eZ/CPxK7K+nt1a/nQdcjSvzY4ef4ozdfnwVjq7pH8PHjx4ah5WjFJsxYoPvTOvktNa80f27pKN9ZWXtAaLlXdP9o737EWMhQAEIDCCAA30ERSZAwInIrClcOg5oNSeGP7DH/6w3L1792qlVnK3pbHWQzn6wBQppKzXKMnp6MNFKa81/yw9zDT3GcmzoqtyTZYcygGqxsk6ICoHmHLeLXGhpUtlfVvu64lHlr2VnwK1DnRpPqWp1GMQjUWRIlQtHr/33ntPD/xbP4u58lV0HrHpdI0Vq8p5I36Q5rBiXsRmS1lO1UCPyJoYRNlZfpbPmxg899xzT/8cRc3ncp2n3z/88MMrm7XyByVee/zPa3uJg1Wcslj17PnUbzeV61EbVt41tsZ7dJXP0dPbrOaQYnveXCFif738I+rf3tioPhSo2knEDhR9KGMi91bWZeVztTksPexpvyzZWrF7XW/PPxV9WWez9HttH47kV0p8VHIjy88VG1TGqPmaYmeKjedjFA7lnFF9R/fQ8jrFRy3dWXlvzS8icTqa87X06D1nqfuO9RBkLo/CXxlj7btbz0GqbXt8dJVZ8QGvrry+q4z3+sHI8RGutTOf5+tWta9ppTmtHFmxFe8ZYvR4pcZR2oRSS7FqY5afWvUZ7/yKXTMGAhCAwEgCNNBH0mQuCJyAgJLg9A6e6TerMFYmXh988MHyu9/9Tv67vdYbNC1MVsIXTbA9alES4zSfciAaebiorcGaf5YePDy9Y2ckz4quvEm/xb627nJttSJEpGBZFmrUImdPN6ofnCIeWTZUyqCsX2nA9BhEbCqto3wbx4rFtVjz+9//fvnlL3+5PH782Hyb12KX/z7LptM9vHNH/ECNd55CVTlnWsupGuglt/S/reJDTV7rGtVGcp0kH/vKV76yvPvuu81iUx7v0vhPPvnkymatQqfiW55cwGt7pZ8q8cRiqMZTz7rWeyq8am/d3L9/3xL7Gb/1FM3LiT0+t17b01vvDXV1X6v5k8LSmytEGim9PGhWbIzYnmlA2YDI/Io+lDGReytri+znii94Y9YsmyjnVfYgS5ZIjq/uw0qObflvLSdT4relM8UGlTGr/JZMaj5U8uidwyNNecU/FV+z+EbPXJH8VMkRLD+oyTv6LOfde3qxaSb/WXFUsSvVn9ZxHh+9pBwt4gdem+iNj8YJj+30vobhyZGt2KvEh16OrJw5rIa792Ecda/37t+zx3t8nLEQgAAERhCggT6CInNA4IQEyiTHKmpGCgpl8vfyyy8vn3766dWnWq37rSjKppb1RGd5z9p9IgcXr2qUxDjNqST7Iw8XtXUo88/Qg5epZ7w32VbmVnRVzmPJobyVms9Zjk+/tXyp1FmvyVrKmeZVDl8Wt6gfWPEhGo968pa80tgeM7VI5XkD3YpvtQKwJWe+5vywnD6b/f7771/9PELX631OZdMWq9YeYj1soBZSSnvpNXRrtnXKBrp3vy8ZJJajGuj5Hp38/Gtf+9qSHq5r2WCtIGPFB3Vv9eQCyj5ZxherOGXFz/J3NZ561rXeQ9nfarqwHmSIvs1ZY+MpTtZsoPcnAtb7WfFBaWgoLL25QjmnEv+sJqsnRyhz69a+E7E9jx9E5lf0oYyJ3FtZWy3eevaTls1GYtYMm/DGcOUBLsUPc/Y1GdLvyhvoaVzP39T9VYnfls4UG1TG1PI19SzhjT3lvJGmvPKwquJre8tPlRzB45MzznKevcfa72fynxVHFbvy+FMa6/HRS8rRkqxWDCt5jhxfcrVilfdMreSgvQZ7vnZlP1DiQ+uMr5zrlfnV9dRyxNbZ0aqNefPjreM9Ps5YCEAAAiMI0EAfQZE5IHBiAmrDSC3+18SvNfzSOCWxqx0y1nuoRY9aYSlycPGqxjpEeg5EIw8XtXUo87cOGVv04GXqGe9NzpW5lQKrN4mvFfVqNtsq/qX7tYpeNZ3VDpM1//b4aI+d6gfloXuds8ZiSzzqydriUGNWHih7DT3rkFzeVy1i5muxmj7r2FY8tppgin+0Ylr676NsWolVpaxq8b42rld8qRUqy3X2/PaUDfTEpKb7UoaevCMb6IosuR7Vhxrya9R4rX72M2J7SnHK41tqPI3kOCqvmu5afuKJkwoHdU+r2Xsrrtb82BODa36hsszXrOQstT1KuX+6Ty3ezIiNEdtTdL+Oicyv6EMZk2RQ44VnTbXGTy0H89h/mVNZjYTe/q185Shd37qHZx9U9tVV1pKbGody3ahnmPWa0t88e5mVCyo6U+1ftVNFphnnP5Vb7d5qvlvzwZlnrlk5gur3M89yNX2VvqA8aD+T/6w46onl1z1HU2JYydPrN9b4WWdq9UGS0gZa+5ISe71niBnjlVhd27dbe2b670q+682Pt4z3+DhjIQABCIwgQAN9BEXmgMAZCLQOXD1RPIdXz1P/rXv2ii89OVtNerUAsUUdPZlzfkrRzjoszD6M9AprCqPewxLqgUS5z+zkWdFVKadySIj4YP757XTPVnPL4zupSJq+EpE+p5z+qQ+59HSj+sE6R4SFJx71ZC3fcFnfjFVsr9dctA7JHh2tsiTdfOMb37jSkUdXasNEWbPKUp1LsWlvLNwSu5S3nFsFu9qak52mf+nvd6d/p26gp3t6/Cv/XHovxqj6zcfV7FD1IVUWNV63mJT6j9iet5hlsVTjaSTHUXl57Shf04iHMCLxsuVvq2ytB4ssfbQePPKwXO+h5ApprCfm5PvFw4cPlxs3bnxpSRGevdgYsT2Lc/57ZH5FH8qYnu0r+0VrnblO8y91WVyse0ZiVrrnaJso5/vFL35x9Wc40v9Z/3p5aK9o35q33Idr+WM576NHj5b33nvv6utp1j/1q0XKQzq1xotq/+q+ZuWnW3KodG1Pf558ZJVDfRCkp6fIfWflp2qO4PHJGWe5yL7f2u9n8Z8VRy2ft3Lb9fc8Nqh+3Jvb85USdQ0jcjTvvjN6vMdX8hzJOlN73sQubTz6Jz3U+LCuY8b41gNULZtK++XHH3/89M911mxKzXe9+XF0vOofjIMABCAwigAN9FEkmQcCZyDgKR5GkmvlqWRl2Z7CYe9gETm4KPKVY5SnwZWi3ejDRU9OpTgxSg9JDhroX2hDLSisxah0zb17954eUDz2XrPltZj30UcfLXfv3r0aMqKB3ltba/7Z8ajly6Wf/epXv1p+9rOfPWXc4/b88883Q4RSoPQc+NcYnM+r+G3tgJ3+26gHENT4V47z2LQ3Fub38hQBPLavxMPVP/Ox52igJx6KfyWbeOONN5Y7d+48bXJE9v7evpmzsOw39w9r7HpPZW+t7UG5zPmaI7bnLWYpeYaSV0RyHJXXKqOneaXqTFm/pbPaHIrtemKw1bj0skwyewqKSsxZOSjxfWRsjNieqvc0LjK/og9ljGV7ip3V1lrGiZ/85CfLD37wg26DWfGpSMxa5RtpEzW2L7744pL+jEyvKa3YrhqHcp/NudT2+povJi63bt3qmqr1JR8lF7R0ptp/L57ldqrIlC/aE3ssHr3zQQ20Jy+zYsqMM5elO8X3Ww861WJf70wy4yyn5o/W/ujRu+d8MCuOWraknn1y+1X9OJ9b3aPOnaN5/WDGeE8+p5yplU+357qq7Z+9r5e0fMZ7hpg1Xs0H0hrTgwh5fYoGujeCMB4CELgOBGigXwcts8bDE2gV1pXDUA+O+kkrFXDv4Ksc2CMHF1W2cpz1uVPlQDTjcJHL6Z1/vXarHtI8NND/roneAcX6lLlSWGodKHOfsQqLs/ygNu+seNRaQ8sPPJ/4tdZhxVLPmkt9qsV7T6Mmqu/1utE2HY1VVmFj/V0p2NeYtNZZ+uUeGui9+J03ZaL2pdpMbocW95yvNXa9v7K3Wnbaio1K8yrN7S1mqeysvCKS43h45XL2CpUqJ3Xd5bjeva1Y27pnL2apc0ZYRuJyr5ml5MIlA2+8VmKh6q+qDcyybY/OPJ+0VtbVihOWn1tz72W/7LGtnSOUfLZce+s8UotBua/VfLrnizWfU21caVZbOvPYv2Knikw1Oxtx/mudQ8v7qXwtf9ga76zzkaW7mnyRHOGcZ7le/ph+8+w73v3G4j8rjnrtKo23YrfHjyM57TlzNK8fzBw/4kwdrVNZn3JXYq83Pswe34o9va8r0ECPRBCugQAEjk6ABvrRNcz6IAABCEwksCbl6RbpMHXz5s2Jd2NqCHyZgPcQf6kMo2+uX+p6kRsCEIAABCCwVwLeovde14FcEIAABM5FgDh6LvLcFwIQgAAEIAABDwEa6B5ajIUABCAAgWcIrE/qfvOb31x6n7ADGwRmEbguDfS8yDTrzZ5ZOmJeCEAAAhCAwJEI0Pg5kjZZCwQgcA4CxNFzUOeeEIAABCAAAQh4CdBA9xJjPAQgAAEIPCWwvhVLQw+jOBeB69BAzz+/pn6O+Fz64L4QgAAEIACBoxOg8XN0DbM+CEBgNgHi6GzCzA8BCEAAAhCAwAgCNNBHUGQOCEAAAteUwHrwVf+O8zXFxLInErgODXTrbwhOxMvUEIAABCAAAQgUBGj8YBIQgAAEthEgjm7jx9UQgAAEIAABCJyGAA3003DmLhCAAAQOR4C3zw+n0otc0NEb6PnfPk8K4mGVizRThIYABCAAgQMRoPFzIGWyFAhA4CwEiKNnwc5NIQABCEAAAhBwEqCB7gTGcAhAAAIQ+IJAOvSmf/fv3wcJBM5G4GgN9LJhnoN97bXXlocPHy43btw4G29uDAEIQAACELjuBGj8XHcLYP0QgMBWAsTRrQS5HgIQgAAEIACBUxCggX4KytwDAhCAAAQgAIEpBI7WQP/LX/6y3L59e3ny5MkzvF555ZUlrfXmzZtTODIpBCAAAQhAAAIaARo/GidGQQACEGgRII5iGxCAAAQgAAEIXAIBGuiXoCVkhAAEIAABCECgSuBoDfTPPvtsuXPnzvL48eOn63377bf50gP2DwEIQAACENgJARo/O1EEYkAAAhdLgDh6sapDcAhAAAIQgMC1IkAD/Vqpm8VCAAIQgAAEIAABCEAAAhCAAAQgAAEIQAACEIAABCAAAQhAAAIQgECLAA10bAMCEIAABCAAAQhAAAIQgAAEIAABCEAAAhCAAAQgAAEIQAACEIAABCCwLAsNdMwAAhCAAAQgAAEIQAACEIAABCAAAQhAAAIQgAAEIAABCEAAAhCAAAQgQAMdG4AABCAAAQhAAAIQgAAEIAABCEAAAhCAAAQgAAEIQAACEIAABCAAAQh8QYA30LEECEAAAhCAAAQgAAEIQAACEIAABCAAAQhAAAIQgAAEIAABCEAAAhCAAA10bAACEIAABCAAAQhAAAIQgAAEIAABCEAAAhCAAAQgAAEIQAACEIAABCDwBQHeQMcSIAABCEAAAhCAAAQgAAEIQAACEIAABCAAAQhAAAIQgAAEIAABCEAAAjTQsQEIQAACEIAABCAAAQhAAAIQgAAEIAABCEAAAhCAAAQgAAEIQAACEIDAFwR4Ax1LgAAEIAABCEAAAhCAAAQgAAEIQAACEIAABCAAAQhAAAIQgAAEIAABCNBAxwYgAAEIQAACEIAABCAAAQhAAAIQgAAEIAABCEAAAhCAAAQgAAEIQAACXxDgDXQsAQIQgAAEIAABCEAAAhCAAAQgAAEIQAACEIAABCAAAQhAAAIQgAAEIEADHRuAAAQgAAEIQAACEIAABCAAAQhAAAIQgAAEIAABCEAAAhCAAAQgAAEIfEGAN9CxBAhAAAIQgAAEIAABCEAAAhCAAAQgAAEIQAACEIAABCAAAQhAAAIQgAANdGwAAhCAAAQgAAEIQAACEIAABCAAAQhAAAIQgAAEIAABCEAAAhCAAAQg8AUB3kDHEiAAAQhAAAIQgAAEIAABCEAAAhCAAAQgAAEIQAACEIAABCAAAQhAAAI00LEBCEAAAhCAAAQgAAEIQAACEIAABCAAAQhAAAIQgAAEIAABCEAAAhCAwBcEeAMdS4AABCAAAQhAAAIQgAAEIAABCEAAAhCAAAQgAAEIQAACEIAABCAAAQjQQMcGIAABCEAAAhCAAAQgAAEIQAACEIAABCAAAQhAAAIQgAAEIAABCEAAAl8Q4A10LAECF0bgs88+W+7cubM8fvz4SvJf//rXV/87//enP/1puXXr1tV/euGFF5b3339/ef75558Z85vf/Ga5e/fu1X975ZVXlvS/b968uSsaylqtdfztb39b7t27tzx69OhqbW+//fZy//79Xa1zr8JYbPcq93WSK9n3W2+9tXz/+9//ko8nDpds/ymOffjhh8P9Ndl1+lfGzdVujm73P/3pT5evf/3rz6w/xdr/+l//6/Iv//IvVTu6Tj4VXWvpa6+99try8OHD5fPPPzf37Og9ue5ZArPi3V/+8pfl9u3by5MnT65u+Mc//nF56aWXwviPHmPCYLgQAhA4GwHlzHU24U5w47T+N998c3nnnXd2dx6esfxZ++UMWZnz/ASU2tL5pfy7BJY/X/d4tyddjZTl0ux05NqZawwBq0405i7MAgEIXCIBGuiXqDVkvtYElIRfSR4voYCrrNVaBwWCuLtYbOMzc+UIAqt+Wg/JpHtcov3nfj9QYrt9AAAgAElEQVTygZe8CVZ78GjVyVHtPreFnGvOZWtjcIRdX+ocNNDPr7lZ8Y4G+vl1iwQQgMBcAsqZa64E55s9PVj44MGD3T5QPoPMrP1yhqzMeX4CSm3p/FJ+IYHiz9c53u1FTzPkuCQ7nbF+5owTUOtE8TtwJQQgcOkEaKBfugaR/9oRUBJ+JXm8hCaRslZrHRQI4i5isY3PzJVbCSg+nu5xafY/S14llqw6Oardr+vKm+c5b5rn27ySBvo2fiOunhU/aKCP0A5zQAACeybgyZP2vA6vbEfN+SwOs/ZL6778fpkE1HPnuVen+vN1jXfn1s/s+1+Knc7mwPw+AsQDHy9GQ+C6EqCBfl01z7ovlsCoDV49YJwT1Ii1UiCIa/ASbCS+usu+Uj0gXpr9z5LXE0uOaPcr13//939/5k96rFyee+65q8+N37hx47IdYwfSr0zTJ77zPxey+mzv6wc7EP+iRZgVP2igX7RZIDwEIACBJoEj5nyKumftl8q9GQOBWQRUf/acC2fJyrwQgMA+CBAP9qEHpIDA3gnQQN+7hpAPAgWBURu8esA4pwJGrJUCQVyDl2Aj8dVd9pU00H3688SSI9r9Ggc/+eSTJa3v5s2bVwDXxuB3v/vd4X9r3qeh44xuMV3tijf95+l61n5PA32ezpgZAhCAwDkJHDHnU3jO2i+VezMGArMIqP7sORfOkpV5IQCBfRAgHuxDD0gBgb0ToIG+dw0hHwQKAqM2ePWAcU4FjFgrBYK4Bi/BRuKru+wraaD79OeJJUe0+9ab5rwV7bMjZfRqP+Wb5ulvMv7ud7975gsAynyM0QnM2u9poOs6YCQEIACBSyJwxJxP4T9rv1TuzRgIzCKg+rPnXDhLVuaFAAT2QYB4sA89IAUE9k6ABvreNYR8ECgIjNrg1QPGORUwYq0UCOIavAQbia/usq+kge7TnyeWHNHuW+tX7chH+/qObv1N+bUB+w//8A/PfAHg+pKas/JZ+z0N9Dn6YlYIQAAC5yZwxJxPYTprv1TuzRgIzCKg+rPnXDhLVuaFAAT2QYB4sA89IAUE9k6ABvreNYR8ECgIKBu80hRRDxjp9unNuQcPHjyV5O233zY/91vKmS9D/RuwylqtdfQKBGVRfJVRWV/NMFvzpbFbPts7Y96WfnLdWGxLBvn48jdV57MdvmeXr7zySri5VfrIuo7XXntt2N+WLm25xSq331Paf0//SdaeDeQxq7WuF154wf32riVTulep95bdt/hH7aanz2gMarGLNtDz2FOus2bzPRY1XUTYWX6g2kkuf+6nrXhrxbCcca6/fL7oPtCSVdG3yjjXj2V/I+Kdd38pc5FabI02BGrr6dlEVI+rvlprV/Zl7x7ZioGqXXjul8tf+mFNjp6v1vYE1bfV3MTDIJdntY3PP/98uXPnzvL48eOnt7TmbO110bVZ+qn5dS3GWbnKSDvqxXCVg9eHrJjW4zhi7a342tpvLDsq5R3BtHfmisTrJKM3Jp8qL+qdBTzn1RG2Yflw7/fWOhT7uZTzwbr+Wgy+cePG0mKgxpKSr7L35DmDJ7aMtJcRPu+xPW9tqZUH5/dU7FSRMeLPvXjX2qetc0BL1lPv+zU5ttpeaW95Htyau+cb3r0hX1PvodaonUbyoq1nodFMV0Z7zcVH+MHoXCpSJ1JiEmMgAIFjEqCBfky9sqoDE1Cayt7k0dP0sA6K6iEmqcg6iChrtYo6tQT9jTfe+FLRs2YyapFcaf6t86tzpvEz5lX0sxYdPvroo+Xu3btXontspOd+lv3Mcl1l3eu91aKL1cjL12IVp5V1q/ezGugj7V+VySpIKrau6iW/V+RgVIsp77333jMPEdX0pdq2h5k6p2U/Ixvof/7zn5dbt251b5nHdkW31l6QbtZ7kKgmjGUvtab0z3/+c1PPvRie5vz6179+tb+UhYz79+8vL730kqWq6u/Knp5fWDK39p3cJlvcPHarxDtr766BsB4k8BbkWsWvMl69+OKLy+3bt5cnT55c/WTxtJQcjTGKn6z3VmKftbdb6yh/rxXt0picnRU7FT9X46KiX5VB2bx5/fXXl1dfffWpTVj5gxIH0xxW3PLqpCw2futb36rG71aON9KOPDHE8rOaD/3hD394mrO2OHl8aKT9lHpQ8zDL1kcy7Z25ol/hUK/zrMNioviIeiZo2ctI21Dk7cXa3vW9vXj2+dij03UN6oO2aV3vvPPO8uabby6PHj3qIlTyETXHXOfKc0XFHvcaRz22p+Shs+KcJWfEn2vxrsz1ImeLXi7eWsfofT+/zyjbqzV7032s82BvL4+cA9J8vesidurJizxxzYo9M5gmPnvLxUfmv6NjjOIfox70seIYv0MAAvsnQAN9/zpCQgg8Q0BpKnuTR7VwZh0S1QQpX1BvTmWtVvJdJqcpmf3kk0+eeWOoZ2JWoVxJvMr5LY7l4UB1AWte9YCZ7pcOcy+//PLy7rvvXt1etRFFVktOZQ7PGM+613mtw+yMOa01qYe2XgN9pP1HGKxrLItkSuywdFLjp/in9Qb6c889Zxbo1ntbtq00h8p1WAdwy262/F6+gf7DH/5w+c53viNNmWJn+qcUV9K4XqxV7KMmVM9mymbsV77ylafxzlqgpwljzaX8ruyF+Tyl3Vvy5nqu2VvE1y1/tfbuGpeRDXS1AZLk+PGPf7x88MEH0xroI2OMuk/kfC1dKTaaxpRFu3/9139d3nrrrS81mWvzJRtVitetPSSfM8LAE4NSbvTpp59W11XzH4+treuwck9VJ7mf9eQu964Iw54dRebr6aSMH2kf/9GPfiRhsfbp0bImoXJ5vXlYS97Rcvb2Ge/DSasilDh/jrxI3dPKvXM0c8lgi0Gq7OtlrRxy5vnYK2O+xFa+kueB3/ve964u+e1vfyshtPJoT46ZYk2+Z3veslWEPWUcVeRZx3hrS6PinCKjam+5bZXXlHle775KznTOfT/JHolVHttLdp9/ndLSUy2nUR+w6uV3pf957dSTF6l2pubXtX11K9M95eJJltF+MDqXitSJLFvndwhA4LgEaKAfV7es7KAElEK6N3msNUfLhMI6fNYKILVDZW1c67CsrNUqzvQOEKV8tcS4t+5a0lVbc21cr6ExY94aB0XvqxvVxpa6bB28ajofVRxW3Fz9EwTluJbua3ZSW3tt3KinWBUftw7QW+1/C68Wh2iR1rIDJZbUCr75vDWZSwa94oMaX2rjrIK/tf7o763Cdm2dvUOyws7jb0qBdV1zi11LXmVtSvEsyrx1nfrJ0Fqst/bvfM8p2c6Kd9beXeMwqoFe22PLPWnGn06xYkzNrhRZc1ZqTCrHjdibesXFkm+vaKVwUPeQlU15/5qfbP2kfLKZ9IWOb3/7209VouqvHDcqxtTuX7JL+UT6l38hY7QdqWeKclzk4U3F1lo5aOvMsNV+WvauPHDRsoXRTK08Kb+fYp9KPreHvEjdi2bZhidXUPb3GtNazjTzfDzjfNBqcqtn2ZbPKzbY29t6+fne46jH9pRz54w455ExjVX9uafT0l/UGlcvx6vZ36x9v9a4bMVsNRfsxQvl3KD82SXrrJLWZTXdo3Zq5UUzzkIzmCZGe8jFS19s5eK1cb38YlaMsfIfbxxiPAQgcEwCNNCPqVdWdWACygbvTR5rSWP+1qCV0JYJoFKIzRP2VqKkrNU6KHmLpOV4VTarmKQ2m8s1j5q3TDh7B/7aQdEqUFg6L9d1qoagYkN5uFAKhB6WtUPsiLUrPp7uPcv+SxtR1qT4vFJwjYR3jx1sfeBF+eSn5de1A+UpHzpZGXv/JlytKa0WF9UmgcWh1HVr//LKWhZvrX0xYqe9a/L79+JtTWfqWyVK49LydfWBJWvvrrEY0UAv+fRYqg0Tr65rMaZnT6rMpY16vjyQ1mDp1lqn96ExL4dyfC0WeP1UbULWmjdWLPLuk2rssvTQymnSf1f2ntF25N3XlT9B4bWdqA9ZcV61n9F5xQymVp5UMvTEF6V5o9imEgM8/uFpuM2KLR55SxnUrxPU9rlLOx/UYnBvz1JZlTlLz649eeMlxNGo7an5eprf88KAFVMUedXc0puvlONbueMe9v3RtjeznqDUXVo5TW1/VuojkQcXZtR+ZsVgr2178yllH57lB6NzqdW2rPxHiT2MgQAEjk+ABvrxdcwKD0ZA2eC9yWN+CPAWCBJe5X6lGpTij7JW66BUS06tA1qkeGcVUktOrWK1kpSWLK0iQe0zfQ8fPlxu3LjR9I5yTusNUqvI6ClSjXRZ60nl8l6WzUUK3OpDGZ51qz53Cvu3Hp5Y16XoQokLHk6Rg5FaEG/NrXx5Q4kXaX6rYRhh4blGffBnnVOJG/n9rVgbtQdrXyjZpv/tjWFKsd/D2hpbxp6WDeVM808stva9XMfWVykURmq8U3RUMrH8QbEXb7GuVohS/bel0zLGKDF0lq+oe4lln+l3LytvfLEaeJGHOWuxYERjPhq/lX1S0cU6xlv0VXyodv+eHVl5VeR8cAofUvxStZ/RecUMptac3rOEFa+jtm7N6/EP9WwyM7ao8nr5e/eMJMfo87HqQ4otePNLhZf34e7amaqW819KHFVtL41TcoXRcc4jX23P69mfN18pY4XyUJCSM6d5FftXWcywvXTvWfUEK6/L123tUVE7tR4enVX7mcXUa9ujc/GZ+e+sGKPYluqDjIMABI5LgAb6cXXLyg5KQNngvYec9YDxH//xH8vt27ef/l1HNfFXPy1bqsR6o05Zq1WEjxQ9rGReOZS3zC9nVR7sZs0bOZgp3JQ3is/tht4nYC15rYJU63rLpqz79nxHfbs0zaEUs0bLusquNACjB3+LnxJLasWX9N+sZpnit3mcUuNqWVQ5dcO2VtSxZPf6WyQ2WbouCygtmy/fJLL0XONhFZsVWT1jlL12HZPWff/+/eWf//mfr/b0VoEot82Swcx4Z+3dNS5W48SKH9bvLV1EHmzr6bWcT7Ejq9Cf+5InVpRMFFlaa1Pf0GrtCVZ8seJ4dO+y2JYxJf1vi5Oy3yl5olXYteKH13Zn2FGk+Oxdl6WPNJ+l55n249WDlVfMYGr5V+kHnj9ZU9PPXvIiZS+aaRuWra+/e2Ww9Kmc80rZvDKoa1Pipfet2nTv3pnbY8/5OqyH1rfk7r39eIbPq/pRWY2Ocx75amc4TwPdyj9qeUCZMyt2PHvfn7GHJ5lnxgsrt1+ZKfVNZYzXTmedhWYxPXcuPtMPvLqzcqnWeUTJKSPxiWsgAIHLJkAD/bL1h/TXkIB1II4ccspCe5pDOUjUClKehMNK8pW1WoUPNXHKTcm675YCQi+xnzWvcpiouZLFtvYZpa3F3tEuXXsK19NcKOWxijEt+aONm9Z8qk5n2H9UR8qBajSnyMHI+4ZqWaQrY+eWNSnMovpQrvPGpK3jlSa2Irf1cFapM+XBkloBSd0nFZmVMda6cntJsfiNN95Y7ty5szx+/Lj68Exum9ZXRlRGNU61fcHaX2o8rCKb5WvW3t7SwegHPSIxxrLZCM91vcqDGYp9Wg3Kco6t48t8M8rViuFlXp3+txWr1D3ayr22xhgvkxl2VHvLSmHYsznvumq2Xsa06JyK/UTm7sW7GUyV+KiMKf2llnNbsbqn+9F5kWLzEf3VbG6LP2+JKTWel3Y+iDSxLN1aOUWNm7JvWfft2XdrP57h88q+vo5R7C/iJxEdqHuDp4Gu1C+sXFBh1JI9+kBROd8M24uef0btF55YqujAa6ezaj+zYrASo3K72Tq+zMUVHUT9wKs7JT9LY1Rb9cRMxkIAAscjQAP9eDplRQcnoGzwSuJSa37m6NQmY3mY2ILfepLXeoNB+RtvygHJYmwdoHoMetfOmjd6mPI0a1prtorMW+xFvdaydU9Ba8tBf8u15VoVH68deEfYv8p9Hecp+mwpqvbksnw6vzbiLz3d1h7i8DJcx3seUIreI79udkN8S8yrra+2HylvoJ8qBmzVSekfvTfGV1vJbbMcn/OqxYYtMcu6drSfKfEuam/naNjUbKVXOKr9bdaIvXl8oZx/dBHOmr/XQPc88JHuY9mjuueuMlt5h6ob7zrKea11leNn2VHZ/Crv612nd101vfQa6KPlichrxdDRTNU8yZIrsbbG7CkvUnSjjGn59JZrt+amvTgTybdVG1Hjm+d84I3BVlyPrF/JM0r7V1nUxpX78Wif98im8I/YuhUrPDJaOs/nitiylUPuYd+ftYdH/EVlrIxTxiT9zrDTLTbqeRBuVI1mT7m413/z8bU8bFaMUe1ry3q4FgIQuHwCNNAvX4es4JoRUDZ4b/LYQqgkctexga7wbTHt6W/WvNHEP9dtq5jo0b9iT7PcWT1Qej6H7l1PJOlv8VBtZeaBt5TNWzioPVwRkVexGSVuKgX21r2uSwPdeiDGKi6V/Lzja8VLS/9KA93jyyP92JK99nt+/1Lu9bc8juXjWw3H0W8IKkXMCEdrL7Pihxo3S+7WgwtePUbfNOrJr+5xlqwjG+jWAz+euJzktsZb9tFbu2Ub1u9b98OWbN5Gbk8OZa6ZduTJEay9ZrYPef3Aso8Z8a6Ms5ZvW0wt/1rnt9aqzHNpDfSZscXS25bctDe3tV/WrlV0a+UtynprtmrZnXVf68+mefJA66stlxJHFV2ofq/kfbX7bfEtr87z8RFbts4snj2ux17Zq5XzqEe/5dgRX1PzMLbsQPV/ZZxnP47EyZxl716RuRWmypgtvmDNP9MPPLpb12jZlnK+2OJLXAsBCByHAA304+iSlVwTAlbSkjB4k8cVXUrY0//96Ec/ekrTKrh4GqiWii7lDXSFb2utR2ugr+v0JMvewqRlN+rv3oJdaY+Rg456iFLX4ClkpLERmZUYs8qxxf9poHu1bv/dXf+M/SusYlF59czxnhiTy3W0BnrOOI+lrc+xK+NrMTkSOzzxbkYRxJI5unfTQNcii2fviBSsrPmVIllrJZZtWL+X80bjVTnPlkJ6msvrZzMbP7WcxLKs1kMYNND/Tq71Fm+LbYup5V/rfNY4xVe8+XjPTqwHdSwbU3xkZmyx5Ft/3yJD7R7Wflm7xtJ9fs3o84FiV704fJQG+sg4qtpeGqfwV3ypvOdou1Zl8Nhy68xbnmP3sO/P2sNnxwvLvlQ7sebx5kWRdatnocjcit0qY3IZR4+f6Qeqf+frU2zHy8ATOxkLAQgchwAN9OPokpVcEwLKBu9NHhO69WCZ/v/r30zN//vNmzerhL0NE4+alLVaidSM5FTh21rnURvorUS1xeFcTfTWIbglZ344jtiSeojy+IVayKgVWZQ3LBS/Kw+gPfnXt1u/+tWvPhNbrmsDfWux12srW8Z74/uM8Z7mwBpXPv744+XWrVtXSz9aAz3nkb853voce2t8vo/VbHJ2vLP27prdWkUQS+bo3n1pDfRz7a/q3rHqdvR4yz56sdCyDev3cu6IfW+J1a1rvXJsYeiVX22iWn++yWPv6lccPHMqOZlXD2nOiC62MPX4Y0826+3ctDbPvbx25R2v6Caii1UOb+xoyZ/LsPXBmks8H0Q4jn77c9WNZeNb7MVrv1t83nMvhb/iS+U9R7NSZYjEIOuMo97bw907djTP9f5Wfl2T08O4N7b8rfdyz2g7jaw7ZzE6BilMlTG5jKPHz/SDyNyKT3gZeP2S8RCAwDEI0EA/hh5ZxTUioGzwW5PH/PqEttd08/6NXI+qlLVaiVQk8bXuax2gemu8pL+BrnzC3dJnr/m1p0ZiafPrusoilZKEK8Uvb3G2nFPx8ZkFshqv3ufvawXT69pAVx5isPzqVL97Y92M8bW3KSz/ye1TaaBb8+W8t8SAUXrL9701jub/rfdWzPrbuo6e325Zq3WttXfXWFlzWvu91z5bhUPryzyWniNrT3P2rhvdXLHWsLVYWtsTrJzAys2iXC226Xd1z1255LJYe2OEtXqNl8k57aj1xmqNn3ddNb1c+t9AV2zAw9Tyr/x++by5ftRGRznunHmRYkvKmJY+tlybzzlqnta+puhAsZFZ5wNvDLbiupUvtPSpXHcpcVSJIesYhX/ERq28ziOjpfN8LsWWy3tbOeQe9v1ZtqfYfcnLyzjnl5/LlDPdTDvdYqO9a2cx9XIfPX6mH8yKMV4G3rjEeAhA4BgEaKAfQ4+s4hoRUDb4EYecPOHrFf9mFkGUtVqJ1IzkdMtDAz3dzJpXsYeaC3kOLIoLeh7MUOabMaa0l9L2owfTiB321qfqNHJfy+/KOdU3YazCQ1pvRF7FDqw1bS1Seg7InmatsraZYxSdtYrq6b9bjUZr/vJ3pcCrFtAivjzLPr06rH2W/ec///ny4MGDpbZf5/EiMfxv/+2/Lffu3VsePXrUfUAuwkj1Y2vvLpmU7COfnffEgV6h1bJrS5/eta/z9eLMzIKVtZ71dy/f0eO3MLAKpOqeWyviKrFQZewd57W1LQy9svXGlw9O9R4K8jygMMuHLPvx6iGxseb08raYevyxjMfrwy/quUGJ5971RccrutniF6P06I1BVi4UyWcsG5l5Phi9/qiPKXWPLfYStePadZbPe+6l8Fd8qbznKP9Y51VlsGy5xsY6s5R1jq25okc/tfV79kbrXjPiRXnP1oNZuY1Y58AZdjrrLDSLqde2R4+f6Qeqf+e2pcQYLwPLX/gdAhA4JgEa6MfUK6s6MAFlgx+RPJaHhF7TJ5pYWmpS1molUjOS0y2Fnx6rWfNGG/M9WRXdWIf5UzQSLfvwHpCjh4KoDlo+ovh4unaG/Ud1X7Kb8dnoFi+PzBGbsQ5neymmWTG3V8xIv1nFIKu45J1ftfNeQa5VQFIfEsvnHu3HXn2s43O/Tg+w/OpXv1p+9rOfXTXEa3E1t//0++uvv768+uqry5MnT7o6nRnvvD5R+nCkgR7dY6McWvrN1674VRpjFe33YJueOFtb09Y30KMMLLZJVm8sUuaM+r/nOu9+FmXYk8nLTrGNPfmQomuvHhKDXl4xg6nXf2tvC64PciX5rUaHdw/w2L1nrKKbqF8otqHKGpHB83CnpS/FL702tK5dOR9EbN7SbWRO5WHwiK4sO4jIGtVHTRbl/hbvU9QFVBkibKwzzkh/t+yh9fsM25tVTyjXUHsw65/+6Z/MP/+WzzPDTqNnAEsXM2o0SpwuuXt9wRo/0w9U/87XaNVoIsyi/sl1EIDAZROggX7Z+kP6a0jASlrUQp+SgJQFqlZxUzlM1lRlFU+UtVrrmJWcRop3CqcZ80beCCiT/vIt42gjQkliR7p15NDTOyArTRzrQDjiiXDlgDjrwGsVEGr6q33K/zo10D0PJLUKAem/Ww3skb6T5vLqevR4K77X1lvKoDTQ0zxK8XjWw2IRveVsUuP8vffeu2qIt/bpVfbE4+WXX17efffd5t+HX+WZGe+8sbncGyMN9LQu7x5bi11b/VBZS2kTltzW11NaNjay0KXkbLkco8dHcp0kj/KWnrrntop2avyO5lYt/Xpj6Aw7sorINdkt29jqQ7V9Yab9ePVQ2mUZ72YwtZiXeirfFvwf/+N/XPnS48ePr4ZacXIveZGim5m2oe7/3thg2ciM87E3B6ydU9J/q+UxkRhs6Tay/5X7RS13vJQ4qtreyNpSec/RdQFL56381nqATz0TKfmEVSfY8oLBDNubVU+o2V/5YNZ3v/vdqzNL+qd88U6JE6qNzD4LzYjBSWbvXj5j/Cw/8OrOyqW2xANP/GQsBCBwDAI00I+hR1ZxjQgoSc6o5FFNwkuZWoffXE3Kp3mVtVqJ1KmSU6spqjZ1yjWPmrdsVvQOZzV91g4t6gMWq96tYs4MNy7Xohy+rCZZuW6r8aYUW7xrV3x81oHX21Sr2VMrRkT8VWGnxJJ1Hium1O5nFYBqTTjLbrycFQ7eMd5i6OjxyltJ+ZrK8ek3tYFu7Vtev/ey9o7PWd++fXt5//33r6ZoNS1K+dNYywbTGO+61XjnaZ6UY5Nc0Qa6d48t19NjrOrQqwt1/y7n9e53Vr5hrc8TZ9NcM8arrGrxvmVX6b+re24vHil8rQclLB2Uv0f2s9F2pJ4lctmtB2xn+dAs+4nowfP2sNe2auO9/ljqNd+HlNizl7xI1c0s2/D4tOfcZX1lJ5JvWzbizVs954NIDFZ064m5nrhzCXHUY3sKf4V3eU/r/OSRscxZe3HIsuXafZUzThknvLF5Ro6pxONzxAuLcWL3ta99bfnggw+uhipnlll2OuMsNCMGz8qtc10pvjPLD2bFGGVN3ljEeAhA4HgEaKAfT6es6OAElA1+ZPKoFgxqjYtWwl4WpFuHC2WtViI1KzktD2mr2dWS+9qBu/eks3pA986rcK/pMa2tpsta4aPVmI8UEka5co1TrcmkPghSG6cUI1scI+tUHkBJ886y/9KWVF/P12q9KZvGKoUHhZ/n7SErptTupxSAak3A1vpUm1XWvmWMUizK5x89vuZrtRjbKsL2bKjWGE3jyxhWK/Irxagt3JVrvXKpD3GV954V71T5VT154l1tnyvjUc+mrDcrLf3V/Lu1Pyj79nq/GtP0Wy3W1uKRUpzsrU3J2fLrZ4xvMSh1VhvX22+UvNraG3p5oiefsuwr/z2yn82wI8Xnaj6c/puaV8/0oa32E9GDlVeMZur1x8S7FcvUWLKHvEh9UG9WbPH4c02GMmdRzzKXdj6IxGDF75Q8s6X7VnxqxbKt+/Fon/fYnsJf4V3e04pzHhnTWNWfI/FOPePU8lb17LLl7fOZueCseFHqt+drSu49y05nnIVmMfXa9qzxM/xgVozx1Im8MYnxEIDAcQjQQD+OLlnJNSGgJDmjk0f1MzytQoqlmlZCrKzVSqRmJafrmiJrVgpLM+btHUpqOkpyPnjw4OqnVsOoVvyy9J1+V3U+qlHVasL0ZPW+pW+te1QzON2n19zJ7a8D/TAAACAASURBVGuW/Uf0nuRK/1abavlBy/a38mvZQGljVkyp6VktALUeULFsR/m0oDVH5He1WLTOPWN8JBb+/ve/X375y192PyWb6yx9HvDTTz+9+gS69W+rHVrze34v2fRiVhkLPEW6Xrxpyatw8vhD8tMf/vCHy3e+852rW0bfQI/s3elen3zyifxpYkuHZYxJa/vRj35kXXb1u1VAjOiqxVMSKBuk5Gz5nLPGe3OdVaYeWyWvrvGKyjIq94nsZ1aOEc2bIrG8xSGfq3xLzbJby4eiOuvNG9GDkleMZOr1x8S5lQtajHMdefaB/LpReVEvny3vMcM2LHstf/fG+NZef2nng0gMVv3Oc6b53ve+d6WS3/72t1f/b+9M79XVqutefjbS5z22p/BXeef3VeKcR07Vn0fEu1aci8aJUfv+jD18Vryo6bZm4yqbWXYaZdo7C81i6rXtWeNn+MHMGKPWiUpeqm164hhjIQCBfRKggb5PvSAVBJoElCRndPJYHkZ6iYLnEGolHMparURqVnIaLf7MKip55lWayWm+9O/WrVtX/+8onVtNlZlJqbLuVa/KQw6eg4GnWaWGv1YRJb/XTPtXfT3XeS5zi8msNz9b8pY2acWUmn48BSBPQc3yF9VWouNmNMRzWdT51YLhalPpHvfu3VvS3wZP/2qF9lJnP/nJT5Yf/OAHT5ukNWbWnhXlHL3O+2cxco7e5sOseKc0T1a9fvzxx0/3pK0N9MRcuXfaC954443lzp070xroSS/pb9ivDxfV7MEbCzz7ndcWWvaq5Gz5tbPHqwwUv1by6p4fqzEszaHkH2rMiOxn+dwqw1acLeX0cFCbSEl/v/rVr5af/exnT2P+KX1IsZ+IHtS8YhRTrz+ujEsbieS7586LWnbe8kXVLxTbUH05H6fux71Ycmnng0gM9vidcqZJtv3OO+8sb7755tNYo8Rr1V5OHUc9tqfw9/CuxY9I7LDOZPnvua4i8U49s6z39MRmxY48+mrF594cvVxwZrwoZVK/olFbyyw7Xe+lxt403rLnWUy9tj17/Eg/mBlj1DrRzFplxMe5BgIQOB0BGuinY82dIDCEgJLkzEgey+THSvR7xRC1oKCs1UqkZiWnVtKe/+4tfJdzt4r8W+ZtHQByveb3VXTWKz4o16d1nyIp7RUyIo2EyKf9hgSDRgMoZ30K+28djGo6z23E81T2yiuin5x1Ky7lD6BYMcUq1lgHZuUQvsW3R9lWmsdbLJo53utn1sMareaE58+RjGQdnWtdh2Iz69qUsS15vHpQ11WLI6WcuW5GNNB7Rc48fpVxw/PAWm39rRijxCeVZ29to+JpKYuSs/XisRXfvfOv9/L8GYAWXyWvVnTTe2jDyquV+csxkf3Mstnyd0tv3vkUDq11eT4JrvIcYT8RPagNdMXXFaZR/1I/mazw7u0vW/Yt5d61PcjK50bYhiJba0xrz1DOXJd2PojE4Ijf1WJ0bnsRboqPniOOemxP4R/h7Y1zqsyWP0finfeMs8p66n3fu+cqthex+wjjWt7mif2z7LRkOuIsNIupl/vs8SP9YHaMUc5hp6hVqnGOcRCAwGkJ0EA/LW/uBgEIQAACAoE1OU1DU7J88+ZN4SqGQAACENAIzCraaXdnFAQgAAEIRAlEiqjRe3EdBCAAgZVA2fRSmo/QgwAEIAABCEAAAhC4bAI00C9bf0gPAQhA4JAE1qe8v/nNby4PHz5cbty4cch1sigIQOA8BGign4c7d4UABCCwlQAN9K0EuR4CEMjjiPqW6+gv0qAFCEAAAhCAAAQgAIH9E6CBvn8dISEEIACBa0dg/QSX8tnJaweHBUMAApsJ0EDfjJAJIAABCJyFAA30s2DnphA4FIHy09rKn2eJNN0PBY3FQAACEIAABCAAgWtIgAb6NVQ6S4YABCCwdwJrc0spZux9LcgHAQjsjwAN9P3pBIkgAAEIKARooCuUGAMBCPQIlH/T2vqb997x0IcABCAAAQhAAAIQOAYBGujH0COrgAAEIHAYArx9fhhVshAI7JYADfTdqgbBIAABCHQJ0EDHQCAAga0Eyr9nnuZrfco9jznrfXnIe6sGuB4CEIAABCAAAQhcBgEa6JehJ6SEAAQgcG0IpMZW+nf//v1rs2YWCgEInJYADfTT8uZuEIAABEYRoIE+iiTzQOB6EyjfKldp/PrXv17u3LmjDmccBCAAAQhAAAIQgMAFE6CBfsHKQ3QIQAACEIAABCAAAT8BGuh+ZlwBAQhAYA8EaKDvQQvIAIFjEPjss8+umuGPHz82F9R6Q928kAEQgAAEIAABCEAAAhdLgAb6xaoOwSEAAQhAAAIQgAAEIgRooEeocQ0EIACB8xOggX5+HSABBI5GoNdIp3F+NG2zHghAAAIQgAAEIKAToIGus2IkBCAAAQhAAAIQgAAEIAABCEAAAhCAAAQgAAEIQAACEIAABCAAAQgcmAAN9AMrl6VBAAIQgAAEIAABCEAAAhCAAAQgAAEIQAACEIAABCAAAQhAAAIQgIBOgAa6zoqREIAABCAAAQhAAAIQgAAEIAABCEAAAhCAAAQgAAEIQAACEIAABCBwYAI00A+sXJYGAQhAAAIQgAAEIAABCEAAAhCAAAQgAAEIQAACEIAABCAAAQhAAAI6ARroOitGQgACEIAABCAAAQhAAAIQgAAEIAABCEAAAhCAAAQgAAEIQAACEIDAgQnQQD+wclkaBCAAAQhAAAIQgAAEIAABCEAAAhCAAAQgAAEIQAACEIAABCAAAQjoBGig66wYCQEIQAACEIAABCAAAQhAAAIQgAAEIAABCEAAAhCAAAQgAAEIQAACByZAA/3AymVpEIAABCAAAQhAAAIQgAAEIAABCEAAAhCAAAQgAAEIQAACEIAABCCgE6CBrrNiJAQgAAEIQAACEIAABCAAAQhAAAIQgAAEIAABCEAAAhCAAAQgAAEIHJgADfQDK5elQQACEIAABCAAAQhAAAIQgAAEIAABCEAAAhCAAAQgAAEIQAACEICAToAGus6KkRCAAAQgAAEIQAACEIAABCAAAQhAAAIQgAAEIAABCEAAAhCAAAQgcGACNNAPrFyWBgEIQAACEIAABCAAAQhAAAIQgAAEIAABCEAAAhCAAAQgAAEIQAACOgEa6DorRkIAAhCAAAQgAAEIQAACEIAABCAAAQhAAAIQgAAEIAABCEAAAhCAwIEJ0EA/sHJZGgQgAAEIQAACEIAABCAAAQhAAAIQgAAEIAABCEAAAhCAAAQgAAEI6ARooOusGAkBCEAAAhCAAAQgAAEIQAACEIAABCAAAQhAAAIQgAAEIAABCEAAAgcmQAP9wMplaRCAAAQgAAEIQAACEIAABCAAAQhAAAIQgAAEIAABCEAAAhCAAAQgoBOgga6zYiQEIAABCEAAAhCAAAQgAAEIQAACEIAABCAAAQhAAAIQgAAEIAABCByYAA30AyuXpUEAAhCAAAQgAAEIQAACEIAABCAAAQhAAAIQgAAEIAABCEAAAhCAgE6ABrrOipEQ2A2B3/zmN8vdu3c3y/PCCy8s77///vL8888/neuzzz5b7ty5szx+/Pjqv/3617+++t+X+u9vf/vbcu/eveXRo0dXS3j77beX+/fvP7Oco6xZWeul6nFPcv/0pz9dHjx4cCXSa6+9tjx8+HC5cePGnkTcLEvyiTfffHN55513lps3b26ejwmWBaZfWEHav9K/kftKin1vvfXW8v3vf/+Z/Wy1u6PE+JYf/eUvf1n+5V/+Zfnv//2/P+OvifVf//rXL+15+TzlvpH/lvb/9G/NN1555ZUr/eUxwbvv4AexaNjbd0odrPvS559/vvt87hJ9c0YMi1lF/Ko//elPy61bt64mqJ0F4jMf58r8rFWLfZGVHjF/TLb04YcfdveZCCuuuTwCVmyc4VOXRwmJowSs/PES84mVheU7UWa9eb35e1QGrjstgUv2g9OS4m4QgAAEfARooPt4MRoCuyBAA11Xg3I4OEqiqaxVJ8fIFoEjFkDzta7rG1UwxpKWBabLkpq8t2/fXp48eTL0wax1P+w1gY4S42u+tDbCyvWvNtd7yCdvotXm/uMf/7h88sknwxro+EE8GtJAj7MbdeWsGDZKPs88NNBtWjOafUfKH/N9tfZwsk2YEUchoMbGGT51FIaso09AyR8vMddXfcdrH8q81I28VC9j/CX6wWWQRUoIQOC6E6CBft0tgPVfJAEa6LralMPBURJNZa06OUZexwY6xa3xdg/TL96+n/FlE7UJNOv+463FN+O6rv/3//7fM1+TWbn0muclk/LOa0P+o48+GtJAxw98ui1H00Dfxm/r1UeLIWrs3Mrtkq+fEbOO0kDnvHHJlj1Wdk9snOFTY1fDbHskoNqNxxb3sM5Z8qrzEsf3YAXjZVD1P/7OzAgBCEDg2ARooB9bv6zuoATUg8RBl+9alnI4INF0Ib32g49SAK0pktgy3rxhSgN9vFV9MePaBCvf/lttLr1B/tJLL1VvX759Hv1zFMoemwTAD7ZZgbLvrLlM0nn+p2pWXe/xT/JcSv51KXKqVkYD3SZFzGozUuO+TZkRl07AExvxqUvX9nnkV+3GY4vnWcmzd50lrzovcXwPVjBeBlX/4+/MjBCAAASOTYAG+rH1y+oOSkA9SBx0+a5lKYcDEk0X0ms/WGlkXCokYst4zcGUBvp4q/pixlZjNMWo3/3ud8+8lV7KMKqBpuyx6d74wTYrUPad9ZOd3/3ud59poCsPVGyTLn71peRflyKnqolR/q/e7xLHEbPaWlPj/iXqHZl9BDyxEZ/ysWX0FwRUu/HY4h7YzpJXnZc4vgcrGC+Dqv/xd2ZGCEAAAscmQAP92PpldQcloB4kDrp817KUwwGJpgvptR+sNDIuFRKxZbzmYEoDfbxVPVtUzN80X/e89LfLk+3dvHmzevtRDTRlj/UUQGexuvR5lX1njTXlm+bKAxXn4nMp+delyKnqcZT/q/e7xHHs3W2tqXH/EvWOzD4CntiIT/nYMvrZXDf9r1deeaWZ23pscQ9sZ8mrzksc34MVjJdB1f/4OzMjBCAAgWMToIF+bP2yuoMS4ACqK1Y5HJBo6jwZuSxKI+NSORFbxmsOpjTQx1tVu6j4n/7Tf1ru3bu3PHr06GpQ+Xn3VZZRDTRlj033xA+2WYG17+R6yB+oWN9K/4d/+IfuAxXbpItffSn516XIqWpilP+r97vEccSsttbUuH+JekdmHwFPbMSnfGwZ3c51aw+HemxxD2xnyavOSxzfgxWMl0HV//g7MyMEIACBYxOggX5s/bK6gxKYeQBVkq688Jb/3dTy2hX/Cy+80P2UbEtNrfnW8b2nkNcxyuGgt+byes/fiZ2ppxozZa2n0p3X9fLmQH5tlPfaNFqbB0+ePHk6bW/O2vh0Yd6QsBoZim7yMa0GVzlPbqe5T9XY9f72cW/ent6sv5/bYlfy89qGZ3zuc/l1Sqwo5Y9cs9rW559/vty5c2d5/PhxV/yc6Sj9thisglh69NivFdstWdK9FM65TGWcawHO/aoX48u/Bb6FU7q2t29F2PcMqLbH9BrorbWW98h1Yu1jvX3H2sNV1iOY1va+mp9a9thiaPlCT49b952cT273+byePUGNuSP00vPNWvyw9FOTvSenNd+IGGb5gSVDSx8tW1RyimgDfcseW1tHj+/oeKna9TrOin3e+dJ4K39U8ngrh7O4bfEHZQ/ZEgvLtbViY77G1rlmnesUTNd7jY6JSq6fvjZz9+7dKxE87Eu23j0iEhtbPtXK66KxsZcnKvHR69s5y1Lm2hmtt65T7Hue3LsVsxTf9HLMx1v7Zi1/PFWub51DLD+M+I7C0jtvLza29Bv1nxGxUWFg7d8tOWasy+Nn1r6+/q7ERKWWu85X6tmy3XTdVvv35LSlPHk8UnV26v3AY6eMhQAELosADfTL0hfSQuCKwIyiTuvwXyvElMWKd955Z3nzzTefvvHWUpPaDFUKNPk9esmkUjixEs1IoVG572hzVu45W3eeNVkJeD6XYju5X6Sk+lvf+tZy69atL4lUs5de87c8tLz33nvLgwcPrv6zJZdnjdZBoGyw/q//9b+Wf/u3f6v6nVVA3VqkyK/3+Ku3QKfak1I0UA6y5Tw9nZS6zQ95Wws/aS6Pfj12tjJVbESdtxWDFb0oxYDcDlSZrAb6iy++uNy+fXvJH64p7U0pJLT2zp7tKuwV2z96A131o8TKYlrufa+//vry6quvfkn/LZ2rcc5jMyP3nVRU+vrXv3714E5pk/fv319eeuklxaSkMYrcapyp5V+Kbypxw2M/Lb1tiWGqzZQ5RuvPLqzj1Hl7PuHNaxUOyh67rkGdL423ciPJaAODZpy1ztlAH+EPiu15YmBLLYqsawz485///DTXr+XkytmolMM6F1rjt+z/3lz/n/7pn555YNPaC2s+qMTTck2KD5fz1nwqP1O1uKkxQM0PR8eVWgM9t8vWuloPgijjW2MUH82vtXRfi1k///nPn56DW3JsPe8pMaDM/aL5hBqzPLlPkm1GXtGLLV6frMXGN954Q3oAXNWvqkclj/ds47VY84c//OHpw0ZbfCxdO9rPyrzdegC/V39S969ynOUHo+y/ZK/Mu643jz3WvnCu/cBjp4yFAAQuiwAN9MvSF9JC4IrAjKJOK3GzGujf+973ri797W9/K2nHajgqyX/tRq0DoFI4sRJN6/eaPFuf7JdgFoOUteYJ/2jdeWT2HKjWea3EPredl19+efn000+rzbEy4VYS91WGZGfPPffc06Z15G32Hif1QJRYfO1rX1s++OCDL01ncSovUHVRiwURf7UOPB478hyOFDuqzdcqEpRrb71N3ltP7w10Vb+q/mpy9AqtXra1GKzYh1W8K+VW5eo10H/84x9f+U6vea7YyzrGW0hJ1430A9VnVDn38Aa6Kmu+9h7TfL7e/lCLwa0vpPS4W8XFWfuOagvRcRG9qPtakmmUb0biYm3vjMYw5TpPLhuNNa0YrzbQ1Xibr8XKQSJszhEvZ5y1ztVAH+UPiv9b+rdijzc2/vCHP1y+853vXE17jga6wqRcc8+eywa6kgtadmXlURH/UvzYaqDn5ynLLiwZPXaz3suqSVgyrb+XDfTcJq05Uq6Q/tUe+K5d28stFJ14953Str7yla8s7777rrWsq9/Vhzlqk6kxq3f2GpVPJPkifp6uG5lXWNAV/ec+WfvKYvqihdW8XeWw8twIM8vPLQbr7+X+ndb9ox/9SLrckkHh7PWzNF61eSt+KXVLb/M8osuW/edsPPOWNbiens65H0hGxiAIQOAiCdBAv0i1IfR1JzCjqLMyVZKuVrKjNlBaCXct2VGbV62DmtJUVtbsLU7kOhp1QLfsXlnrLN1ZsuW/1w4ItQNmbdzWz96l9ad/69t4tXt4Gigt3arz1sa1DgStg1VePEg28L//9/9e/st/+S/LjRs3PGq5GuuJLbUDZE322rgtRZV8UWVjq1W4Lcf17Ej5lHs5pufjKtOofsu1eWyyx8FiVmusqLY7Sv9qE6hXlChlqe1D3kN6bXxt3lEc3I5eFAN7DQ/LfpV9xxtbVB14mNb2vnLdab701ti3v/3tp0hr8auWl5TjekzV/WHEnzaJ2EbrmhrDWrypjVNjQ37v8hqVW5qjZNe6fzR+9nx3Ri6b1qTYe8le+aJCz1ZH77Hq50I9DEfaeD6XFfsi97XOEmo87eXUNdsc7Q8RORVeio/3Huo4dQN9xl4VyQXVXGjVQS731gcelDP0et9W46mWi6qxJ82t2E1rnNUsU+y21aypse09kKdwaOX4npjpOZe15FXWttW2anbTO7fMyvVr8yoPp63yq/nPqDOB6pOeT1urPlaLMT0OSl6j+GA5ptfkLnN4Nc9v5WFba5Vp3pouSl9X7dDSf22e3sMQ6n3TOrbm/8qavX6VxtfipqcGF7FBroEABI5HgAb68XTKiq4BgRlFnRWblXR5k6PaeKWQqRy6yqS7Nq9S5PGu2ZKtvOeoA5Fl2spaPYmtR3eWbPnv5UHFKl6ohT9PA2OVp5xb/eTpen2rkJHPa9lLmquUvXaQOUWir8YW75PLatHcY0elLVt+psSLWrEm/bfcRnufbq/JH2Va3rc2t2dNNZtv2abnAQHF1pUY69H9OlYtGnsfxinHq184Ud6mV3hFWHivUdlZ9qvsO2WM8/zZlVFMa3uf9faM179Ku1H2h8Rm1L7jtQHPeM/XOdK8aoGuVfDu6cbat73xJrfxVkz0zOn1cdXOynWrD6PWcizF/2fssVY8yW2yZG7lih57VsZ6ZFXmS2PO0UD32G4Zq1v+oMZ9lUsr9xoRGyOyKszKeUftVZFcX5G3dQ7b+pC3596exm3tbNSyB2/MVc5cHtutNQF7XGtN6V58U9anjMnXFN13rLNJuW9stS9P/jgr1/fai5oLenzHY4/qvLW8rlezUM+/s2Kjh0Et1ni+GtiK57P8rPSbVjxQ2Pb0783la3HYOjup9m/l8rm+PTHTqyOvf3vskLEQgMCxCNBAP5Y+Wc01IRD9dNCKx/NmlPUJ9zSnVTSofSLq4cOHz7whqyb7pYpHFKOUeytjVtlGPtnvMWmlSFQm6CN055FRTarzOdUDm7cxHynOlveoHcbKooR10FjXatmyt2nt0UuteOl5219Zo3o4VORWbL02j9I0SNf1DpilDViNe7UIH9GvOnevaFbTXW6LVowo7b3GwxM/Ff2vY1R9qs28/N5KU029fy+enbop5GVn2Zjqi9Y8Xrm8TCNFXSsm12zViv+z9h2P30TGepup6R7Kgzg137RiqpVTWjoo16/EJ2VMmlcd581llTibz2nFcCt2qX5drsOa1+tTatyI2LR1zYx7W+uPcLdsboY/ROS0eEfOB0pOHpHVYprWYtl6bb2KLJFcMN3Lsq1VntEPeSusameM9N+s5qqyX3rtWz1zWfbay6utB6e9Z/FyfJm3e3TQ2ifUB/4snaX5lfzZw1eNxTNyfcVna2tRZI7qzWKnzls761r5l2WLM2Ojte7893JvsM6ypdzpf5/Kz6yctpdneeSMNM9n2b8S2/N112RXvvam1Kc8+6fHBhkLAQgcjwAN9OPplBVdAwJ7a6BbyXaZmChJrKrGnEX0033qQUMtTlgyqWvzjlOS3EgR3CrEeuRUDl61+ZTisfcJ0kjxSynwRfVvPXih3Nuji+iB33vQaxVrtsQBi1WLg6dwWGv+vP7668urr7769G9newtJnk8PKnNH9F3akVUgsBq8StxRY6x3PaoPR3xHiVV5bLQ45WvL597iB15eLRn29An3WUy9e5/lJz32vTWoNpvPH7HfLbZRuzaaB1iF9HJtqj/05lXfrPMwmhXDVhmsvMHiWK7FsjPr91l7rPfNII+ORo9VGiDee1rnCGU/Le9p2eYMf4jIabFS9lxr7dFzoDWv9Vn8kft/NN5bPr2uMerbLf1Z9pdf5z2nKecNK3a25B7JQXlYLJfD65PRhwQsn1PYqV8+6a1PqRP1ZFVjccR3InHH4pp+V/J8j+8o91zHqPMqbzOX91XqMbPyeA8D78PuaW5vU1eVx/IzhWnvTFD6V0v/EV9W19jLQWt5vbpf5fMqL2JYrE+xH0SZcR0EILB/AjTQ968jJITAlwjsrYGuPN2nHn686rYSJaXIox40lGTP06DzrtUar6w1clAcqbtoEV5Zm7fAHF1XrwCqyKkWobY2Ni17qf2uMPEe9FqHH+sNjRHFlNocnoN9L9aq8itMZx7cSwZWY3BGoU6NsV6bVWJylK3FYcuaRhZuvczW8So7y37VmGfNU9OTp+hqMfXufSofK46WDR2FgxW3Zj1co+5NnmaR14/UuXv7UO0tNDVeqww8tqn4qJXLWo1X5R6evThqp+kevT22tqeqOveucev4LQxa97b0qMbTfH5rL5rhDxE5LX1Eee+BqSceWHtVtIlj2cHK34o1lp6snLLHwntOK+NJufdtsUMrF/Zw8J6Lto5X6i6K/IotRM7tyoMPinw1m/U8iKzsLVaO4pGztce2ZFZ91iuDOm9ET9bc1u+9tVix0cMhEmvKeKM+0GnJZfnZlvNG7d41Hfz1r39dHjx48HT4qBjSWrv1AIm1byvrKv17L/uBZQ/8DgEIXC4BGuiXqzskv8YEokUGBZmS+EYSvdEyl8XwtLbomwfKmtP8yriRyb+ir3yMkjieW3eRhHldo3Wt18as+Vr8ewehWqHSq8d1vPpEcXT+2nUKwy3Fhi3X5vKWT1FHGViNqNonw1r6UezFU/jxFGSV9bfWUh6iIzHCur8SO605ar+rskbub9lq+XtE/vWa2YWMLeysmKDsO+n+1jxpzEymqq2srLY+qLjOU/r8jH1ni+0p10b8Z53Xutb6vSWf1WSy9GfF/vK+UTktvkouq/qYda/8d8sfZu2xSo50jngYzYc8zNNYy/8julZsc7Q/ROS0WFlslBwreg70+vvMvUrRZ4uFxXDGQ94eeZU8oFxbb01KPLHszpvT1+ab3RC38lF1jes4Zd9Zx1o2FbVFj8yq3Xhscb3/aLa12HApDXTlgQOL8czYOMNmyjlVW1NkUf1s5D2TXEpcVHStrLEco9h/NH+wrlPWra5pdA1GvS/jIACBfROggb5v/SAdBKoERida+U2sxDiNtQpvNaEjMnsToWjhRFmzepC0njKdadJWYnlK3dXWqcjX42PZkPV7PvcWWXL7L23Oa7O99e61gR7x/3WdHl/rsZlV3K/ds3YY9DRfVLscxcYqlJdrpIFetzSrqLaXIlF0T1H92LJfNZZa86R1zGSqrnfl6fWjlh7ywqnKqjZXb9+J2oB6neULvXmsNUffArTmTTKp+4TydvqW+OzNC0a+ZdnSjeUPKjvLhmp7pcfPZxV5LbnT70rMUubJx1jNna7oCgAAIABJREFUKMWuy3uqtqnqVPGHiJxb4kTvWis2RmS1mHps2LIR62tTnkK+5dczHvK2WOXrj/jUJTbQrYeAvHuqd3xivnXfWfXm+WrXVl23fEW1G48trveKsO09XF1bAw10KwrWf7f8qDdrtB5nxVBr/7VWWsuJVPu25l5/V3xf2edb99tq/5E9WYlHyrpVhp59V52TcRCAwOUToIF++TpkBdeQwOhEK0eoHD68yWWa3yOzWuQpVX+KBnqv+DDjyX6PeSsJ6WzdzSqQKTbksTGFVWstNND/tNy6desKj/cApsQXxeajMUKJGeWY2kFxbw30LcXcskDh8SNFV2nMKL2X91PjWeT+VlFtC/NyHVuKRKoOouwse1BjqTVPkm8mU9VWVk400P9uMZYvbNn3ZzbQa7HH8peWL0ZiSHSfsh7MG1HYs/whKrtnj/X4mGfPtXSs/q7ELHWuddw5G+gj/UGN+yqfLfPRQP87ZescGm0q9fToiY0Rn6KB/uXcqJczRmN3K8bSQP+79Xv2rNxnaKCrO8Gz47acjaKxzsqNanu5Z3U1P7PyAs/8vX3+F7/4xfL48eOr/0v/vHnVKPvfst/34hENdK+lMB4CEPASoIHuJcZ4COyAQOQAqoqtHITV5DK/pyKzJ/FZ30qxEmQlSVPWvK6lV5zIi8yj/m6Sqrc0TlnrLN0pciry9eaxbMj6PZ97iyyeBvqIQvcqt8dOFX3UxigMIzY0eg2jD5uq3eXjVN0qTGsH3sj8vXWsDzt89atfXe7cufP0AN1roHsfkGjdf5btqrYYub/VNLR+j/rgqa5T2Vn2q8ZSa5607plM1fWu/BV5vbpSWdXmtZpEXlk847foxVrz7AZ6vk71AY1a0dYTQ0bnsuV8I97KtvzhlHts0pHS9PEWez02Hs2HvPewuFr+UrufxzZH+UNEzh6rLfNZsTEyt8V0S0y0bMa6t3V961xcctjSnMpl8Mgb2Vc9DXQ1b7YYen/32sOM8aP3nZUBDfQv11d69rHuUx9//PHTh82vcwN9VJzx+qRVH2zNZ+VGM/ws97ER9cOajGtsLJvgSsz0vHGu2H9kT1bikWcv8toT4yEAAQgkAjTQsQMIXCCByAFUXaaSfFjJZaQQ1UrOrEKhlSArSZqy5nxNrXtGD5mqbqxxylpn6M6SK//dKh725rKu9fqFNZ9yuLLeFLPs18POa6eeudexCkNv4SeXY8u1LTsacdhsseo1XNTmssI03T+i39rfV7PkshpWkRhh2Vpkbdac6XdV1sj9LVstf1eKEMqaTjVGZWfZr7LvpDVZ86QxM5mq663FQsunPDqbse947h8ZG/Gf9T7WtdbvLXmj1+Xz1eJn+r22p6j3m5HLqj7m0a3lD6MLuh7ZesXaU8ZZJWZ51pXGWv4f0bVqm5asHn+IyGnd32ITycnTNRFZLaYz9yrr3hbH1pfScv2OzJs98kZ8ytNAH3nmsjhvOdtY+WV5b2v8jH1nlSHql9HratxVu/HY4nofi20Zt9frrAe6FH+LyKvYpTrvpcVGZe21HN4T73q2NsvPVPtW19/Tf7kG5XxTe8Bxi/1H7E7Zy2c8bKoyZxwEIHA9CNBAvx56ZpUHIzA60crxKEm3VXiLHH7Kwo1aJLMOaEqSpqy5dVBW3+o8hQkqa52hO8/aokVZZW1ev/COrx3KrL9Vah0wPOy8duqZ23Pg3FI4jNifFU+Uw1+ERe2Q+a//+q/LW2+9tTx58uRqSkW/qp159VvKpxYIrGKR9XuNpaVX79pUfVn3XeeJ3N/icOkHdZWdZb9KbE56sOZJY2YyVde72kyZk4x6i0bhYMU8Je6oPqSM26IXrx+puZ81r7KudYxSUFRjyKxc1sp1y/Vafmn5Q26ns/ZYRUclz1M2yKK+2luXpUdLb7W5t+RktfkUf4jIaek7ynvEg9SlbBbTLTHR4qDGmtY8pW7WmDrrIW+PvBEd93ymXOup98ZVB979aPT4WftOWl/k3D46Pqh247FFVXelrtQ9SJE5Iq8VP2q5dCuviujJknlmbFTWXqtneHKYXryZ5WdWPmadCcrzv6Ujj017xuZyWvZv5UK1NVu2tZf9wGOnjIUABC6LAA30y9IX0kLgioCVlGzBZCVdae7RiV50TUoDSTkcKGvOmdaKEy+++OJy+/btq8aa2sjaoiel6FU75M3QnWcd0aaEVcyK2FBEFiU5n1V49tqpRy+1A2fLjhUGrXtHCjG1uRR7iKy/dfhL/z36+TM1Xnv16x2/rs0qAFgHVO9BPo2PymrpUI1nkfsrBc5R9mytc8bvKjvLfpU91hOfZzFV17uyjviBoqdZ+45y7y1jonqx9sOSs9oA6c1r2ayyp5QPTKgxJHJvJZe1OJZrsuS1/GHGHmvJpOQNqn1ssXVPPuS9j1U0juRX1p4esUlr/1PjvoePdU/l3FOzjxlMkyzRmGgxifpJK39NTN55553lzTffXB49enQ1bNQDYd78LmKLls94Y6PFP/K713ZHj49wVfad0s7VRuTo/UNdX8R3LF1Ye6Wyb7W4ReRV7FOdNxLHlblnxUZl7bX9W415Vt6v2mEup+JnEX/xfJmj9gBF+VZ5a0+YZf+ReZUHKvewH3jslLEQgMBlEaCBfln6QloIXBGIJHAqOiUxjiQ9lszWAbkmf5lI1Rp+yuFAWXN5//KNh2984xtXb6Omf+rTyapO1HHKWmfoTpWvVmhRiqHK2zARv4gU7kubq8lfHoSUNSb5rcZKxE49uvEwzO1fPZgqBx9VXtUmyvmsw/E6vqdD772t2Lfe06tfq+hTY1nKnsZYB2vrgSCFqXdtqh2o8Sxyf4Vv1Kb3cMBX2Vn2q+w7ntgyi6m63tz21AJTfo3VrJm176g+Ex1nNelq8yp7YclD2U8shtZeqsgabaDPymW9BVYrxlj+4N3nWvtYng9bvtGyzQjTqJ3n11mxL3IPZS2e5oOyp8/wBzXuexhF7EPJyZMMo5nWcnb17Gf5ZiRfKTnn8SI17/KvJ1k5nUdntXNd7ysiEZ+yfEbZZ2privhFi42SL+bXjh5vMVLW37KLMg9S7Nzjb4q9qXYT8R1LF+q9e/q9bg30WXm8YivrmLJOodRirNg8y8+8e5+VDyp+UI5p+f8s+1dqB6W+lVi0h/3AY6eMhQAELosADfTL0hfSQuCKQCSZUdEpSZdVeKvdy5LZ25Arx6d7nrKBXhYnvva1ry0ffPDB1dJHPtmv6i2NUwpaM3TnkbG03/S/rcO4kjBH/aK0o54sZVKe7qm87aKs0WoIpDkU3/Tqohxv+ek6vpTFeiuhZGeNV9ZR6k4pCua21JJBaRx4DmhRptanjBWbyTnWGlXp99p9PMUPJXbPsl01nkXubxXVaj7Z4pnrIfo5PMUnPGNUdpb9KvuOJz7X7NTyBYWput6cYekHStxS/GHGvuPRfWRsrVHXy3XUxnhtXI+zIodaGMw5WAV/NYYo+s/vG81le4yUvUHxhxl7bDmn17et8RHbbl1jxb7IvZQCvIdRzX5KRjP8QY37Xkae3EPNyWvnDrXJu8pfGz9rr1JjTY9tqZ/0hbT333//6hLrzOXVmUfeiE9ZPlPbE6w1KjHSw0HJF3t5oFU3sOafte8kmcszuJXnevIblbFqNx5bXO9tsfU+PFiOT/e5bg30WbFRtZdazLdin/Iw1kw/8+z7Vi1D9QNlv51p/x6etVynFuf3sB947JSxEIDAZRGggX5Z+kJaCFwRUA8SEVxK0qUU3sp7WzLXCiG1gkVt3HqvUzbQawlakkNp4kX0olyjFLRm6E6RLR+jFsxr43p8LRuryVnTY+0etcQ9zdd6orlmp60DdG3uWjFF8U2vLsrxnoOSephRCrwRuVs+qMaNVoFNPcSWRaVWQVZlGtFvKYP6BknOuyW3NbfnkKp8wi5iA0rjNM0bYWsV1VZ5a8UyVQ9KQzbCRblG3QusuKrsO0ke1Q9qY3t7a2mnLabqekt2teJxLXbU9qvW/jBr31H0vmVMzdZra6yNa8Xb1oM9Sc4yNtX2VTWOp/mUfbV23/Tf1Bg2K5dNMihzqw99KP4wY4/1+Emkgb/Fvr3nlsi9rGZgS8+lnXv8Js0ZzTNb/pD+u1XEj/Ap503/uxbTR+TkW5nO2qsi+UqNdYuR1az16k2NjaUdquflqM9sPXN5OKj54jrn6PHK3tCKLatMat66ji/3fjWv8XBdx6r5Y8R3LF3UYq2aA67yqw9sqz5hMVR9Us3f8/upjM99NmrFvxpj9Rwx089q/lP6mPpggqqjyAOpyRZG2b/iW608tCVHK86dcj+w/JPfIQCByyVAA/1ydYfk15iAVdDegkZJupTCWymDInOtUN1bS/lZulpypBwOlDWrxQnrqfd1nsgbIZZelbXO0p0lW/l7r/jXmstqNik2VpvbI0uS4eWXX17efffdq6l6nwSrHR4VTq2GZtROlXuuY3oPqNTkah1Qe/dUfUSR26O7fD71wYeefst7t+xTZRrRb2/uFr/EP/178ODB1f/b0kfv0Fqb2yr8tOK7dV3PDnr6z9c1gm2v6Bzxg7Su0YVsxWfWMepeYMVVZd9J91T9YJVvNFN1vSVDrx+s11t27Yldnn3HYwORsZF9zRNHf/GLXyyPHz+++j/rn/VJTm9Oae3pagzz3lfJZWt+a/FJvysPdnneZlfuaXGM7Fu9eOn5IowqfxpnxT7PXOtYpRmYxnpsqNzT1YfiFPl7PtaK0Vaubt3XE3PTvfIvgPXkncG0tBNrbfnvrf0/kq/U7lvzM2tf8sifj1VjY8SnVJ+J7E29GOlhYTVhy7lmjPfYd5JH3XfyedP599NPP12ePHli4tkaB/IbqPljxHcUXUTy0d///vfLL3/5y6e5TMvfVd8xgRcDlHnV/D2f2sM4wq2313sY5Pcu9wlrnt7ZbJafJZk854JenuXRkZI/RfSo2r8nH/ze9753pbrf/va3V/9vr550zv3Asi9+hwAELpcADfTL1R2SX2MCkQOoiktJuiKFaFVmNTFdk6ZS3jLpVQ4HypqV4oTnsHjdG+iJp6dIZhXK03yqjdV0qciy6vejjz5a7t69ezWNJZfnMGTZT9ROVd9fx7V8sHVQ8RxSZjUM1biR1tgqLpc2YOkjzaV88i2NU5hG9asePvP15L5i2bDC1pojMWjJqXDu2bDyJlqErVJUy+VS9ZCumVXE9vi6uo9bcVXZY6OxZSRTdb0thp4CkvqQ0Kx9x2MHkbEevVif3K755osvvrikTw73ivQqYyV+rQysOT0xTL2vmstGYk1vv/X6g7qe3h4bWUO6xtojlAJwxM6t2BeZU20G9vKG/L6rf+Xz9nzOo0fLH3r57Yhcz5J1tYv/83/+z9MHAq1cxJozt1+VaS+/qdmItf9H8hX1XGPF44hNe/K7iE95fGbkmcvDYmu+aPmLOr9i32ldnn2n5P+Tn/xk+cEPftB9yM2ycQ9bT/4Y8R2VrZoDrjEoyX3v3r3l0aNHV0to+Z4nr/BwU+b15O/rvb2MPfniSLspY82vfvWr5Wc/+9lTfdRYWrmGZYvlnB4/W69VzgW5D9fW4dVRGTe2vDDhtX91/0zzvvPOO8ubb775VIdbcpSSm6p7jw8yFgIQOB4BGujH0ykrugYEIgdQFYuSdHkLb+neHpl7B+BaUpcnfmUypRwOlDW3+HkO9vkcNND/TiPyeaaaPjw21tJny/Zyu/M0H5UDkZq0b7FT1f/XcbVCgVWYbDXS1fV5ZbRsoPzdKhyWa7bGtw7Sressplv12yru1AoSeUFD0U/LR5Vre3Fv/c0qHlq2YX0qMMJWLaqVsvX2r5HFIYuJ9bu6j1txVdljc1ksP1CKQfkYlam6Xg+3cqxVzDn1vmOtZevvvcKo6tM934zYipKrefeGaAwbmcvW1tXacxU7jPpDr4mg7pn5Wno2pPr2URvoiVNr7y3zMU+zN83ba7R59Oj5zH8k3ijze89hs5im9Y3Y/yP5Sott1M8jumqtPd8LrHyidl+vfnt+k37z5q0KC2++OHP86H2nxd/KuxVu3jFWThDxHY8uvPUKtV6g+I6XVS8erT7pzd9rc6r7xYjY6GHQijW1nCMSE0b7mXqWVPIirx+U49U/OZDLXMs7Vftf56nFlFyWiL2eYz/w2CljIQCByyJAA/2y9IW0EIDAjgiUiZx6iMiXsCat6b+lRPPmzZs7WiGiQAACEIAABCAAAQhAYN8E1sL4N7/5zeXhw4fLjRs3didwpBm4u0XsTCCYthXibWDsTLWIswMC+NcOlIAIbgKRh3XcN+GCkxIYUXc9qcDcDAIQOBwBGuiHUykLggAETkXA+xZnTa5LKPidiif3gQAEIAABCEAAAhCAgJfA+vaS8ga+d+5R42lGjSL593lgWmdKs2G8rV3HGfGv66j1y18zDfR96zDXj/oFgPJNefVLV/smgXQQgMAlEaCBfknaQlYIQGBXBPLkL1qwu4SC366gIwwEIAABCEAAAhCAAAQyAmtOHvka1KlA0owaTxqmdab5Q97KZ3/Ha4YZj0AA/zqCFq/fGmig71vn5efalWZ4pOm+bwpIBwEIXBoBGuiXpjHkhQAEdkFg1FOQ68FUSRx3sXCEgAAEIAABCEAAAhCAwE4IrG/b/vu///vy/vvvL88///xOJPu7GNG/37m7hexMIBp8dYXkXKIPee9M1YhzBgL41xmgc8vNBGigb0Y4dYLyb9G/9tpr3T+94x0/VXgmhwAEri0BGujXVvUsHAIQiBIoi2BW0te6D2+fRzXAdRCAAAQgAAEIQAACEFiWS3j7vHzjas9vyl+STdHg+7K2eFPvkix437LiX/vWD9LVCdBA37dllLXUJG3rU+65LtdV8eLRvvWLdBA4KgEa6EfVLOuCAASGEaglefnk0SQuHUrTv/v37w+TlYkgAAEIQAACEIAABCBwHQisOfo//uM/Lnfu3NnVkmuF316heFfCX4gwNPj+/gBJTWW8fX4hhrxTMfGvnSoGsboEaKDv30DKt8pViXn4UCXFOAhAYDQBGuijiTIfBCBwSAL5ATJfIEncIdXNoiAAAQhAAAIQgAAEIBAm0Do70NQMI/3ShTT4lqX8usEKKfqFtHHaYaZLJ4B/XboGr6f8NNAvQ+/ln8TsSd16Q/0yVoqUEIDAEQjQQD+CFlkDBCAwnUD5FglJ3HTk3AACEIAABCAAAQhAAAIXR6BVGI5+teriAJxIYBp8y1J7k48HvE9kgAe/Df51cAUfdHk00C9Lsb1GOjXXy9Il0kLgyARooB9Zu6wNAhCAAAQgAAEIQAACEIAABCAAAQhAAAIQgAAEIAABCEAAAhCAAARkAjTQZVQMhAAEIAABCEAAAhCAAAQgAAEIQAACEIAABCAAAQhAAAIQgAAEIACBIxOggX5k7bI2CEAAAhCAAAQgAAEIQAACEIAABCAAAQhAAAIQgAAEIAABCEAAAhCQCdBAl1ExEAIQgAAEIAABCEAAAhCAAAQgAAEIQAACEIAABCAAAQhAAAIQgAAEjkyABvqRtcvaIAABCEAAAhCAAAQgAAEIQAACEIAABCAAAQhAAAIQgAAEIAABCEBAJkADXUbFQAhAAAIQgAAEIAABCEAAAhCAAAQgAAEIQAACEIAABCAAAQhAAAIQODIBGuhH1i5rgwAEIAABCEAAAhCAAAQgAAEIQAACEIAABCAAAQhAAAIQgAAEIAABmQANdBkVAyEAAQhAAAIQgAAEIAABCEAAAhCAAAQgAAEIQAACEIAABCAAAQhA4MgEaKAfWbusDQIQgAAEIAABCEAAAhCAAAQgAAEIQAACEIAABCAAAQhAAAIQgAAEZAI00GVUDIQABCAAAQhAAAIQgAAEIAABCEAAAhCAAAQgAAEIQAACEIAABCAAgSMToIF+ZO2yNghAAAIQgAAEIAABCEAAAhCAAAQgAAEIQAACEIAABCAAAQhAAAIQkAnQQJdRMRACEIAABCAAAQhAAAIQgAAEIAABCEAAAhCAAAQgAAEIQAACEIAABI5MgAb6kbXL2iAAAQhAAAIQgAAEIAABCEAAAhCAAAQgAAEIQAACEIAABCAAAQhAQCZAA11GxUAIQAACEIAABCAAAQhAAAIQgAAEIAABCEAAAhCAAAQgAAEIQAACEDgyARroR9Yua4MABCAAAQhAAAIQgAAEIAABCEAAAhCAAAQgAAEIQAACEIAABCAAAZkADXQZFQMhAAEIQAACEIAABCAAAQhAAAIQgAAEIAABCEAAAhCAAAQgAAEIQODIBGigH1m7rA0CEIAABCAAAQhAAAIQgAAEIAABCEAAAhCAAAQgAAEIQAACEIAABGQCNNBlVAyEAAQgAAEIQAACEIAABCAAAQhAAAIQgAAEIAABCEAAAhCAAAQgAIEjE6CBfmTtsjYI7IzAn/70p+XDDz9c7t+/vzPJtonzt7/9bXnrrbeW73//+8vzzz+/bbIdXp30duvWraZkb7/9tkun+XwvvPDC8v777x+S26lU+dOf/nR58ODB1e1ee+215eHDh8uNGzdOdfur+3z22WfLnTt3lsePH1/971//+tdX/zv/p4yJCP2b3/xmuXv37tWlr7zyypL+982bNyNTfemaNFf6V65lHTjz3kMWEJxklq6C4pz0suu89pOCHnAzdNWHeCl7bdLjm2++ubzzzjvDYvcA82KKQQTQrx9kK+8eneOcIkfzr37MFewPYzgyy2UQmHke6Z2FUg3k3r17y6NHj65AeWsCl0H3MqWcaROXRmQv+8ER86E91KEuzR6RFwIQuEwCNNAvU29IDYGLIpAnrUc7WK2Hk6M1gssDsWJwKoNLKeora97DmD0cXJSDqTImwnNGgeAvf/nLcvv27eXJkyfVhwFWOWfcO8Jg9DWzdDVazhnzXee1z+A5c0501ad7CXvtun/NbAzOtEHm7hNAvz4LsXLvmQ9JHi2eHm09Pkti9HUjMOM8opyFaKDv19Jm2MR+V9uXbA/7wVHzoT3UoS7VLpEbAhC4LAI00C9LX0gLgYsjcOSD1SUUpyMGkx+YI9fX3j7O5zkqtwirEdfs4eCiHEyVMREeowsEHjlH3zuy/hnXeBjMuP8557zOaz8n98i90dVlN9CPGj8jtnzEa9CvX6s5s9rVMx9CPlo8Pdp6/NbEFdeJwOh4q/rPkes8l24/o23iknmo9jxrjUfWxR7qULP0xrwQgAAEcgI00LEHCEBgKoEjH6yO2AguDxjJOHpvhrXelrGa6FON7ppNvoeDyzkPpqMPpZ61jL73XkzXw2AvMo+S4zqvfRRD5tkHgb3nKEeNn/vQ/vmlQL8+HdTy6T/+8Y/LSy+95JsoOPpoe9/R1hNUK5ddEwKj463qP0eu81y66Yy2iUvmodrzrDUeWRd7qEPN0hvzQgACEKCBjg1AAAInI3Dkg9Xei9MRJedJcLpeLd6Vb62rn3OPyMg1zxLYw8HlnAfT0YdSz1pG33svtu1hsBeZR8lxndc+iiHz7IPA3nOUo8bPfWj//FKgX58Ozn1eOtred7T1+KyJ0deNwOh4q/rPuePWddOzZ72jbcJz772NVe15ltxH1sUe6lCz9Ma8EIAABGigYwMQgMDJCBz5YLX34rRXyVsPF2UTfeanJr1rO/L4PRxcttrOFv2MPpR61jL63ls4jLzWw2Dkffcw13Ve+x74I8M4AnvPUY4aP8dp8LJnQr8+/Z37vHS0ve9o6/FZE6OvG4HR8Vb1n3PHreumZ896R9uE5957G6va8yy5j6yLPdShZumNeSEAAQjQQMcGIACBkxE48sFq78Vpr5K3rqfU9WuvvbY8fPhwuXHjhlcUxjsI7OHgcs6D6ehDqWcto+/tUPvUoR4GUwU5w+TXee1nwM0tJxLYuqdPFO1q6qPGz9ncLmV+9OvT1LnPS0fb+462Hp81Mfq6ERgdb1X/OXfcum569qx3tE147r23sao9z5L7yLrYQx1qlt6YFwIQgEBOgL+Bjj1A4AAEyjd/8yWpn+COFFp7yWA+Xwtx+ZnvVgLWWp/yd7YjB7tekt36m9/lGltvX5dz59f1/tb4Kcw0YgOlXMoBwbpPyTi34Xz+/N7Rt91bdjp6vpmftD/FwaXGPbdX5WCqjCntqeUvue8rNqf4T8u2ej7auncrTkR9vBd3orbaY9LTVctnlHhc3tOKp1G/admNwt9jp6P/dMWMPTAxz+10tZfavmo99NTyEYtrZB9ebaWUM98PPLrKba/8UyXrb9b68zkicccTq3u+ofpFb68t2XniiGcdakwvx1nxZETeq+wLrTEt/Si6aeU4Nf/qcZi1L1j5e89WejluztLSb0sGhe8Wva7XWuuwYp4qg7UHqsy26Ky15p6OontfdA9ReebjevuDldN677c1HpV7kuUfSb7on9xS1jbC/kfFuZ4sCqe03kiu0Ms9aj7Tq2moftzSzZ7PQr38ruUXnnyj59NbuVq+kMfVNT/8/PPPlzt37iyPHz9+erm1H1jnS9WOFRZbz8d78n1LP62cfP3v3jpF7X5bdGexXO8XzfPS9afKiXq62HIm8OiYsRCAAATOTYAG+rk1wP0hsIGAVTDJp7Ya6VZT00oqy8ODIpvSQP/5z3++PHjwoEupt7ZI4X5GA11Nos+ZDJc6ixzoFHO2bK1WdEnz3rp1y5zesvN1AsU+01iVgTrfjIPOzIOLdXBMjFIh5I033nimoFDj5ilgKf6ysvzoo4+Wu3fvXqnWKmL0DEhZazl/rYn23nvvmTFLLR55iuvqnKYTNYqNL7744nL79u3lyZMnzSlU++4Vm2uTq/MqdpPm7zVKVTstx6kyeosQW/fAdL+ygf6tb32rGk9b/qP4huV/kYZzKXspn6qrNI/Hl5RGemQ9Sqz2yJnW1dvzrL02sgYP85qtqz7a2nvVvdZio8TB2hhVP729qJbjfPjhh9V9oxbXVRnW/fn+/fsZvtMxAAAgAElEQVTSclsPlrQursl2Kv2OiLe1dXnsy4p5CnSPLms+MUJnq5yqb0f2vhF7iMIzH1Nbj5LHePJIj730YrWXaXnfUfmfZz2W/W+Nc5480Tqrqbad20+0gZ6fSVo2q8YvJZ6e+yxUq7OUZ8IWB/XMrnBY72HZgieOlA30119/fXn11Ve/dA6q6dMT2z2yKywiNrEn3/foSNlb1DrFet9RulN0le5Zs1lP/EtzqDHFw1Ydq5xt1LkYBwEIQGDPBGig71k7yAaBDgElYSwv7x2wrUJrTZTZb6B/5StfWd59913JDloHpj000NUEOl/oORJhbwFHUkxlkGVrNZ1ZD1Hkt7EO5N5DonUY9xYwk6yWjB62sw4unhiTGk6ffPLJ0yfytzTQPf6S/OTll19+Gic8hc+SsbJeq4H+3HPPLY8ePZLUZxU8vYfndFOl8acIV+rgxz/+8fLBBx90m+frvFbs8vqfOq/HbnqslELrrFhZ+vKIPTCtNbft5C+ffvppVZelTUaKSC39K8Xo0jat/VvRVZrTaxtKMSrSfLZidYR3bz+x9tqITqw5rfii6qK2hygx2pP3WrJa9mhd39qPSj2nB5Pef//96nRlrjBjX4jaXRK4jBlb9HvuXCpiX4nBlrzDwz73Cc91qk8o8dS790XktHIIy+/W32fmMeW+qsqknsM9OcoW+8vlHm3/W+JcJE8c8WBkzkPZH3MbK88jlk1Ydq7G0jVfOddZqNRzeR60OFjn4YgtWOcrS6b19/zevdy5tD2P7kpZejUHz7ye8/GefF/VjTcGK3WK6HlhlbnUnaqv8rqIzSvnFg9bz1jrbOOZi7EQgAAE9kyABvqetYNsEGgQqCW6tcOC53OQkaKoUkC2CuD5ElvFs9ohsxzbOoh67t8quihvQvUOwqWsrYNdOW5UM8zjSDUdWId8z/xprGVrvYKbcjjpcasVn62DS2/9NR+rFQPKcSOZzji41A5vCvvWIbJ2KK35VU33teLgzM+AKkXkdZ0eOdSY1TrA1+y6djgfUTjqHfpLvdV8yvMnLJT4uvJuzVuzG6WgFXnQo8bGKgCqMXLGHtgqMtW+GpPGvvTSS0/FVW22HFfz2VqR9eHDh8uNGzeaeKwCtuKrNX3V4m9tXK8xoeQ/5cKsWF3Gk9ZeVo5ryenda5XYka9BGd+zfQ/DGXmv6pfrOMvOa3HI8wZ5OfZ//s//ufzn//yfl5s3b16JULPREfuCak+19an5kdXkO3cuVdvHWnHdc7by2JjnvDJDZ1Y8jex9I/cQD8uWv7RyCdW3ernf1nN4mlv5lPuMT7fPsP/WWc6Kc7XzRy3O1capuaf1YHTShZV/WDamPPzkyWn3ehbqndmVB6y8Z/YaM+Vs740fZb1ivb7c89K9//znPy/f/va3m7lza42evHPW+XhPvu/R0Yw6RS0Gj9BdeQ7r5UM1mxhxTvaw9Y61zjbe+RgPAQhAYK8EaKDvVTPIBYEGAe/T/+rfqbMKrTVxlOKnpyBUax5sfVrfc/91jVYRaR2nMFPnqhVlRjZZVYdS3hbZ2ti3uHmLtOV4z8MMrQJp6TfKgd1qJpS2sJXjqtPRBxdvjKn5baQxWR4w0//uMa0d+q0iveIHHp/1FtLL8a1Dcc5UiQPlvFsbup6iTq2IqH4K3JJT9Rn1c6ZlrKjJ2dN/LTZZa1BsrubL63/bugfW/EqxqZKpVXBWYmZup4oM+XilUai8tWzFafWBNyX/KXXfi9XeXKXUT80Orb3WU9Sr+flW21cZevckNe/1+GY5Z2//tuK38sBPTTZr3vIaZV9QY2w+tzKvx7aU2JHfPyKzpWsvW6/M1v3T72oMiKxf0dnovW/GHqJwbJ3l1v/ei1tKA3tmPLLmVnMdD6c0dob9R+KcN8dSH+rw5PUru2gD3dMcU3PlPZ+FZp3ZlXy9l2MpOablJ7UmrZX3RPYGxf/KGD7KJpR755yU9UV839JFLwewdK3WKZS1RW1OzXeVvXp2PuTRRbl/jKpteWVgPAQgAIFTEKCBfgrK3AMCAwl4E6t0a+XArRRay2UoyaBaECoTsPS/lSTMKsh77t8quihPfo76bG3kkD/QvK6mUpro+T0VPeXjLVur3d9q3ijNhPJgZM2ZH7hqRY5I41opyHj1GZGjdw+FZX69qi/LtiNvqJaynruBbvlCyUB5MMMq1qy6GGkHalEyt4MZsTjNb+0zXrux7Ltlp97CrtePZ+2BJcP0v60mcmTfLHON2p7oicFWvEj3s8ZEGk3qA1mWXdb03/NRay3lfIqOrL02zenZk/L5RsRaleGsvNfjo1Y+kM9l2Xkklnj0lMti7QuKjZScVFtV9WvJWNNTlEdtLnU95bURuXs2p/i0Emejaxy596lrKWWN2GOLqedNvnUOJZ+YHY/KHGXNKz///PPlzp07T/9U0ogYrOyjLb6W/UfinPehi9oeFn3YrlynEmNOkStb54oyJqT/PcI21LiongFzvlYeHo1z0bjTsvGWL/a+nKTue72coTz3KXGpF0tbNqHq2Lv3RXzfk48p9pPPp9roDN2tcihzR+1XmdvD1zvW2gu88zEeAhCAwF4J0EDfq2aQCwIVApEEep3GKv5FihZKwuZJBiOfpfMWKq3GgaeYoDCLPM26F+OvveFryWY1pZVDceSpc8sO0n2tBl/v8Fk2g8pDp9rkTPfI7VyxR4v56INLZD6l6GUd1JViVckiYisWT0vO/HpvIVWJ4dZbty35c37W0/heBpECnscnevJYTTvF9/P5Lf22fo/sTxbn8vfIPZT1e+00akulfdf2AzW+KPurpUtvkW3Vh5epWqz2NNAVn7PsS2EYzdFG7F2RHNLDxcp7LX7r78qDT/lcFtPIvrWHfWFdo+LnZc7V8pE95VKqPazjojpp3ceyG698PZv0fCVo677kyUdU21JYlLalxuneWUHJ4VqyeeJRjfmHH364PHjw4On0o3IshWVtjGX/kTjnYdTKxZU/0aKcVZUzSeQhPSsvUe67p7NQRM9KjhU9K1tnBo+9K2dbz3ytsdY+uBebUPe+iE14OKrniHzOWbq0dFdjpu5FKpORNq/eMx8X0UfkPlwDAQhA4NwEaKCfWwPcHwIOAsqBozWdVUi1frcOz61k0FMQihycrWKG5/7rGq2i/DpOYVZ7Ot1TTHKYx9Shtc+YtW5orc/iZum0dl9FZyMTfGsNPWVYRSevIkeuK+IvSV6FvzUmylRpwniYWnLmc3kfykjX9vQV5V/TwZbiqrdhlO4fKfAoerEKA1G7ad27pv+//vWvJylcz9gD0zq9drrFp6yip6ovJa5ZvhrhmXgpfhhh5PH91T63+LHKWlmLWiRUfHodo9x3Zt6ryjo6tnlzHMUe1Xi2xZ7We6hNTkW/qo1aZxDPgxWq3q1xo3O5LXq2ZFV0NnLvU3TfktnaQ6y1ts5y6kM/vZhzqnhUOzvm61bXorKKjLPs3xvnInnnKrcVo61cobZ+a85a3q3oxZo3GhO3+Fz0XF3Ll5RYbOnD+r1nr9EHQGtzWg87RPxGYV3u03uxiVruVtO31/c9HKP75Bab6smn5saj/TOXyTone/hGxirntci8XAMBCEBgbwRooO9NI8gDgQ4B69ClHijSuBHJuZIMehLdaALmKUorh1s1yVYPNOXbf6WelMPm3hzDeju910S3uHlsZuVi6SwyZ4+5pVNVXyOeQo76jXKIV97SqBVQPG831Q7kHi6jD46WLeXclBhYcva8haraUW2cqrtRdrBlf6rJUIsxNbuI6MBTDKmNVfaRiO6ivmxd52VUvv0WWUu6JvopVdUHrXEWl966rGu9TNO9rDmtB9U8cTHdz9pr1/Urvjs6zqZ7KwwV2Vp63HJtPqfKUfUTbz5iNdPU+6ZxW/aF0obX+7bmVPS7p1xK5Vjz0xF5vNcuVHlr8VzJ0bbsfTP3EHXd1v7QmqfXyN0SU7zXtvYD7z6g8lLHqfbvteeovpLc1rXW70oOWnv4aMa8StysyTt6j1bX5tWzoi+rxqDaahq35aGx0Xt/KXfJbv29lHkvNjHL9z36VO3SYr01F1J1t8oR1WGPjXpO9vCNjLXONpE5uQYCEIDAHgnQQN+jVpAJAg0CWxJ5K+GMzK0kg56DVfStg54cnvuv2C1W6zgPM7WYZL29vUfnaB0iWgVFi9sMnUXm7LHeU9F35MHFW+DLGeVyKMXZckx0HbnMIwqLqv+ntSsxsLQjGuh/J9KKHS3f20sDfVacnrEHRuxU3a+s/ai1B1i+bu0Ryl69NeZbvm39XmNjrbvUlcXXKgyrHBVWUdtU99FW7FbXULuPJ5b35NwiQ21ehXd+3akb6NaDHOWajthA9zI/dwN9hM6UNat73+w9xIqN6Xf1zcByrp5/bokFkXhU42jFfYWNNUaxhXwO5S1U68HDLecPK6ZG2CvyzJhXyRNq+jvXWchiH9mbj9ZA99YMSh8/pU2cw/eteJT/rvhlaz6rTlG7bqvu1jkjZ4Z07YhzsodvZGzUPiP34hoIQAAC5yRAA/2c9Lk3BJwEZh7cI3MryaDnYBUt0F5CA71WzLHUf4oiiSWD5/faoau2BsvWPDazymcVMazfPetMY/8/e3cfe9lRHni+fv1mt40bm3bABmzMREzHJKyJMTPZcUuzm93Y7CiRENmlvdvezO4EDTKaGak1690kxu3BjJWMYPEmOwPpJRklEkzsSJFIhj9oS2E3rD14wdNJBwK2MaYHY4OhO/i93e6X3+q5nfpxXK5znuepU+fec+79tmTZ7ntunapPvZyqes4517ugaku/RsC35sJlyIWpVgel5VjUplHaDqx1SQC9vP/kjEvbTVufbNs8+tjHPhYOHjw4+0f+1AiYpHkY4hpY0k6HDn5o1wBrnXaNKSXXkWZ9aPMb7fNc+7KWy7th1hbA1Jybeex6eq00EKVdVy2GnjKk59OuOVr+4ueWfFrTkuO8bdO7od2Vl7a20uccyxRALx37alwP5tkuLDc5xnZUcu0rdUzbbh/X0nFrTAH03I0RQ64NS+uNAPrZeaHlqVZtnWWdJ6R9ZVFrIe+4ldsPSd2WIYDepwyLCKAvsu975k9a/+lKyxpAr1l3pfPI0n0m616Ex1w7tnTM0tLlcwQQQGBsAgTQx1Yj5AeBDoEhNxJL0rZsKnoWVkMEDzznj/TWTdcSs3gO6+R8yI2Sts1z6xMmuaaaliv3xIHmNkSddb2SsWTQsbT9knRLvlNz4TLkwlTrV6XlWNSmkdRVSTvwBNAtm3ElbUb7jlZXlr6fG7s8gcG4IXvo0KGwe/fu2Sm1AHqNjYNcICnWQ7qhUbt+hrgGlrTT0r6otSvLNdYT9FjWAHrT0RrYzLVF7VrbdZ5m/22m0yeglbYPy/jpKUOafsk4lmvDzXz2mR/FtL1znFrlaOufnqeXpV1cffXVYd++feHAgQOzJGsF0GuM39YxSGsrXenEeW2zXdToF552MUSd1bz2DX0NsdSz51rSTG8sAfS2sX+IfmK9zoiTtf172rOk22f9oZ2rZAy15GeIdEv7zqLWQpp9rq9qbhZ7yxjQ95jS+Yc1+BnnExdffHHYu3fvxg268wygj6Hve+qpT9uwBNBr110sm2W+K8cOsU72+JYcWzpmlZyL7yCAAAKLFCCAvkh9zo2AU6DPpFH7bskiwTIZ9CysSidgXd/znD9Wh7awi8eVmHk3MIfYKMnlId2MKw3cW7w1N0sa2uZnuqFbkmZX96y9oe4cCl52eGm/KdnU6MqntjDV+pVlPMmdf1GbRpKXkjx7AujaKy/7tJuu72p1pdWDfJ4bQ3JPOGiBh64nY0vroLTs6ThSI5jWzEtpX9a+522nzfSGuga1BZ+0+m56ae1Uc7GOZ7k26jWVc/XJT8xr2813ubaoXWvT8udu4EjbfM2bRiyG2ty1qw77fLeZrtdRG5e985HaNwA289fWnrrmgNY2YanfMcyl2jastevvogLoQ9WZ54Yk7do3j2uI1s+060Pb97u+12dM8X6364lQrW1qNs3Ph2r/fcc5z7VGq2vt89I57RDpWsZNLb815m3WsnnrWfKupZ32FU9b8LR97diSa3/u5iZtvNRu9hmqTYyl72v14Jn3W+f12k2nMZ2+dRfTsdbhEOtkj2/JsTXWNiXn5TsIIIDAvAUIoM9bnPMh0EOgz4JCWwRon+eybdkg8SysLOml+dDS1z7XFqHyeY3Xo1qrfegAjXXDqHRzxuKttTVLGmk5tMW4HO+d4FufQpG0S284sLYL64JQC0Zq5yuxlzQtG+paHWntoi3vnoCbVn75XMtnMw3rgrj5Hc8NP33r01Le3DEeg/h9bXPY8naKXF4045J205WmVvbScljqYohroJxXM0zzNo+gVtOxuUHleQpfq6sSz9x4lrseek3TMbJG30432tLrkLdv5MbSo0ePhj179oTDhw8HbSPR0sa94+eQ815rfrWxLZdOl733OjtE24l5brYha/1q/S6mbekjtW7etNalVlddc/70u945pZZHa7sYqs60evVc++ZxDdE8tfK0fb+rv89rPEr7hVyD5M/+/fs3sl1r3ZGeyxqs1Nq/tT3HAvW5UUgbo0vagmVsKklXy6v3uh39FrUW8tazZZ3Vpy1o44Lnc29dpBbWGxkW1SbG0vc9dVLS3nLzeu1Bi1p155kPea6x3rm0x9h7rHYt8KbH8QgggMBYBQigj7VmyBcCGYE+m2jaRrJlodjMknWR4JnolmwKaZsZJWbWBYVlYWXZQEyrWltIDdE5agXuLZsJmpunzbRtvOQ2gLwbel1lGcviXspfe+GijRW59qf1Q8uGiSWN3LlL8tvVhyxt2LMgTs+l1Ze3nQ4xHngM4vm1cUvr923l0K4LJe3G8xaA3FiiBS5L60Qra2nf816HSky9Zc7ddPOud72r8zWW6Tm0duqd17S15SGuJ2kAvaR/eMpvCY7mnoISk/gTCjWC/s06tLTLkjlcPEeta0PJ9b6rbCVznCGuCyX5EFvrJq+lfktsvWONdrwln2ka1jWQdu6udVXuxp0h60wbT9L5pvx/WxB3HtcQzTYtj3X86upr8xiP0nzHQI6Ut/maZ2uAR3Maqv2XtNXSMVsbH0vGmWaabW3d0mdSf22uXNp3Su3a2oe1bCX1bEm7dnm0fpD73Dsvs5RLO498rv0mfMlNLrnxYkx931M/JW1D61dD1Z1nv8Db3nJzXctc32NtOVbb17CkwTEIIIDAFAQIoE+hlsgjAg0By4IuBcvdyX7rrbe+7DBtYqml2baQ9yys0qCE5SloyyTackwsX5rf3EImHmuZ6JZs4GuL66E6RJpX62ZTMz+WAJDm5mkz8dyWhY+3jWsbMiVBtD6bb231XnvhYr2BpK3e2/qMVkclG9JpndbYUNTy2Sx3yeaDVl9pmaz9sGSsaWtTHoOYhjZulVilaeY2Brx9ShsHLGVv2+DeuXNnr+F5qGug1770hirvJnX6CuRf/MVfDNddd93M0NKXtboqCaBYy+7tb+ncLe3XWrvMNSyt/Nq1Npdm+gYAOSY+9WjdtLV2Amu7HGrea82nHOeZR2r9oGSOM8R1QWs/ljmHHNM2V7fW76LnUto1OeeQ9n/LeKW1N0u7GLLOLGlbr33WcTQ10fqOZtj8PE1LPtOe2rZcM4Yej7r6g2U97zFKx7bS+Wau/Vvas7a3YLnmWMZG7zzR2nYsfSYtozZXntpaqKSeLW6lbV1bu3v6h3cOpdVt7tyWfaeh2sRQ176SNlFaL217Dml66biq3aSgXSskfUvdxXxY5kOWY7TxhAC6pyVxLAIIIOATIIDu8+JoBBYukC46tImSJQAhhbJuiuSOlb8bIoCuTYrTTQzLJp43za7jLQsrj2tsXJ6N2poNMrcQ8GwKWutDcytZeFkW454NPcsmWrq41/qi1FXJxptWxyUL4K40c+2gayGZlqmtz1jqyHMTR26Dy9Ne2wws+fQsiLsW8bnNypy/djORpb1q7aj5uccgfk/bOPLemJEeL+dp62NpG+zadNVu8rGWvXRzr6se0g0e7/XKcg209pHU1PI9zbZr40fq9nWve1245557ZodpbT43F9GeFLeka72JwbJp39Y35O/Tvu+5PuXGnxq/gS7pNtu13Mzw5JNPDvL69vR62NW+hpr3esZET3/XrvMlc5whrgveTflcHrr6lHUzeNFzKa2+0naSm/NYxketvVnaxZB1VvvaN49rSJdpbo7YNU+3zn2HHI8s40zJDSddTkO1f0t7TvNlrYP4PWugW473uOXmYrl1kLXPNMupzZXT63BuvtA1X5fPaoxH1rKV1LMl7VzdajdUWN+Ooo3F8XNtvyJNx7sWy5Wxbd4/xPp4TH3fWidynHecsOxTDFl31vnukOtkj6/32Nr7UN7zczwCCCAwLwEC6POS5jwIVBTITQS13+iMp7cGFuT43EZD7tzaYs26qZ5bsOYWjt5Ab7qgkjRTr7ZFTNtCRv7eulDLmVkW4l3nrticXpZUm0PXYty7magtSIdajOfqLGfs2czNtdlcX8y5Wp/00Op6iIWLpc+0baa3tVvLhol8NzXVAkNNnxqbRp4NamuAoJlHS33l/K3BYzmX5c75rnZlratmGtqmYK4PWPtKPE+bQa4tpv3LuhlnLbt3A0frx7m2H7+jBVu1a3BJO23r37k5hGW8yJW/awyxtGFLXVmDKN4bcqzzEOu8RnxyN43kvK3BVO1am6uTtjlAretV85yezcKh5r2WfhmPSesyvd5Y66VkjtM2f+l7XUhdPelFl7abXTz1u8i5VG78so5z0WCIuYflhig5f606s4yncj7rtW8e1xDPPKZ5rPb0oRzbdRPXEONR6t/Wpmq/eWmo9l86zuWug7nrT+64rjqzXF9zFrHdWNbtWoA3N463zXWmshYqqWfrWJOrs7Z+YfHyXO/TOZnlJvncPN6a367xqW0O0nd9PLa+76kfy7rDu0+hzfHa6sFSd5b50JDrZI+t91jLvoY3TY5HAAEExihAAH2MtUKeEDAItAWyu76qPdHVtXBM05VJ+4c+9KFw2223zZ5O8gZYc5s+zQlY88knjcOyqGnbxM6lLU7yR3ttaVfQPbX2nD/mqWvD2vPEpeaXft5VLkta2kaitqk/5GI8XRBbytO1IdK1OOtKWzOy5Cu3kKsZ5MhtXLTl64Ybbph9dNddd83+nTOzbph4TaWvxb5ay7Wtv6bplwQmrQtNj3+zXiwbeFr7stZVMx0tgC7Hlly3PvOZz4RPfOIT4eDBg7PTtW02esettr7iKbvnKWTNXD4f6hpY0k4lP15Ty7UrdfDegNX8vrWuSsphmVd4+qiMHTfddFN497vfPStCW/sr6SNt4552rW1rk943IVjadu6Yrjmn5W0ClvNq815LGvEY77WpxpuZ0vx52pzlulDSN6TtXn311bM23NWWPfXrtY1lG/qa39Y+0jWQZbzQ2pp17jtUnVnHUymH9dpXkteuNqUZdl0fPvaxj83mEXEu0ZWWZS5dMlZ3jUeeJ6Stb/yyennXqJb2b23PuTyWjHNanXnHmAMHDoRDhw4F+Xfb3NPTZ2I5LXNlOdab30WthUrq2eNW0s/a6svaH+JxJXMoz15aPE+679Q2TgzRJsbW9z115BknLPsUQ9addT5U0t6t62TPNcZTD9Z9DU+aHIsAAgiMUYAA+hhrhTwhYBTwTBwtT3PlNkVyWYkbVkePHg179uxRA+hdGyjNfKUTsA9+8IPhfe97X+dmh2fzzLJIiJu2zWO7AlJtE93cQt5y/uZiKv2d+mZdDBlAj+cpmcRbNqu1BenQi3FrO/cswD1WFiPjEDA7bMiFi2UxKW39jjvuCLfccsvGRlOfAHosu6W/yPghf3bv3j37t2c86DJuK3e6SV4SmPTUl2fzucYGfjTxbG7F71g3Ba19JY6hkv6+ffs621bMg3VzqasPesuettM+NzAMdQ0saafN/mHpi/F4b/mtbwbI9VdPXVnbhpxH24hv5sUyD4vpyWZ8HKs8N8h1jVVd6WjX2rZ00zLVGldz52trW9anmrtsrPNez/U2vea2fberXkrmOM3z1L4ueNKLps020tU+vPVrvT6Ix5Bzqa42Ec+buvVtb552MUSdecbTXD/wvOGsy9d7DWlLK1eea665ZmPd2vY9T7uyjP/xPF3tw/Lq9mZ+rW8B8Ixt1uu8tf172nMun5b1h3feYZ0HSF3JTULNuee8n0CPZbPUyyLXQiX17B1rPG2h5nyldA5lzW9z3da89mlz0NptwpJe85qrXftK2oRnrGoea7G27lNIupb05LiSurPOh6zzIO86mQB6aSvjewgggMBZAQLotAQElkCgbQHfJ6DSlmZzAdmcZGoLFsur/NoCS55XeGnV2ZaPdLFiDaDL+bz561qoWDeO5hFAj5baRp23nWkL0pKFl3cxHsvW1s49G2jNNte1mVaaptamPQFZLa22z3PlatZ7Wmc1AuiSl7b+2rS0buR7y97W7ptjYElgsqS+ujb9vP3P4lDSn6wB9K56bW7QNPPp2ViS77XVnXadyn1XG5PTc/Wpj6GugSXtNNdOujZ1NKeudtcst8evpJ129aU+Y3TOJi1Lc6zSNkjFq8vbklftWttWJyXXYMu40nZMrpyazxDzXk8Z2tqRpf3W8q19XfCYahvobeN3/PvS+m27RnjqruvYrvluboxrjl2WPtl17pJ2UbPOvONpybVvqGtIzrWrPCVjTlfdeeohTSfNp2WeImnUfpV719xJPvO2/5L2nDP2vlbdMha09fNmH07zv6gA+tjXQiX17B1rYp12jc/WfmNpH/GY0jlU/H7beJfLa7Odl8wj4jlL18c1r30lbcJTL7lja+xTaPMW+bxv3VmvPd61imWdTAC9byvj+wggsOoCBNBXvQVQfgRGJFASWBpR9skKAggggAACxQJcAyDCX7AAACAASURBVIvp+GJFAU9wtOJpSQoBBBBAAAEEEEAAAQQGEohrzb5vzRkoeySLAAIIjFaAAPpoq4aMIbB6AgQPVq/OKTECCCCAwFkBroG0hDEIDPVWjzGUjTwggAACCCCAAAIIILBqAvHJ9vvvvz/cfffdYdeuXatGQHkRQACBYgEC6MV0fBEBBGoLEDyoLUp6CCCAAAJTEeAaOJWaWu58en7CZrklKB0CCCCAAAIIIIAAAtMXiG+YkpLIa9937tw5/UJRAgQQQGBOAgTQ5wTNaRBAQBcgeKAbcQQCCCCAwHIKcA1cznqdUqm8v8M5pbKRVwQQQAABBBBAAAEEVlEgvmHq9ttvD7feeusqElBmBBBAoFiAAHoxHV9EAIHaAgQPaouSHgIIIIDAVAS4Bk6lppYzn+lvn7PBtpz1TKkQQAABBBBAAAEEVkeAp89Xp64pKQIIDCNAAH0YV1JFAIECAYIHBWh8BQEEEEBgKQS4Bi5FNU6mEGnAvJnxq666it9HnExNklEEEEAAAQQQQAABBPIC8vS5rDN5dTstBAEEECgTIIBe5sa3EEBgAAGCBwOgkiQCCCCAwCQEuAZOopqWJpPHjx8P+/btCwcOHHhFme69995w7bXXLk1ZKQgCCCCAAAIIIIAAAggggAACCCDgFSCA7hXjeAQQGEyA4MFgtCSMAAIIIDByAa6BI6+gJcxes81J8a6//nqeTlnCeqZICCCAAAIIIIAAAggggAACCCDgFyCA7jfjGwgggAACCCCAAAIIIIAAAggggAACCCCAAAIIIIAAAggggAACSyhAAH0JK5UiIYAAAggggAACCCCAAAIIIIAAAggggAACCCCAAAIIIIAAAgj4BQig+834BgIIIIAAAggggAACCCCAAAIIIIAAAggggAACCCCAAAIIIIDAEgoQQF/CSqVICCCAAAIIIIAAAggggAACCCCAAAIIIIAAAggggAACCCCAAAJ+AQLofjO+gQACCCCAAAIIIIAAAggggAACCCCAAAIIIIAAAggggAACCCCwhAIE0JewUikSAggggAACCCCAAAIIIIAAAggggAACCCCAAAIIIIAAAggggIBfgAC634xvIIAAAggggAACCCCAAAIIIIAAAggggAACCCCAAAIIIIAAAggsoQAB9CWsVIqEAAIIIIAAAggggAACCCCAAAIIIIAAAggggAACCCCAAAIIIOAXIIDuN+MbCCCAAAIIIIAAAggggAACCCCAAAIIIIAAAggggAACCCCAAAJLKEAAfQkrlSIhgAACCCCAAAIIIIAAAggggAACCCCAAAIIIIAAAggggAACCPgFCKD7zfgGAggggAACCCCAAAIIIIAAAggggAACCCCAAAIIIIAAAggggMASChBAX8JKpUgIIIAAAggggAACCCCAAAIIIIAAAggggAACCCCAAAIIIIAAAn4BAuh+M76BAAIIIIAAAggggAACCCCAAAIIIIAAAggggAACCCCAAAIIILCEAgTQl7BSKRICCCCAAAIIIIAAAggggAACCCCAAAIIIIAAAggggAACCCCAgF+AALrfjG8ggAACCCCAAAIIIIAAAggggAACCCCAAAIIIIAAAggggAACCCyhAAH0JaxUioQAAggggAACCCCAAAIIIIAAAggggAACCCCAAAIIIIAAAggg4BcggO434xsIIIAAAggggAACCCCAAAIIIIAAAggggAACCCCAAAIIIIAAAksoQAB9CSuVIiGAAAIIIIAAAggggAACCCCAAAIIIIAAAggggAACCCCAAAII+AUIoPvN+AYCCExU4NOf/nS48cYbZ7m//vrrg/z/zp07R1mahx56KOzZsyccPnx4lr977703XHvttaPM6yIydezYsbB3795w8ODB2ek/9alPzf6/+ee+++4Lu3fvnv3VVVddFe6+++6wa9euwbN7/PjxsG/fvnDgwIHZuW6//fZw6623Vj2vlP+WW24Jd9xxR7YNW3yqZojEqgtY2hH1XJ2dBCsLyDj8+c9/vvoYWCubln5W61yks1gBqevbbrst/PIv/3J2LrDM4+mHP/zhsH///lkFvP/97w933nln2L59+2IrZMnP3lxz4L7klT3B4nHt+1GlpWN/szpL19+rfL1p+qXtrPmZrN3lz1T2ZizdfMi9h652+qd/+qfhD//wDzv3HrxznLHP3y31Me9jvMbzzt88z7es7Ucb2+dpzLkQQGC+AgTQ5+vN2RBAYIECBNAXiF/51JYFypCL2K7iDL0pFTfCu24CsfhUrhKSqyxgaUfUc2V0kqsm0GybQ9xEVCujln5W61yksziBOP/ruplumcdTAujzbXttQaPSYNx8c8/ZVkGAa9/ZWk5vdGnWfenN16t+vYmGzXV4rk/JeHjkyBEC6IYBR2unv//7vx8+8YlPVAmgT2X+bmCb+yHLPI+0Yi5z+7GM7VYnjkMAgekJEECfXp2RYwQQKBQggF4IN8KvWRYoyxhAt7Zhi88Iq5UsNQQsm5vUM01mjAKWtjuWfE8pr2Mxm1o+rHOBZR5PCaDPt9Wmb5GKZx/zzUTzFeJsixbg2hdCWz+NdVPytjquN2f1up6Wls/jzQkPPPAAAXRlMLC009/93d8Ncp3vevudZY7DuNBvZLYY9zvDuL+9zO3HOraPu4bIHQII9BEggN5Hj+8igAACAwnwCvdu2DEvUIZcPBBAH6jDjTBZSzsacz8YISlZmpOApe3OKSucBoFg3fRa5vGUAPp8O0LT++abbw733HPP7CeZSp9onW/uOdsqCHCdfuXT5zVucOF6c7b3pE+fr8pPh1jr3zPGpE+fl7ZTyxyHccFTM6881mLc7wzj/vYyt58h+va4a5PcIYBAKkAAnTaBAAIIjFCAADoB9JwAAfQRdtaBsmRZhK76Qn0gepLtKWBpuz1PwdcRMAtYN72WeTwlgG5uLr0PTNvRZz7zmdmrdQ8ePDhLW373d+/evb3PQwII9BHgOv3yAHrJ0+Y5f643Z1WsDn3a8Bi/O0S5rWt/zcMyx2Fc0BSnuz/Vr2S2by9z+xmib9tUOQoBBMYiQAB9LDVBPhBAAIGGAAH06S5Qhlw8WBfRlkUyHW7cApZ2RD2Puw5XNXeWtruqNpR7/gLWTa9lHk8JoM+v3TXbWwzKfe5zn9t4TfGqPIk5P3HOVCLAdZoAekm7sX7Het21pjeV44Yot3XtrxlZ5jiMC5ridPen+pXM9u1lbj9D9G2bKkchgMBYBAigj6UmyAcCCCBAAN3cBiyLQHNilQ8ccvFgXUSP2acy99ImZ2lH1PPSVv+kC2Zpu5MuIJmflIB102uZx1MC6PNpsm1jHzfFzsefs9gFuE4TQLe3Fv+R1uuuP+Vxf2OIclvX/pqMZY7DuKApdn9uMe53hnF/e5nbzxB9e9y1Se4QQCAVIIBOm0BgCQSaG2OxOM1XkaWTmXvvvTdce+21Lyt5yaSgdEKf/i5WzIjntwGb546/BZVuUEm6zSc9SvKb2jXRSn+DStLI1Vkzr0NvtnWVS/LnqYuSLpT+nlczDcvrLS0LlJI2nWubqUWz7nJtoGvxkGujUvautpSWtc276dblk+bP8zRUSR/qah9d7dDaBnNjgZyzza3Nui0vJf1cqzPLqyIti1BLP8j5L2oM9owVJWN8mv4Q9dC8fraNYyVtxnJdSMuTu5bnjLscLOOttd7a2lXz+5Z+nbs+ptdza5604yz9LE3DMlY0x/q2Mje9muNwW31Z7NrK29ZWLWNRTLNGn5S0auTFW69txzf7atd42ta2S/vPvPpkLHdbAL1tTmIdW3KuffpvyW+9pt8prROtTVk+b5u7l4wz8XzzHCcsZcyNB83vWcaUedVz11pD8mxpK2OYY3r7r6VcpW1y3mPX0GNMW5v3rI20NXU8x7JfbyxzQLFojhHaurJrD6v2HLzGeFGy95Brg1pe4ndiO5X/37dvXzhw4MDso9w6pGSO452/j2l9OcRcM5dmsz2Xrss91962eZukYZ27lbTTrr5q6ftd+2lde6DRxnJdS9cYlvmIfKftGlsytnvqkmMRQGBaAgTQp1Vf5BaBlwlYJtcy2XjPe97zskn1ogLolsmVFNCySZxuaPzsz/5s2L179ytaiGeR1vyydcLUtkhpa6ptG4vN46XOrrnmmrBnz55w+PDh2UfWCbHWRbom3bnvWupCO2fzc0ubjcd7gsq5SbVncWBxiZP7j370o2H//v2tC9TcptQHPvCB2W9ext/AbDPL1bMWBMwtLLQFnMcmpl+62ZYrq6d/ae0/t7mp9bOuRVyffmAd4+I5uhZ2Fm+tntOyWPNn6fclY3DpWCFjgWWMj+lby1lSD9JH5U/uepOWzzpuW8ZFGePe9a53vWwc0dK3jh2Sb+vGRFcdWtzb2pZnTPBsbGttztLPmmloY0scry6++OKNa7g1gH7HHXeEW265ZWMDtC3vnvJb8ivnsWwy9e3zlnZuzYu3XtuO1wIa6Vysz/VBvjvvPhnzm24OWtuaNsa0zQ+66qer/ebGga48pHM3T9/Q2lDJ510bzM3PLNfY3PVMymetu6EsavTjIevZcy3JzZ/Teh/DHDO3ud9ci7S11a6+4732LWrsqj3GWNuvp/9Y29yyX28sc8D0Gl8SQK85B7fWXbOPdc2XS9bXuf7rbaeSxiID6Na6t1z7xjjXtNSH9O90v6fG2qpkbavN3Ura6TwC6H2va2KljSm5/kYAvWTGy3cQWD0BAuirV+eUeEkErJuiUly5G/XQoUMbm7KLCKB78hurqGvy15wcXXfddeHJJ5/cCDY3q7i5WLVOqCzB1LQZWRbaHoObb7453HPPPVUD6NbFTVo2y2LH0q0si480nbYguiVwaF0ceFwkyHDFFVd03uGde8L7yJEjavC8rd1bN62sT6DLeSx+aV3UeitCyWaF5KVtPEgX2nJsvMGhq13GgNHHP/5x1/E7d+7MJlvSvtONpGbCls1NTz16xp+hxmDLOBGPKRnj04Wz53xtAcRcPVjal8VQjvHUi1xnmmNJ1zXSM67FvJY+OR+/bzln7npiHeOa9VnrumTpZ3Je77jVvIZbAug33HDDrHh33XWXqdlqcw5vfi3ttbRPluSlb/1az9kV0EjnYV0VY8mvpX9Y50CmRtI4qDnOeNuatgFcu/+mcw3r2GypA6+b5/jUIR1P03Jprrlx1Vt32jjhKZ+1T1nH6SHquaQtxvy21ccY5pjp5v6OHTvCRz7yEVP1tZXLeu2Tkyxy7JLzl9Rr23hgnat7+o61byz79cbaTjwPNww5By9pV9p4Yd170Dqvt51KeosKoHvWMVOca1rrQsqWrtOs1/la7aGZTtearqSdDh1Ar3FdS/cBLDcHp2vx5thfMrZrdcnnCCAwXQEC6NOtO3K+wgK5iVy6kd61iJl3AN2S33TCI//ftRmWSzOdJImB/Imvq7cE0HOLqdwiOndc10TVYlDjlUxt3SKX37ZJfa7t9A2spGVrq9ucgeWp7NIn0C313bXAtrzCvWsxYzl/8/uWNpzbbMr5eH8TtXluz8ZS2ibTvtCWVnpc2yKobWGbpqttlKR16ekz1nabG+fk73L1Y9nctAbQLePPPMZgz2W7ZIyfRz00y5DWm7c/58baNE3vtVzyl3PIjVW542ps9ljabnTMmVmD7NaNka52Z82rpQ+1jUWWAHozj7lyWc4f02jb8Emvpbnjas+70o2prrlduglbo37lfNaNQs+ria19LNaJ9fih+mTbBnfOOD22q00M1X/T9p4bv9JjaoxdnmtUemw6Vmv9zdq+264BfccJb1mt7cLTj2vXc3rutvllrt2OeY7Z1n9zfdNaT9Zr36LHrqHGmHTOa+2PWr/henNWyOqgrWu7Alh95+BDjBfWcmvtyLv2t/Rny5rRkk5b3uLf5/Zt0rF+KnNNyzrNM3f01Hs8Njf/t8yJ2vYXPP1ziHYY0xziulY6rlv2xIbo2yXtge8ggMDiBAigL86eMyNQJJBO0jyvAO6a2JZMCrRFj5wvXXhrgdi0fNbgmuXJE0t+mxMob5pS3tyiwfqUhXzfuvHtbTzp5Ft7tZO1Hqz5sNjHtLSneOQ4yyLQ0qbTyXvXBmxuom8NoHe1pbTOrYvKrr5fyyfWSZrH0o1q78Jc25BOF0oxv235a1vktvUHaz/wjhuWcdFiZalny7ma/dhaZs9miHWc6NqUsYzH86gHyWON/pw6e4NUbdebtN1YNoW9blp9Wtpu28aQNkdIx2Ht+Bp59VzDc8EGTwDd+sSIlKvt2HTc1G54Kr2pydIn07xo1w7veKXVr3xumQvk5hXyd57rrPVJ6UX0Sev8JXpa25AlANqsI2v/zc2Fm9fpsb26Xcro3YBtG8PTNu29qTU9vu8YmfYh+f9a/bhmPZeMHZZrXy54scg5ZmwfnmtF7hpguU6PYT4x1BiTrh8s4zLXG4vA2WOs111tf8B7o591TT3UeGEtt13S9kpqS3+2rBkt6cS8ew2HXF8OMdf0rNPSOYC2H2Gtf28erA+slLRTra9KmTztZx7zUuu47p2/WdY/1jrmOAQQmI4AAfTp1BU5RWAm0DcQ2rZhM9REyjIhSavW8qpo74LaslC2nDfXDLUyNvNqmXDlgnxawLure3gms810LBNla7fUjNJ0tHNbFoFam7YE6pv5yi3irQF0bbPREii2tOGYX4uP5ZjcItnShtvaheec1oWYNfgT82TdwM8dn1uIecuUS7d0c9Nybm/fk/xZxsKSMdg6XuSudVoQwGJRMn7n+n2N/mzt87k+GP+u1ttkSq8RbfVpTc+6mdY1DvcZj0rGGMv50rq1BtC1jZ7U1TJuaGm2jYuWJ4i0PmltB2k70q7dnnFEjrWmVzL3sszvrOfvaueatWZifdKubQ5oeSuEdqNGrr919ae2G1fOO++8l72q1tInNZ++n1tfz+6dd6btV/5f69OWccJT3qH7ca161tYNuTKXzHW0dl57jin5HqL/Wup10WPX0HOEkjaj9R2r2TJfbzzXXa0OhpqDa+ctHS+s9a+1o7ZrsfVGvdycwbJOsowL1nVsqaF3fenJczNPWl1512klbVVrB95939ycIdcWtLLn8mXpM566GOK6Jvm25DMtn2WvpMRMq18+RwCBaQkQQJ9WfZHbFRco3RSxTL5KJgXaBCWdqHuCwM2JjOU1RZa0tfw2P9c2SJpNsbkBk27keSaSbYsl+XtL+Wp3j2ab0DbstHNbnvLQ0mh+blkEam1a+zyXH8uTPSVPbFg3X7U2HPNs8Uk35brafGnfSA1LNsO0dpGOb1pw0zIeejcutDxqC1FLIKxkM2RsY7DHyVtPnrTb6tdSD5ax0NKfLYv1rgV+23VBu3a2OdUc763XPe/mVMy7xdfaHrS8ap/nzmN9Asr7xEw6ZufaYqmNJbDn7ZNdc6Ou+kn9tDFdq2vrtb7k+mRpw2Pok+lGpWVOqbUlS9lzdaOl2zUXlrYgf2688caNw/q2D639WD633EgR0/HOh4cYJyxlyo23npsVPP04N4+bRz1b5khjmGMO0X8t17ZFj11DjzHWNZWnv3C9OatlddDqYMg1tade5VjLeGEtt+fcmpGkZenPlr0BSzpWi7YyauPKWOaaJeu0kut1m1Ppvq9lrVDSTmu1w9xcqG1Nm9pY5o+WfKbpWuq6xMzTzzkWAQTGL0AAffx1RA4R2BCwTHxzXJY77EsmBdoEpSTNmH8tYOfZrMqlmW48WxcMOd+uBdWQdTZ016gZUEkXQ5L3Pk9UWVy19meZLKfGliBDyYLHUh7Ji9bnYn6t6WlGuUV5n83q3N3Z1kVTW3v3jgV9jrcET639UhvjLGOSVs+W+rW45gLLXkerS2689mza9zmPJYBuublKqxft87YyaJvJpenK+UqDnbm8WtqufK85Bnv6ljV9S1vQ0rLMn3LnsfQPrT61dLXfQPb2G+2aaClTM8/W61WunNoGq6Vu4zHWcdByfU/Pq7WPsfTJkr6mzWVK0szNKbrmgm1zhlgPlvHY01ZKjtWc0jS9G+xDjBOecs6jHy+qni0BsT7jnmUMtviW9DWtXWrXvjGMXSXl9owxFntPX5Fjud6cFbM6aHWgteNc/fRpu131bRkvrOX2tCvNyNrmLS7auOCdV2nz2BrrS4tPm3fbXNPqkKZrMbbWvSVY3JaW1g61z7V66/MmhJh2yfhuGQ9K2oO2/vGMadb65TgEEJieAAH06dUZOV5hAW2jro1mqAm/NkHJBU1Lqk/bJLZuvHflN/cqtZK8yneaAcYh66w0f9r3cr/hajW2tsHccZYnouL3LAuUrsVB6cLI8j3LMaULLq3PeXzkWItjzcBaugDJtQNvW+uzuWk5l9Vc61e5TYf4d5bAbckT6GMbg61Gclxt9/TcaVBCPi+tB29/Lr0uaN/Ljd0e8+axnvE4PYd1DLRsWLTlv893m2lqeS3ZZErHOcsr3C2BFku/6NNvtO9qn6d1lT41WdoW+wZJrXVouR6mZZhKnyztL10bnKVpiqHnu23jmrXPlLY76/e0NqCNj9o8xNp+m+fx9tWuss6rH8+znj03c45hjunpL8267Pqedu0bw3yitNzWMaZmP8nN8bvGqGW+3ljnQJY5jdZOc2NXiW3XGOgZL0rGa+1aY2mnFieLiyWdtN60/Hd9XmOPb4hrlMUqV67Ur89DB965RTM/2ndL2mmtdhjzWTq+a9+z5LNrvdK25igx69M3+C4CCIxPgAD6+OqEHCHQKlB64U4nc7V+N1WboIwteLOIAPqQddanq2hPe6Rpaxt8lrx4NmO0p9MtC5shAujppozlN9C1skialvJYNhpiPVjTs2wyNftN30BGzJ9nbNACedo4lLbNoY/P1afWP0oDt1o9e5yH3uDQDPrWUy59741RpfWQnlurF21jo81KuxnOM8Zq9aH1u67vWzbgLMd0ncPbj9vS0vJReg233HhUkrZWbm1jqctUy4927jTtITY1tXab+1wrV8l1M35H68tj6ZOlT/S31bnWb7R68ral3LWsz8a0lj/P5zXaedd4a22/zTx7fbvKW6N8kr5l/li7nr1zoFw9eC2HOL52/5X60PrwoscuLX9aH7XUg+UY7Tzp59b+qs0Tc+edyvVG8m510OqgpB2U2Eqea4wX1nJ72pVmZOnPcozFxerttWor71gD6Fpfs14z+8xT+rQlra5L0q7VDqPdENe1tB9b9y8ta6cSM08/51gEEBi/AAH08dcROURgQ6D0wk0A/SwhAXT/4jA2PusE1NJdPYuutg03bWGgLd6tC8RcebQJf0nalvJobbiZV2t68p2uQE/NO6lTS+9NHG2LUMuCrnnuIY8v3WguDdxq9ezpa119t8YGh2Vs6FNPze/Oux7Ssmn1UroxQwD9R9LeftzW/rTxunTeRQD95U8Ze/t/83hL4K0rfWsdav02dw6tLy86CBXzrM1b2vzGEkDPOfbZmO7THrvmWqXpdrVxa/utdf1My1B6PU3TsfTjGvXcp88RQL91o9r6OKZ1X3JDnnZt1vqaZY5gOUY7T/q5tb8u8/VGW4N7xqqSduCx7dPOaz2QorUxSzu1OFlcLOmk+xFa/odeXw5xjdLmdl1lauanzzzFOpbk8qLVdUnatdrhUPPSmK4ln13zHJ5A79Oj+S4Cyy1AAH2565fSLZlAyWRHCMYQQK8ZgE0n7ta0PQH0PhPeZrMbss48zdsTrIwTx0OHDoXdu3fPTmM19uRJjrUsenITWW1hoC3erQvEXHm0jeiStC3l8bR7a3q58aHtJwiGagOSB+uTwrl+6V0oDXG8Nf9S1vhGgmY+5hFAr11/Xkfv2FCS/qLqIS2b1v9KN2a8AfSSTWtvPeWOt4yBlmO68lLSPkryWnoNJ4Due013jXbXloa1DrV+m0tf68va50OWu5m2Nm9py8cYAuht89cxvMI991MgJXXaVRZr+22et9b4mM7TLUHwkvLn5qIxHU89W28ajGlefPHFYe/eveHgwYOz0xFAbw+gz3s+MY85Qs1+Eturtb8u8/VGW4N7xqqSdmC1HWK8sNa/Z5y0tFOLk8XFko5nP8JTznispbxt85ta16g+czcC6PvCgQMHZlXU9RbG2vPS0vZjnecM0bdL+gffQQCBxQkQQF+cPWdGwC1QOpkbQwDdswFigfFOrrXJfrqosLx225LPIevMcv54TC5QrS0ymhPF2sG3XN67gvxp4NSyCBziFe6WhaXlmLT8lvJobbiZpjW93GKj2S5KFzeetpk71vNbmN6xoPbxbe1WG0PmHUAfwxjsaRfeelpkPXj7c+l1Qfte+nmtG8E89SbHWsdAyyvz2s7d57vNNLW8lm6YWL5nOSYtv9YvtM+76lL7rvZ5mnazjuYxh2grm9XZe92U802lT5b2l67vlaYpbp7vdgU5tHmsd+zyHJ+OHd68pMH3tvHa2n6beff21a5yz6sf963n3M0M2rxHuynNM+/Ozact456lrjz9pVmXXd/Trn1jmE+Ults6xljsPWOCHGvtr8t8vfE4aHWgtdNc/VhshxovrPXvaVeakXXebXGxejfzpI2znrKWjLlDXKMsVpb1SZ91mDa/7HLVvlvSTmu1w5jv0vFd+54ln13rFZ5A9/ZYjkdgdQQIoK9OXVPSJRAoncxZNghKJlLahDVdnNS8e71kctT1nb4bYW3Na8g6szbpdBKtBfZKN4Gs+bEcl7adNM8WV61NaxNwy6J8GX4DXcqZe1rS8mSOpS77HpPe/JGOI96xoPbx1k1w72LNsomh9YOxjcGetuCtp0XWQ1ourV60z9uctPoc6kYwT71ZN/LkOG0O0XZeS9+w5llLS9uEajuPZXNRu0bl0tb6heW8lk2/3AaSdu403T55sdaf5Tirc0m/1NrHWPpkyXxH6xvz6L+pr7TLq6++evZ72vFPnw1qS/tpO6ZvgDFtG23BVmv7bebTlEGU0wAAIABJREFU21e7HObRj/vWc9pWLYHrdO4r/z+FJ9CtZdP6r/b5GMauoceYmv0k9iFrf13m641YWB20OtDaqWWtnl4jhhwvrOX2XHs0I+u829LmrN7aesRTvq65o2W8G+IaZXVI855+r8/8pM8cQ2uH2ue5+rOMxx43S3qab24fztJfmula94BLzPr0A76LAALjEyCAPr46IUcIdAqUbIJZJrmWY7omG7kJ7pCLb+/kSPKufWceE3DrEyre+uhqNKUTvmZb63N3sWXBpk3UUzdLmlq5tc9zedIC+9ZFbJq2pTyWNhzTtaYXj88t+K655pqwZ8+ecPjw4Wqv8C8x18qi9euaC/NavwVu2byxLEI1m7GNwZ7L+9D1muurufq11ENJfy65lms3k0g+SjYkPPViOdZqVnqd67Op5N2MsZala37Udv0sGQ+1flFqYxkrtHOntqV5sbQxzzFWZ208zZ1TC6CPpU+WzOe0+hu6/6Z9L/ajyy+/POzb96NXhPaZn3raUddcojQPljHd2n6b+fP21S4HrR30Mcxdh0vquaTvyrktN955LYc4foj+a7m2LXo+MfQY460rS1u39teSNjuV603at7rGR60OLO3UOwcvsbeOF9b6t7SleIxmZN17sJTb6m2ZM3rK2Of6NdQ1qmT8q5kXa2A356zl3Tu2WvYtrO0w5neI65qk7d3PTdsyT6CX9ly+h8DyCxBAX/46poRLJtB3wiMcuTvsvRO+NB9td4haNofSKrJMGC2Lia7Nrlx+c09A3HnnnWH79u2drUirk2Ze2/ybJ0jLb/lOVwZLrFKL0s3B3GTaehNBV4DJsgjUFrEli7+0PS/LE+jpgiN9ysv61gJtuPWOM5KeVtfe9l37+JJAqGX8tGxiaDbiN6YxWGsffTZQFlkPabks9aJdN7Q0264Llpt8cvXg3XDoqktL2831bcu1oS2otmvXLk/z2jjWklevjfX6qV2jtHqy3PBheXrHOk54x87Suiq5NndVvtXZ0m/T81gCGmPok5a5S1o2bXPTuunYNb+1BlYkjeaTXKXz9aJBIvOlkrLnzp22jdwYaG2/fa6fnvHcuh6w9uN0jVRSz5Z+mJYxt9bKPS3oHfeGOL5v/7VcK3Lz/EWPXSX9zHPd8daVZfyw9tdlvt6Ik9VBqwPLHE2bL6f9esjxwlpuS1uKx2hGcpzFydLmLOnEfI1lfenp80137RplucGqa96Uzls8dZ6r+7Z1X5quZdz27sdY9i2s7bCt/Vj2mrQbA9Kxx2KWzkEIoJe0VL6DwGoIEEBfjXqmlEsk4J0kppPbtolEOons2nRNj5U0La8elOMsGy+WgLNlMZFWu/ad3GaKNpmzLO7TYzQDa51Zm7V3AZAeb623rvx0bZDlvqdN7C2LQMsi1tLW2hYx8vfLFEBPX+P+ute9Ltxzzz2z4tf6+QXv+CXn1oJXWr/2jgPe4z1tKC1PPFfp5qa3H1j7sqVMXnfreJXrb5YgoCXPzTykx7ddxzybSTF9S71Y7+aXNHPXJuu1XI7TXiFY+jMfbXXqMUvrQbvmlgQSutqeJa+W63xb3Xf1Ocs1yjseyfGWoFxXX2jbPCrp82n9WvqyFrj1jiVWZ0u/Tc9t2YjPzZnn3Sdz88quPFj7pfW46Gbtv5YAuXde6W03Xcd759XWsTK3PrC237Y+belzms1Q/bhWPXvGaClrrk+2XSu9494Qxw/Rf0uufYuYTww1xqTz8Rr9JL3+dq33l/l643HQ+oulnabjl2Y75HhRMl57xt+2dmpx0lxy642uOXl6HdT2t9I+17aO0dpEzmuIa5T3gZbculKb62l1791DtN7AO9S+r6Udts0HteuL9VpgmVfEPKTHyt8TQNdaJZ8jsLoCBNBXt+4p+YQFchd77Teim8VtC4alC/TcRDg3OZS0uxaeuYV/bkKe29AYaiO3Lb8527YFQc6izTYXlE4n1W0bOm0LDGsTzqVr9Y/nsCyKuvJTWrdtbcuyCLQsYi02bcErydu8A+jWTVuLT1pfbeWstakUz2fpC7lFfJu3d6Fd+/jcmJFbMOeOiyZDBtDlHGMZg61jVrrJYmmDi6yHtFzW/pfrC+k1pKvdeK431rfE9B3rcxsjnk1k+X7ueM+Ne552Zt3sSa/3WqCrmYd5vsK9bezMzSNyY771iWBLn+zKi3WM1G6osNS19QYRa79tntMSQJfjc319nn0ydw2QfKVz7Fyb8N5Q27f/Wm+0824sW9qK9ZiaN3lom8KWuWyab+88Ryt32/ywTz+uXc9pG7f2r2bZp/IEesxzn/5rvfYteuzKXfv7jjHRr3Y/kXS53pzVtY5bWh1Y22mzH1uu5UONF9Zya2Nu83PNKDfXsuzztAV3Pde3sawvh7hG5fqz/F1q27VP1DeAnq6HY7vQfvs7Htd1/nns+3atKYaal1rnsdbzR0vr2O7p2xyLAALTEiCAPq36IrcIbAjkFrRtPNddd1148sknZ79lLH/aNt27NurTtGVC9KEPfSjcdttt6m8kd00su6q0a9POsphI07Z+x2Orbby0LYC0piybIkeOHAkHDx7srDMtnfh5240PXd//zGc+Ez7xiU9Uy4OnfTXzlWuvlsWxdRHrydcNN9wwy9pdd901+/e8A+hdeW0ukiw+ubrPtZMaAYyuvmhtw23jgbVf5/qCJQhkSb9tEdZWtnT8zC0wLZtG1noeyxhsrWs5zuKepreoekjzYa2XtJyaz8033zx7K4R2Lfemq423Wr6sY4kcZ9341s5ZK9Bv6WcxL572JePm/v37Z1+ddwBdzlna57veNlLSJyUvXTcHdtWz5ZX+WjvRzt+8vnn6bTyvNYC+6D6Z/sTFjh07wkc+8hGVz9LPSurXeqOGZLBrA9j6toWaT6t7nm5SgTMBt3ReYp3LNs9V2le78ltSz5Ke5UboGvXsmcvHckr/lz9xrNaCErXmjN66avbfdE3fVWdd/cxz7StZQ0q+ar29qqTtWcauefeTVbneSN1bxy2tDjztNPYFy7V8qPHCWm7LtSEeoxnl5nx9Auht/d2yVrWWq/YenzbX6zPX9OwLpvtENQLopfNHbf/G0wc8+77W9jPEdS3Ws6fOpC3edNNN4d3vfvfs621zlq7rkGZt7RcchwAC4xYggD7u+iF3CHQKWCY+ckF/73vfG/bs2WPadLekGSe9R48e3UjXu6mgVa02EbEsJtJzeL7jWaxbFumeCZ2U/QMf+EDYu3dvteC1Z/IdJ47ynX379oUDBw7Msl9jEWBpX9HK89RiLm+eRawlX+Jyxx13hFtuuWXDZN4BdLFpC+L03ZiRtK2v/tL6r+Vzz4ZcVyDF06/TfuAdt7xv2sg5xHpKx5h0o9GyaWTZJGrmwWM+xBhsaRfxGG+9xu9Zg5w16yEt1xD1ImPcNddcY76W5/pzl7+lL3jqz/tGFU/At1ZgVcpj6WfNclval/Rl+bN79+7ZvxcRQPf2B0v9l/ZJb15qzTcsY1+zLXn7ba6PaQEjy1wj5ttSJ9Y+mQbQ07lMLh3P+Wv135LgdNontaeI+7av9Dqq1blWR9prYj1z2b7XTy2vXXPQ3Hfb1g1D1bO1fzXH5GZ95q4t3nFviOPT/vvBD34wvO9979tYI5b0X++1z2orefGMHZY2l7tWd33POkfw1pU1r21z7VW53oiTddzS6sDbTuXc1mu5tU17xgtrua1tSY7TjKxzWauLd/6e5lEr29DrS8s8PebRurdlaSu5fSJr+ppZ2qe0463zEku5vPu+1vYzxHWt6WIJoscx+dChQxtrNuueU/Nc1muOVm98jgAC4xYggD7u+iF3CJgEtNereZ6QiSdsm3Q0J2TNdD2L5a4JjTapjvmzLCZSvJLvdG0KegLnXXmJnzUNteCaqWFkDvK+jlzbWCrNh/d11ul5LIvAkkVsrm0269mykLccU1Ke5ndymzN9N2Zi+umC5s477wzbt28vrWr1e11BXct44O3XQx7ftWjMLaKb1tor4fo8TZBWwqLGYLUxNA7w1lMz7XnXQ9/+nOt78e+a/brkWi7pdHl4rt2e+pNjPa9UjGl7r1HePKXHl4zXbXls9lHL9cdyTI15jKThfVVhzrVPn9SuX/HzmpuNlnGva95lyctU+mTbdT03F+szt+3Tf62v9NbGW8vPT1nqNtcH0jzWGj+7nqSf5zjhGU+75m5dvkPWc8x/W95y9dXsA1rbsdS3d5y0HN/Wf7X1f1d9llz7FjmfGGKOYLH39InmsVrdWNax6bmncr2RfFvHLa0OStqp17bmeGEtt6ddaUa5+XbfNWPJ/D2t97SMljW9fMdSXotf6TWqK23vPlHpXMObBzm+z9yt9r6vpf0McV3T1i7x89SqWX4tGK6N7Za2yTEIIDBNAQLo06w3co2AS6B0weU6CQcjsAIC6YJgiIXRIhmXvXyLtOXcCPQV0Db6+6bP9+sJNDdYLEGXemcmJQQQQACBZRKY942ty2RHWRBAAAEExifAdW18dUKOEECgW4AAOi0EgRUQIIC+ApVMEd0CzTuTrXftDvVmAHfmB/oCAbqBYEkWgYZAeqOKdrd7/CpB2fk3o3TML3mCxlq/8y8dZ0QAAQQQGLsAgYax1xD5QwABBBDwCHBd82hxLAIIjEGAAPoYaoE8IDCwAAH0gYFJfpIC6SuYLL8XVRJ0nxJOs3zWQNGUykdeERiLQHPjwPKEcmnQfSzlnWo+StxLg+5TNSLfCCCAAALDCRBoGM6WlBFAAAEE5i/AdW3+5pwRAQT6CRBA7+fHtxGYhAAB9ElUE5mcs0DaL7SnBL3Hz7k4vU+37E/X9wYiAQQqCqS/zaf9HIT3+IpZXfmk0t8P12628h6/8sAAIIAAAgi0ChBooHEggAACCCyTANe1ZapNyoLAaggQQF+NeqaUKy5AAH3FGwDFzwqkTxbKQW2vck+DV3KsFkSZEnvJU5ZTKh95RWBsAul1WfKXu4knN05ZnlgfW3mnnJ/0bSVSltwbOtKbkNrqdMoW5B0BBBBAYL4CBBrm683ZEEAAAQSGFeC6NqwvqSOAQH0BAuj1TUkRgdEJEEAfXZWQoZEI5IJYlqxpT4ta0ljkMbmgXDM/y3RzwCKdOTcCXQK5G3M0sbabfLTv8Xk/gfSpcktq3OhgUeIYBBBAAIEuAQINtA8EEEAAgWUS4Lq2TLVJWRBYDQEC6KtRz5RyxQUIoK94A6D4nQK5pwbbvrBMwau2gNDUbw6guSMwJYHc081t+dd+ZmJK5Z5iXj03POSeUJ9imckzAggggMBiBQg0LNafsyOAAAII1BXgulbXk9QQQGB4AQLowxtzBgQWLkAAfeFVQAYmINAVSF+mwHmsijQYtIxlnECzI4sIzAS6AukEzsfVSLoC6QTOx1VX5AYBBBCYugCBhqnXIPlHAAEEEGgKcF2jPSCAwNQECKBPrcbILwIIIIAAAggggAACCCCAAAIIIIAAAggggAACCCCAAAIIIIDAIAIE0AdhJVEEEEAAAQQQQAABBBBAAAEEEEAAAQQQQAABBBBAAAEEEEAAgakJEECfWo2RXwQQQAABBBBAAAEEEEAAAQQQQAABBBBAAAEEEEAAAQQQQACBQQQIoA/CSqIIIIAAAggggAACCCCAAAIIIIAAAggggAACCCCAAAIIIIAAAlMTIIA+tRojvwgggAACCCCAAAIIIIAAAggggAACCCCAAAIIIIAAAggggAACgwgQQB+ElUQRQAABBBBAAAEEEEAAAQQQQAABBBBAAAEEEEAAAQQQQAABBKYmQAB9ajVGfhFAAAEEEEAAAQQQQAABBBBAAAEEEEAAAQQQQAABBBBAAAEEBhEggD4IK4kigAACCCCAAAIIIIAAAggggAACCCCAAAIIIIAAAggggAACCExNgAD61GqM/CKAAAIIIIAAAggggAACCCCAAAIIIIAAAggggAACCCCAAAIIDCJAAH0QVhJFAAEEEEAAAQQQQAABBBBAAAEEEEAAAQQQQAABBBBAAAEEEJiaAAH0qdUY+UUAAQQQQAABBBBAAAEEEEAAAQQQQAABBBBAAAEEEEAAAQQQGESAAPogrCSKAAIIIIAAAggggAACCCCAAAIIIIAAAggggAACCCCAAAIIIDA1AQLoU6sx8osAAggggAACCCCAAAIIIIAAAggggAACCCCAAAIIIIAAAgggMIgAAfRBWEkUAQQQQAABBBBAAAEEEEAAAQQQQAABBBBAAAEEEEAAAQQQQGBqAgTQp1Zj5BcBBBBAAAEEEEAAAQQQQAABBBBAAAEEEEAAAQQQQAABBBBAYBABAuiDsJIoAggggAACCCCAAAIIIIAAAggggAACCCCAAAIIIIAAAggggMDUBAigT63GyC8CCCCAAAIIIIAAAggggAACCCCAAAIIIIAAAggggAACCCCAwCACBNAHYSVRBBBAAAEEEEAAAQQQQAABBBBAAAEEEEAAAQQQQAABBBBAAIGpCRBAn1qNkd+VFzh27FjYu3dvOHjw4MziU5/61Oz/l/HPfffdF3bv3j0r2lVXXRXuvvvusGvXrmUs6mTL9OlPfzrceOONs/xff/31Qf5/586doytPM599Mpdrh6vUJ/vYLeK7H/7wh8P+/fuzp7733nvDtddeu4hscU4EEEAAAQQQQAABBBBAAAEEEEAAAQQQQACBEQsQQB9x5ZA1BHICqxSsI4A+/j5AAD2EVeqT42+RZ3PYFThPy0AgfSq1Sj4RQAABBBBAAAEEEEAAAQQQQAABBBBAAIH5CBBAn48zZ0GgmsAqBesIoFdrNoMlRACdAPpgjasg4ePHj4d9+/aFAwcOuL69zG/ycEFwMAIIIIAAAggggAACCCCAAAIIIIAAAggggEAggE4jQACB0QoQQB9t1UwuY1MJ9E8OdmQZTp88b/vpB+txIyse2UEAAQQQQAABBBBAAAEEEEAAAQQQQAABBBCYgwAB9DkgcwoEECgTIIBe5sa3XilAAH35W8VDDz0U9uzZEw4fPjwr7O233x5uvfXW1oI3xxc56P3vf3+48847w/bt25cfixIigAACCCCAAAIIIIAAAggggAACCCCAAAIItAoQQKdxIIDAaAUIoI+2aiaXMQLok6syd4abT5Vff/31Qep8586dnek020Xb0+rujPAFBBBAAAEEEEAAAQQQQAABBBBAAAEEEEAAgUkLEECfdPWReQSWW4AA+nLX7zxLRwB9ntrzP1f62+fW3zRPn1q3fm/+JeSMCCCAAAIIIIAAAggggAACCCCAAAIIIIAAAvMSIIA+L2nOg0AlgWPHjoW9e/eGgwcPzlLUAj7pa4qb2dBecdwny2lAq5mW9UnPrgB6+hvGkr413Vy5mgHW5ufak6wlQf5m3u+9995w7bXXdlI3g3zN/DTP3Xz9dNpGYuJ9fNoyqAWm03bQLG+b+RDtUstnn7bu7ZNyrly/TOun2U7aTErK1Uw399rytjrL1VfX+NM1BtSu45I6kHoo/V6f9sJ3EUAAAQQQQAABBBBAAAEEEEAAAQQQQAABBMYtQAB93PVD7hB4hYA14NMVOE8Trfnbv11Bs1x1dgWQc8HpBx54INx4442dLcNTnlwgPpd4WyDdWh8xzfR4SyCxGbhsBizTAPodd9wRbrnllnDgwIFqPloX1AK4uWCspLl7924t6WC5uUBN5G8O0PJpTSd3nKcNpE8859KL7fejH/1o2L9//+yQRQfQP//5z2/kpZnnXL48Y4Cl/fepG+27nrrT0uJzBBBAAAEEEEAAAQQQQAABBBBAAAEEEEAAgeUQIIC+HPVIKVZIwBLw8QTPI50n6NzG7QmcNdNoC5SmAfTrrrsufOQjHzHVtlaemnnVnuhtZjgNoHrymT6h3PS54YYbZqe56667qviYEglh9jvT8YaG3E0GqbMETGNQ2HKOWkF0LZ+WvLQdY+mT8l1PvxTLK664YuNmiEUG0Pfs2RPuvvvubPHT+rHcIJAmpPWBPnWjfTfNb632pp2XzxFAAAEEEEAAAQQQQAABBBBAAAEEEEAAAQTGK0AAfbx1Q84QyApowbrc67tzQaHccdrr4LUqSV/x3BYYS49re7q7LeCYexV57vXSbcGwtuB5enzuuNy5m/nUXvme5lN7rXozwJd6tvnk8uDx0eq5+bkWmO66USFtb7k2WSu4quXTU+b0WK1PyvGWsrW9el++v8gAeixvmodPfvKT4T3veU/YuXPn7BBLGduOW9ST6M12ofXFPm2E7yKAAAIIIIAAAggggAACCCCAAAIIIIAAAghMR4AA+nTqipwikA1SpUFIz29yp8HNPsHK3JPGt956a2utpcHfXLA7FyDuCrSlx7cdmx6nlVu7MSANHHoD9103LrS9vl1gh/LxdDUtMG29CSGeMz2+VlBTy6enzOmxlgB6+lMBXXWe+1mBRQfQtT4iJs18W+ot7Vfzfvq75OcU+rQTvosAAggggAACCCCAAAIIIIAAAggggAACCCAwDQEC6NOoJ3KJwIaAFqzzBgo9AfeuatDylX7XEnBPA8Ta092WGwLSY7Q0Y77ToGYa7Gt+3hbsbBpJQPLIkSPh4MGDoS042cxrLp9D+Hi7mtbecgF07U0Hlpsr+uTT+105visgrLV9b6A2Z7boALoW3C59Fbrn5w9K6q3rO96Af+3zkx4CCCCAAAIIIIAAAggggAACCCCAAAIIIIDAOAUIoI+zXsgVAq0CWrBuUU91pvmyPLGqVXMaSNUCr5JeMyiWCzqngT5LmpKuFgS1vMa9ecw999wT/uiP/mj2G9dtQfxmXnMB1CF8tDpJP/cG0C03LJTWUVfec6+w95S1TwC95CYV69sUNP9cGbWgdclNJs18ePp+s64tT6176qzrWKtvrfORDgIIIIAAAggggAACCCCAAAIIIIAAAggggMB0BAigT6euyCkCMwEtgJ57rbcnoFXKbP1dcU/6JU8iawHFPr953BV4tLzGPX4/BpE//vGPh/37989Ick/4NvNqecW99pSwnEfz8dSPJT3LWwHSc2pt3JvHNJ8l3+8TQNcC1rn8aDdsxO+U1KeWH2+dWd4m0WZu6Tcl9dX1He9PONQ+P+khgAACCCCAAAIIIIAAAggggAACCCCAAAIIjFuAAPq464fcIfAKAS242BbIbiZkferay58L3jfTsDx93Dy+5MldLaCofd5VZu27zc/TJ8bT17ffeeed4dChQ2H37t2zU6bHa69vl+8M4eOtc82kJLiqtXFvHuV4LZ8lacbvdOW3pPySrvV7JeXyBtDbXh/fVv4+lkONTTFP6dsNvGNSn7LxXQQQQAABBBBAAAEEEEAAAQQQQAABBBBAAIFpCBBAn0Y9kUsENgQswcX0mC6+2k+ne16VrT0xPUSAWAsedllp+WkG59LAXPOzGCRs/l1aD7nj07xp+cmVpSTg2mWipWcNBDfPYWnj3iFBy6c3PWt+S8of02621UX+BvqyBNDTG3wInvdp9XwXAQQQQAABBBBAAAEEEEAAAQQQQAABBBBYXgEC6Mtbt5RsSQU8wUXtifAmUc1gkuUp+Oa52546HSJAPGQAvVnu9JXfudexW47venX4ED7ebqMFpksCyJ42bs2vlk9rOrnjhngCXc5DAL1Prbz8uwTP61mSEgIIIIAAAggggAACCCCAAAIIIIAAAgggsOwCBNCXvYYp39IJlAYXLU+G1wyiR3jr0/C5IPoQAeIhA+hS5qZzLFPX69hzx+de9759+/ZXtOUhfLwdRgtME0A/Hvbt2xcOHDgwo9We5m76TzWAPvRr2Pu0UfnuEOOcN08cjwACCCCAAAIIIIAAAggggAACCCCAAAIIIDBeAQLo460bcoZAVqA0gJ4m1gzONT/zBPhKqij9DeKYRu5J6yECxFrAt6tMlu/mXsv+7W9/O+zZsyccPnz4FQHU5vHRvlnurmDkED7eOtVMCKCXBdCtbpp/rj61m0is545pp2PS0GOItY3m3oRB8Nyqx3EIIIAAAggggAACCCCAAAIIIIAAAggggMDqChBAX926p+QTFagVQI/FTwPatX8TvYs5DeKnv4k+RIC4GXDsej16SeBRvpN7LfvRo0fD7t27Z0mmAfFmfcbg3uc+97lw4403qk/KDuHj7RZaANcbjJXz127jkqaWT2+5m8dr+dUC1rlzW4PS3nKl9ZHr7946s6TZx7fku7k3X8xzbCvJM99BAAEEEEAAAQQQQAABBBBAAAEEEEAAAQQQGIcAAfRx1AO5QMAsMMTvLXuDcLnMlgRztcBjSZpaWdIbBqyvm7YGNMUm/b3zI0eOzALibQH7GGCVz3/v934v/PZv//bsld/ak7xD+Jgb4t8cqHl7g7GSrNYuvHlM66T2U8hafkvqKf3N7ra24L0hJM1rjQB66uu9MaWkPru+k3vLhdaXaueB9BBAAAEEEEAAAQQQQAABBBBAAAEEEEAAAQSmK0AAfbp1R85XVEAL1jWfdrUGCrUgqIW6JDCtlaUk8KiVJQ3oWo20p+WbRk2Lm2++OTzzzDOzgHjbE7DNcsrx99xzz+x17+kT+Wk9DOFjqevmMV5vSyBTaxfePMrxWj5L0ozf0fLrufkippm2tza3NNCutZmmg5yrVgC99E0W3vxr9ZQLnltvktHS5nMEEEAAAQQQQAABBBBAAAEEEEAAAQQQQACB1RAggL4a9Uwpl0hAC9ZZn1xtC/5ZApw5zjQwbXkKVXt6dqgAcWqkvdrZEnRsmjQtrrvuuvDkk09mf/88ficX9LME9ofy8XQXLTDNE+hnNdM21BXoTo+V77f1S0/gOtfOagXQc783ro0llqfhPW0x99p2guceQY5FAAEEEEAAAQQQQAABBBBAAAEEEEAAAQQQEAEC6LQDBCYmoAXQc4GstmBsGki2BL27uNL05NhcAMsabBsqQJw7v+Q1DWrmjrMa5YKgbUHT3Hksgb+hfDxdggC67ZUrbn+KAAAgAElEQVTzueBuGmBua5ddAXRrf0+faI91XCuALunlAvRt/cXTP6ztMU3T0oesaXMcAggggAACCCCAAAIIIIAAAggggAACCCCAwOoIEEBfnbqmpEsioAXQpZi5YJ2l+DUCTrnAmHZuS4C/JHDd9RR3V7CyK7/aK7Ljd9NgopZ/7Wn8XJ4IoGst60efa4F+e0qvPNLSJ+VbuQBz23lvuOGG2Ud33XXX7N9dT3PnblxpS1f6xE033RTe/e53zw6pGUCX9Dx5aeax79hTOualTm1voyA436eH8F0EEEAAAQQQQAABBBBAAAEEEEAAAQQQQGBaAgTQp1Vf5BaBVwTH2wJP3oCSNTBsqQJPEL3r9enzCBC3PZmbltPySvXmd9IAvfaa+GZwVTs2nmcePlp9a4FpXuH+ckFLEF3q/4477gi33HJLOHDgwCwB7XXolsB1bFeHDh0Ku3fvnqVbO4AuaXrGHu3GEq395fqC9Tu54wig99HjuwgggAACCCCAAAIIIIAAAggggAACCCCAwHIIEEBfjnqkFCskYH3aNZJ0BbNqBa/a+LsC6VpAUNKcZ4DY84pra3Nr5l97wrZZT9qxuaChtS61gLe1bPE4LT0C6HnRXMC7WYclbnKmXJ9L20bz3EME0GOJu97yYG2v1vbouWmnK00C6FZxjkMAAQQQQAABBBBAAAEEEEAAAQQQQAABBJZXgAD68tYtJUMAAQQQmKhAGny23lQx0eKSbQQQQAABBBBAAAEEEEAAAQQQQAABBBBAAAEERiNAAH00VUFGEEAAAQSWUaDk9+3TN0fU/ImFZTSmTAgggAACCCCAAAIIIIAAAggggAACCCCAAAII1BIggF5LknQQQAABBBDICKSva7cEw0uC7uAjgAACCCCAAAIIIIAAAggggAACCCCAAAIIIIBAfwEC6P0NSQEBBBBAAIFWgYceeijs2bMnHD58eHZM2+9sxwS8x0OPAAIIIIAAAggggAACCCCAAAIIIIAAAggggAAC9QQIoNezJCUEEEAAAQReIZD+nrkccNVVV4W777477Nq162XHN588jx9YnliHHQEEEEAAAQQQQAABBBBAAAEEEEAAAQQQQAABBOoIEECv40gqCCCAAAIItAqkT5VbqT71qU+FvXv3Wg/nOAQQQAABBBBAAAEEEEAAAQQQQAABBBBAAAEEEOgpQAC9JyBfRwABBBBAwCJw7NixWTD84MGD6uFtT6irX+QABBBAAAEEEEAAAQQQQAABBBBAAAEEEEAAAQQQ6CVAAL0XH19GAAEEEEDAJ9AVSCdw7rPkaAQQQAABBBBAAAEEEEAAAQQQQAABBBBAAAEEagsQQK8tSnoIIIAAAggggAACCCCAAAIIIIAAAggggAACCCCAAAIIIIAAApMUIIA+yWoj0wgggAACCCCAAAIIIIAAAggggAACCCCAAAIIIIAAAggggAACtQUIoNcWJT0EEEAAAQQQQAABBBBAAAEEEEAAAQQQQAABBBBAAAEEEEAAgUkKEECfZLWRaQQQQAABBBBAAAEEEEAAAQQQQAABBBBAAAEEEEAAAQQQQACB2gIE0GuLkh4CCCCAAAIIIIAAAggggAACCCCAAAIIIIAAAggggAACCCCAwCQFCKBPstrINAIIIIAAAggggAACCCCAAAIIIIAAAggggAACCCCAAAIIIIBAbQEC6LVFSQ8BBBBAAAEEEEAAAQQQQAABBBBAAAEEEEAAAQQQQAABBBBAYJICBNAnWW1kGgEEEEAAAQQQQAABBBBAAAEEEEAAAQQQQAABBBBAAAEEEECgtgAB9NqipIcAAggggAACCCCAAAIIIIAAAggggAACCCCAAAIIIIAAAgggMEkBAuiTrDYyjQACCCCAAAIIIIAAAggggAACCCCAAAIIIIAAAggggAACCCBQW4AAem1R0kMAAQQQQAABBBBAAAEEEEAAAQQQQAABBBBAAAEEEEAAAQQQmKQAAfRJVhuZRgABBBBAAAEEEEAAAQQQQAABBBBAAAEEEEAAAQQQQAABBBCoLUAAvbYo6SGAAAIIIIAAAggggAACCCCAAAIIIIAAAggggAACCCCAAAIITFKAAPokq41MI4AAAggggAACCCCAAAIIIIAAAggggAACCCCAAAIIIIAAAgjUFiCAXluU9BBAAAEEEEAAAQQQQAABBBBAAAEEEEAAAQQQQAABBBBAAAEEJilAAH2S1UamEUAAAQQQQAABBBBAAAEEEEAAAQQQQAABBBBAAAEEEEAAAQRqCxBAry1KeggggAACCCCAAAIIIIAAAggggAACCCCAAAIIIIAAAggggAACkxQggD7JaiPTCCCAAAIIIIAAAggggAACCCCAAAIIIIAAAggggAACCCCAAAK1BQig1xYlPQQQQAABBBBAAAEEEEAAAQQQQAABBBBAAAEEEEAAAQQQQACBSQoQQJ9ktZFpBBBAAAEEEEAAAQQQQAABBBBAAAEEEEAAAQQQQAABBBBAAIHaAgTQa4uSHgIIIIAAAggggAACCCCAAAIIIIAAAggggAACCCCAAAIIIIDAJAUIoE+y2sg0AggggAACCCCAAAIIIIAAAggggAACCCCAAAIIIIAAAggggEBtAQLotUVJDwEEEEAAAQQQQAABBBBAAAEEEEAAAQQQQAABBBBAAAEEEEBgkgIE0CdZbWQaAQQQQAABBBBAAAEEEEAAAQQQQAABBBBAAAEEEEAAAQQQQKC2AAH02qKkhwACCCCAAAIIIIAAAggggAACCCCAAAIIIIAAAggggAACCCAwSQEC6JOsNjKNAAIIIIAAAggggAACCCCAAAIIIIAAAggggAACCCCAAAIIIFBbgAB6bVHSQwABBBBAAAEEEEAAAQQQQAABBBBAAAEEEEAAAQQQQAABBBCYpAAB9ElWG5lGAAEEEEAAAQQQQAABBBBAAAEEEEAAAQQQQAABBBBAAAEEEKgtQAC9tijpIYAAAggggAACCCCAAAIIIIAAAggggAACCCCAAAIIIIAAAghMUoAA+iSrjUwjgAACCCCAAAIIIIAAAggggAACCCCAAAIIIIAAAggggAACCNQWIIBeW5T0EEAAAQQQQAABBBBAAAEEEEAAAQQQQAABBBBAAAEEEEAAAQQmKUAAfZLVRqYRQAABBBBAAAEEEEAAAQQQQAABBBBAAAEEEEAAAQQQQAABBGoLEECvLUp6CCCAAAIIIIAAAggggAACCCCAAAIIIIAAAggggAACCCCAAAKTFCCAPslqI9MIIIAAAggggAACCCCAAAIIIIAAAggggAACCCCAAAIIIIAAArUFCKDXFiU9BBBAAAEEEEAAAQQQQAABBBBAAAEEEEAAAQQQQAABBBBAAIFJChBAn2S1kWkEEEAAAQQQQAABBBBAAAEEEEAAAQQQQAABBBBAAAEEEEAAgdoCBNBri5IeAggggAACCCCAAAIIIIAAAggggAACCCCAAAIIIIAAAggggMAkBQigT7LayDQCCCCAAAIIIIAAAggggAACCCCAAAIIIIAAAggggAACCCCAQG0BAui1RUkPAQQQQAABBBBAAAEEEEAAAQQQQAABBBBAAAEEEEAAAQQQQGCSAgTQJ1ltZBoBBBBAAAEEEEAAAQQQQAABBBBAAAEEEEAAAQQQQAABBBBAoLYAAfTaoqSHAAIIIIAAAggggAACCCCAAAIIIIAAAggggAACCCCAAAIIIDBJAQLok6w2Mo0AAggggAACCCCAAAIIIIAAAggggAACCCCAAAIIIIAAAgggUFuAAHptUdJDAAEEEEAAAQQQQAABBBBAAAEEEEAAAQQQQAABBBBAAAEEEJikAAH0SVYbmUYAAQQQQAABBBBAAAEEEEAAAQQQQAABBBBAAAEEEEAAAQQQqC1AAL22KOkhgAACCCCAAAIIIIAAAggggAACCCCAAAIIIIAAAggggAACCExSgAD6JKuNTCOAAAIIIIAAAggggAACCCCAAAIIIIAAAggggAACCCCAAAII1BYggF5blPQQQAABBBBAAAEEEEAAAQQQQAABBBBAAAEEEEAAAQQQQAABBCYpQAB9ktVGphFAAAEEEEAAAQQQQAABBBBAAAEEEEAAAQQQQAABBBBAAAEEagsQQK8tSnoIIIAAAggggAACCCCAAAIIIIAAAggggAACCCCAAAIIIIAAApMUIIA+yWoj0wgggAACCCCAAAIIIIAAAggggAACCCCAAAIIIIAAAggggAACtQUIoNcWJT0EEEAAAQQQQAABBBBAAAEEEEAAAQQQQAABBBBAAAEEEEAAgUkKEECfZLWRaQQQQAABBBBAAAEEEEAAAQQQQAABBBBAAAEEEEAAAQQQQACB2gIE0GuLkh4CCCCAAAIIIIAAAggggAACCCCAAAIIIIAAAggggAACCCCAwCQFCKBPstrINAIIIIAAAggggAACCCCAAAIIIIAAAggggAACCCCAAAIIIIBAbQEC6LVFSQ8BBBBAAAEEEEAAAQQQQAABBBBAAAEEEEAAAQQQQAABBBBAYJICBNAnWW1kGgEEEEAAAQQQQAABBBBAAAEEEEAAAQQQQAABBBBAAAEEEECgtgAB9NqipIcAAggggAACCCCAAAIIIIAAAggggAACCCCAAAIIIIAAAgggMEkBAuiTrDYyjQACCCCAAAIIIIAAAggggAACCCCAAAIIIIAAAggggAACCCBQW4AAem1R0kMAAQQQQAABBBBAAAEEEEAAAQQQQAABBBBAAAEEEEAAAQQQmKQAAfRJVhuZRgABBBBAAAEEEEAAAQQQQAABBBBAAAEEEEAAAQQQQAABBBCoLUAAvbYo6SGAAAIIIIAAAggggAACCCCAAAIIIIAAAggggAACCCCAAAIITFKAAPokq41MI4AAAggggAACCCCAAAIIIIAAAggggAACCCCAAAIIIIAAAgjUFiCAXluU9BBAAAEEEEAAAQQQQAABBBBAAAEEEEAAAQQQQAABBBBAAAEEJilAAH2S1UamEUAAAQQQQAABBBBAAAEEEEAAAQQQQAABBBBAAAEEEEAAAQRqCxBAry1KeggggAACCCCAAAIIIIAAAggggAACCCCAAAIIIIAAAggggAACkxQggD7JaiPTCCCAAAIIjFPgX/1fB8aZMXKFAAJVBNbWQtiytimcfvGl8Fd/+Zfhmw8+HMKp0+HkyRPhsssuC5/8nd8JN/7S/xiO/vWx8C9u/xfhHe94R1hbXw9rIYRN6yFsCmvhzHoIZ/+GPwgst8D6+vqsgJs2bQpnzpwJ55xzTrj//vvDiRMngny2trY2+0z+PY8/cs4tW7bMzi1/4r8lby+88ELYuXNneO6558JFF10UXvva14YLL7wwbNu2bZZ3+SeWJX5vHnnmHAh4BaR9yj/Sdl966aVZ/5J/pA1v3rx59tnp06dnfUH+Xtr+1772tfDiiy/OjjnvvPNmx5w6dWpufdNbRo5ffgFpm9IOpU1u3bp11mZPnjw5++/mGCxtWv7IcRdccEH46Z/+6fDUU0/N2n9s78uvZS/hay5+jf1gjkQAAQQQQACBlRcggL7yTQAABBBAAAEE6gkQQK9nSUoIjFNgPWxeWwvff/y7Ye30mXDRqy4I3/3O4+HLX/pSuPDCV4f37tkTPv0H/y48+/xzBNDHWYHkao4CMXAXA3YS0Pjyl788C4I0g+bzCkjLeXIBFcmLBAtf//rXz4KIr3rVq8KrX/3qWSAxHh8D6PMK9s+xmjjVkgnEoKP0Nwk6yv/LjSrNG0ikD8rfyZ/jx4+Hhx9+eNb25Xi50UXau/x3PGbJiCjOBASaAfR445OM0xJAj3+abVva9I4dO8Lb3/722U0h8QaRCRR1rlkkgD5Xbk6GAAIIIIDA5AUIoE++CikAAggggAAC4xEggD6euiAnCAwhcObM6bB10+bwwP3/X/h77/y74b//794bvvTFL4Z/9Ru/EdbXz4STp06FLVu3hlPrpwmgD1EBpDkpgfiEuQTj4tOsf/7nfz4rQwxEN5/uHrpwMdgi52wGwiUgI8HGt7zlLbOAYfwnHhOf6CV4PnQNkX4NgeZTu5KeBBYlmBifQJc3QMibFuKNK9I3n3jiiVkflX/kphE5NvaXGnkiDQS8AnG8jW9LkO9L+4yB8XiTh/y//JG3LciNT29961tn/x9vGvGed9mPJ4C+7DVM+RBAAAEEEKgrQAC9riepIYAAAgggsNICBNBXuvop/AoInD59Kpy7dVv46l8cDm9+4+Xh71+7Ozz89a+HP/h3n55t1l52+eXhm996NJw4+RIB9BVoDxRRF2g+XS7Bj0OHDs2Cc/Hp9EUEpZtPLcaAoTx1/ra3vW3jle0SdGw+db6IJ+Z1XY5A4JUC8caV2PfkyXK5QSQGyH/wgx+E73//+xv9UK5dckx8FXbzldj4IrAogRgAj9cL+f/49pL43xJcl7E7/uzA+eefHy699NKNtyjEp9gXVYYxnpcA+hhrhTwhgAACCCAwXgEC6OOtG3KGAAIIIIDA5AQIoE+uysgwAm6B9VOnwqbT6+GJbz8WvvWNR8LxZ58Lp0+fnG3ifuj228Ov3vJr4YdPP0UA3S3LF5ZNIAbJJdghATx5ra4E0CWQF4N78w6gx6fJm08txt99vuqqqzae1G3+5nl8jfW8XjW/bO2A8sxfQPpVfPJcgozy29DSpuUp3e985zvhsccem2WqGZxsPnk+/xxzRgReLhDHavnbeA2Jb0aQ64m0b2nbl1xyySxoLu1X/pHrSwywy//zMwQvdyWATk9DAAEEEEAAAY8AAXSPFscigAACCCCAQKcAAXQaCALLLbBly+YQTp8Of/7l/xiu/Ts/E/b84n8b7r/vvrD/1lvD9u3nhgt27Jj9/vnJ06cIoC93U6B0BgEJ4kmAIz4BK7+1/Mgjj8y+2QyiG5KqckjMjwRh5HeeY7BF8rh9+/bZE+jyJz7BG08aX4kdAzrxCd0qmSIRBCoLxPYq7Vx+nkD+LUFEaefyjzx9Lv/I30k/lM8lICnfk89j35TP532DS2UKklsCAWmDsS1L25SbQOSJc/m3/LnsssvC5ZdfPmvD0mafeeaZjbE9/l46Nz/9qCEQQF+CTkEREEAAAQQQmKMAAfQ5YnMqBBBAAAEEll2AAPqy1zDlQ2A9bA4h/Icv3Bt+5pp3hhv33BC+8heHw2/95m+G733vu2Hrtm38BjqNBIG/EZCgxVNPPTV74jUGryW4IcGP+DppCXjMKyAtwRQ5rzy5GJ9WjE/gSgD9p37qp172avk0cJ6+GpuKRmCsAvH119Jm5QYW6YPS9+Lr2uXv4u+iSx+Q9h8D7dLu49sj4psYxlpO8rXcAvEmjvg2hRMnTswC5xdeeOHGW0wuvvjiIP9Ie5YxXo6V9hzbcXxqfbml7KUjgG634kgEEEAAAQQQCIEAOq0AAQQQQAABBKoJEECvRklCCIxSYE1ydeZMOPXiibDjvPPDcz98Ohz68gPhB99/Mpx3/nnh13/918Ov/Oqvhr9++oc8gT7KGiRT8xSQINyxY8fCQw89tHFaecJVfqd2EU+gx4ChnDs+WRuDhhLUf+tb3zoLMMbPmq8QjsHz+DTkPB05FwIlArGtyr//6q/+anYzS3xKV9q93EQibVz6g7yRQYKT8nfSR2MAnSd3S+T5Tg2B2A7jm0JkjJa/kzH6TW9606zNSjuVYLmM7XFcl2OaP9Ehx/Ma9x/VCAH0Gq2TNBBAAAEEEFgdAQLoq1PXlBQBBBBAAIHBBQigD07MCRBYqMCmTWvhzMlTYevaprBtbXP45kMPhy998Yth/czp2W+g/8SVV4avfPUr4fhLJwigL7SmOPkYBCRoIQH0Bx98cPZkoPyRpwPjU4IS5JhnQFoCKzFoGP8tAUL573PPPTdceeWVG0/D536jnWDiGFoVebAKSHuV/ibXpsOHD4enn356I7AofUH+xOCktH/5iQUJsMfApXxOm7dqc1xtAWl7Mfgtb0yQNhqD4295y1tm7Tq2YbmOxAB6bLNyfZGn1fkpgpfXDAH02i2V9BBAAAEEEFhuAQLoy12/lA4BBBBAAIG5ChBAnys3J0Ng7gKySbtlbS08+vAj4eh3vxf+1uVvChdsPy989rN/cjYva2thbfOmcOrMaQLoc68dTjhPgfh68/gq9Phk4OOPPz57klX+yDESwJAnX+Nr2mNwLj75LX1qXkG65lO3ct4dO3aEiy66aCNIE/+7mZ/mb0DPK5/zrEfONS4BCQJKX2k+Mdt8Gjy+Ul2Ok4Ci/Dv2tfhzBM3vxtdZ/+Vf/mV47rnnZjesxL4r34uveo+B9HhjydnL2fz65rhqgdyMQaD5kxnx5qf4Ona52UnG7/ia9tgHmm8PkbYd+8QYyjOWPBBAH0tNkA8EEEAAAQSmIUAAfRr1RC4RQAABBBCYhAAB9ElUE5lEoFhgff1M2LQewpOPPxGef/qZsHPHheHkiy+G/3DffeFVrzo//Pwv/EL4zJ/8cXjuhecJoBcr88WpCDRfay6BOglYyKuiX3jhhY0ny8cWdG4GxC+55JJw2WWXbQQK4+urp+JPPpdPIN7kISWLwfLYz+Lfxd8xl59CkBtU4s0p8aYU+VwC6/Lv+MTuV77ylfD888+/DGxsfXP5apMS9RWIP6MRbyKR9KRNy89tXHDBBbyavQCYAHoBGl9BAAEEEEBghQUIoK9w5VN0BBBAAAEEagsQQK8tSnoIjE1gPaydWQ+bzqyHc7dsDd988OFw3xe+ELZt3Rpe+9ofC7994ED4R+/75XD0r48RQB9b1ZGfqgIS0IgB5/hUYBpAb/6GeNWT90gsPrEo+b/00ktnAfQYeIxP4fZInq8i0EtA2qC0x9inJLFm8FD+W34CQZ4mlyfQ5caV+HvPzQB684ld+c5Xv/rV2Xdi+49P5/bKLF9GYECB9PoR35Yg7VkC6PEV7gNmYSmTJoC+lNVKoRBAAAEEEBhMgAD6YLQkjAACCCCAwOoJEEBfvTqnxKslIBu42zZvDt9/4rvhuaeeDpvPhPDXPzgaHn7owXDhha8O/+Sf/dPwm7/1W+HpZ58hgL5aTWMlSxtfBS3/lqCe9A8J1D3zzDMbHs0nvheNlAbIX//6188C6BKETF+bvei8cv7VFGjelJL77eZ444q85eGcc84J8tvQzSfQRS3+bnQzGP/QQw/NAujxJxRiMHI1lSn1FATSp87jmxWk3UsAXd7A0Pw5gimUaQx5JIA+hlogDwgggAACCExHgAD6dOqKnCKAAAIIIDB6AQLoo68iMohAL4EzZ07Le3XDI19/OHzvO98JP/OOa8Llb3hj+Nf/52+FN77xjeGCHTvCf3rs2+HEyZcIoPeS5stTEIivgJYnX88777zZU7MxgB4D5/E11GMoz7Zt22bB8phvCaC/6U1vmr3uOg1CjiG/5GE1BeLvNkublH4Un0gXDfl/CYLL323fvj089dRTMyR5Cj3+9rl8Hm8KiU+yP/7447Nge0xb+oAcxx8ExiwQ27+M0dLGpV1Lu9+1a9fsmtMMso+5HGPKGwH0MdUGeUEAAQQQQGD8AgTQx19H5BABBBBAAIHJCBBAn0xVkVEEigQkgH7Olq0hnDodtqyH8OjDj4T7/uwLQf7+zW++YvYK9//pH/3PvMK9SJcvTU0gvg5afodZghknTpwIX//618Ozzz47C3bE4MdYytV8LbbkSQLoV1xxxSygHoOVEqjhDwKLEog3d8RguLRZCXQ3X70ueYs3qDzyyCPhhz/84ezz+Jvncrw8pSvHxLYtT6w3/8ix8aaRRZWV8yLQJRD7Qjzm1a9+9SyALm1b3hwiN0RJG499BU2bAAF0mxNHIYAAAggggMBZAQLotAQEEEAAAQQQqCZAAL0aJQkhMEqBrVu3hBeffyG86tzzwub19fDQV78WHvzqX4WtWzcHCVD88Z/8SfgfbtxLAH2UtUemagrE4Ia8ul2ebJXX6R4/fjx84xvfmAX0JIg3tiCdBMfl6UUJ7kv+X/Oa14RLLrlkI/DIa9xrthDSKhGIgXD5bnzSPPajGPCOv28u//7a174Wjh07NgskSmBRjo1vWYg3sMTfSI/fj78tPaa3Q5RY8Z3lF5A2K//IuC1vC4lvULjwwgtn/y1jehpoX36VfiUkgN7Pj28jgAACCCCwagIE0FetxikvAggggAACAwoQQB8Ql6QRGIHA7OmnLVvCn3/5gXDkG98M/9Xf/y/C2658a7jzzv999jTUxT/2Y+EHx46Gl06d5BXuI6gvsjCcgATn4mujn3766XDuuecGeRJdXhUtv4Eu/x2DHcPlwpey9NE3vOENG6+bl+C/BP4l6Cg3AcTAui9VjkagnoAExePbG+LbEKSdShBRrj/SryRQHgOHjz766Ow17s2+FgPj8Yl0yV36EwW8+rpenZHSMALxRg9pqzt27Ag/+ZM/OTuRtH253kh/GNs1ZhiJuqkSQK/rSWoIIIAAAggsuwAB9GWvYcqHAAIIIIDAHAUIoM8Rm1MhsACBTZvWwpmTp8KhL305fPvRb4Wfv/5d4eqrfjr8yw/fHs45Z1t47vnnw9ZztoXT62cIoC+gfjjl/ATiK6TlqfNvfetbsxNLMOP555/feN30/HJjP5P8dq48vSj5l0BMfLpX3iAhgUn+ILBIAelDcqOH/JEAofyRgLq0VXmzgzxtLkH0+DYFuVml+SR57JfxKfX4W+cShJf/jgFHafc8gb7ImubcmkB8g4K05QsuuCC8/e1v3+gXsU9wI4im+MrPCaD7zfgGAggggAACqyxAAH2Va5+yI4AAAgggUFmAAHplUJJDYGQCa2shnDrxUnjhmefCmRMvhfWTJ8P3Hn8iPPTgg+GSS14Xfukf/sNw52/+H+FMWA+/8mu/Eq655h1h89qmsH7mTNi0HsK2LVvDqTPrYX19ZAUjOwgkAvG3ZSXoJoG8+MR5fF1u/H1l+fsqAdYAACAASURBVOyBBx6YBfnib4zH32uOwbyx4Eq+rrzyyiC/pdv8fXb5bwlKSuCS1wGPpbZWMx+xXcoT4zHAHf9OnjT/5je/Oft7+Uf6nAQXc/0svgo+PsUrAfNm2479dzWVKfWiBWLblhs74nVD2uiJEydm4/BrX/va2VPn8ie2dbnxKf5/s/2O7TqzaFvt/ATQNSE+RwABBBBAAIGmAAF02gMCCCCAAAIIVBMggF6NkoQQGKWAPIG+OayFI498Mzz5+BPhzW+8LOw4/4Lw2X//x7NXQf+XP/uz4c++8Gfhmeef23gCXYLna+vrs+9tCmvh1OkzYW3T5lGWj0wh0BSQgIYEJyRIHp/UloBdMxAn/3///ffPXqnb/G1mSWdsgY0YQJfATBqAkSd6YzCHVoDAogTib5g3f04gtlX5qYQHH3xwdP1qUVacd9oC0tblj9y8JP8tbwCRn9KQcfqiiy4Kr3/962c3O/GnrgAB9LqepIYAAggggMCyCxBAX/YapnwIIIAAAgjMUYAA+hyxORUCCxFYnz1JLq9wf+TBh8IvvOsfhP/87/zdcNv+D54Nvq2vh7VNa+G54y+E3/jIb4R3XH11eOnFE2HL5s3h3K3bwkl5aj2sEUBfSN1xUo9AfII1BsGbr4Zuvvo5PoEuTw3K38uTsxJIlz8E0D3iHItAmAUSpU8RQKc1LLNAfPW6XCvijVcSQJcbmaT9y3XkjW984yyIzp+6AgTQ63qSGgIIIIAAAssuQAB92WuY8iGAAAIIIDBHAQLoc8TmVAgsQODMmdMhnD4dnvj2d8Izx34Y3vSGN4bztp0TPvvZfx+2bz83/L1rr539/vkXv3R/+Of/yz8P73znNeHUSydnT55vP+dceRdpOLO+Ngu08weBKQhIIF2CGc1Xnku+4yve5bfD/+Iv/mJWFAmExMBffI37mMrIE+hjqg3ykhMggE67WAWB+NMC8ToSf2Igvt1E/v2GN7xh9g9/6goQQK/rSWoIIIAAAggsuwAB9GWvYcqHAAIIIIDAHAUIoM8Rm1MhsACB+Ar3H/7gaDjx/Avh1PET4fvf/V544vHHZsHD/bfdFrZs2xo+///83+Hnrv+5sGvXrrAWQlg/fTpsWl+bPYm+ZcvWcOKlkwvIPadEwCYQgxrSpuOrzSWgEX+LVlKJgfVnn3129lppeWowPjk7tifPY6kJoNvqn6MWJ0AAfXH2nHm+AvE6IW1eri3xVe7xJix5+lyeQudPXQEC6HU9SQ0BBBBAAIFlFyCAvuw1TPkQQAABBBCYowAB9DlicyoEFiAgAfTTL52cvcL9Pz3yaPj5d/03s1e43/EvPxxOnz4VTp85E559/rnw2588EH7iyp8Ip06dDJvWNoVtW7aEky+eCMeffyFc9JqdBNAXUHec0i4QX68rAWcJasirdSXAIcF0eRpdAuXy5LkEPp5//vnw3e9+d/ZZfBWvnIkn0O3eHIlAFCCATltYBQFp5zFwHm/OknLLT+HEPnDppZcSQB+gMRBAHwCVJBFAAAEEEFhiAQLoS1y5FA0BBBBAAIF5CxBAn7c450NgvgISED//3O3hi//vveGxbx0J/+Dnrg9vvvzy8Bu//uvhzW++Ijz/wgthx4WvDjf/b/9ruPQNl4YdOy4IWzZvmf32+dqZ9bAmr25f23T2H/4gMFKB+HpdeRJQAujnnnvuLDgugXP589RTT4Unn3xyI6gufx9f8S7BD/kTfwc9/v8YisoT6GOoBfLQJUAAnfaxCgLxVe3pz4PEa4/8W54+5wn0+q2BAHp9U1JEAAEEEEBgmQUIoC9z7VI2BBBAAAEE5ixAAH3O4JwOgTkLyNNRp186EbaubQ7nbNoSHn34G+HL998f1s+cCRdddGH41//m34S1zZvCr/zar4Z/fNM/Drv+9t+e/Qb6tq3bwpa1TWHrli3hxRdPhLVNm+ecc06HgF1AghcSAJfA+Ysvvhi2b98++3/5Rz773ve+F44cOTL7b3kyXZ5QjwH05tPrY3sKnQC6vQ1w5GIECKAvxp2zzldArhtyrdi2bdvsGiLXFrlhS27GOnHixOxJ9Msvv5zfQB+gWgigD4BKkggggAACCCyxAAH0Ja5cioYAAggggMC8BQigz1uc8yEwXwF5Tfs5W7eGtVNnQjh5OnzrG4+E//ilL4e1cCbs3LkzfPoP/iCcOn0q/JN/9k/D3l/aG3767W8Pm2evcN8a1k+fCadPngybt24L8iA6fxAYq0B8ClAC48ePH98IckjAQ4IcTzzxRHj00Udn2ZfAhwTY5RXuEvyQAGB8qjCmM5ZyEkAfS02QjzYBAui0jVUQkGuJtHW5fshNWhdccEH48R//8XD++edvXEckiB5/J30VTOZVRgLo85LmPAgggAACCCyHAAH05ahHSoEAAggggMAoBAigj6IayAQCgwnIK9y3bd4SHv7a18MT334svOM/e3u44rLLwr/93d8JEhN/29veFjZt3hT+6+uvC29921vDzte8ZhY4P3PqdDh327awedPmcOrU6bAe1gbLIwkjUENAAhcxIB5/q1YCGhKEfvzxx8Njjz02O438v3zeDJY3n0KvkRcJyEuAXp5UlAB+82l3+Tv5PD4dHwP4kh/5juT5yiuv3Hil/HnnnTc7Pv0ztqfla7iRxvQEYr+TdhtvYJF2LE/qShs9evToxs0r0ysdOUbgrEC8RsSfBpFx/Z3vfOfs7+W/Y3A9vuodt3oCBNDrWZISAggggAACqyBAAH0VapkyIoAAAgggMCcBAuhzguY0CCxI4MT/z957QFl2Vdei86SbKnUOUidJLalRRkKBYCHASEgECZCNQAhMsAAhwMZ+38ZgI7CxsQ3GBgTm8cAEEWyD+U4Y+OMbE5WzWkjqIHXO1RVvOumNufbZt05Xd1fo6oq9To87bvW9J+w999r73HHmmnM16li8YKGQ5z37DqDkB+jt7sYTv/oVKpUy3n3rrYiSGA89+jDqjTpIuF9x+RW4/AUvQBxG8F0XzTCC6/nT1AO9rCIwNgQsoWxt3EmYU41OYoN10QcHB4XQm4ptOEFO0tySMLT7tYSLbY+tu879qI4nMWMt6KeivXoNReBYEWAsc34xhvnau3cvenp65G9ujPf+/v5jPb0epwjMCASGW7iTOD///PNlnWbyiE3KmhGNnWONUAJ9jg2odkcRUAQUAUVAEZhkBJRAn2SA9fSKgCKgCCgCisCJhIAS6CfSaGtfT0QEaOFeogV7GMGJE2zZuAn33HkXZbhYtnwZvvzlLyOMI7z3d9+HbTu2IWw08cYbb8SbbroJUaOJsBmivb0DYRSfiPBpn2cRApakJqFHBexTTz3VIvKGK86nqlvWzpftsUp0W6OdbbA12fk39+X/qTg/55xzRL1uScipaq9eRxEYLwJWeWtdH5i4smfPHjkNY5oEo9pajxdV3X8mIsDkrMWLF0vTuFaffPLJsk5be/eZVgJkJmJ4LG1SAv1YUNNjFAFFQBFQBBSBExcBJdBP3LHXnisCioAioAgoAscdASXQjzukekJFYEYh4PsewnoD+3fvwWBvHzrLbQjrddx9151YsGABXvHKV8LxXAzUBvGLX/4Cu3buxG/+5m/i9a+7AYHrIaG6qlBEHBsFrW6KwExGwNqiUxFIAr23t1cIDqv0nioiz5IqVKLzb75oac2NNvNLly4VQp2b3dfavLPtK1asaNnRz2S8tW2KgJ1bjGfG8pYtW7B7924BhvGfTxJRtBSB2YoAE0Tmz5+PU045pbVus2QB45v3HW5TdX+ZrRgea7uVQD9W5PQ4RUARUAQUAUXgxERACfQTc9y114qAIqAIKAKKwKQgoAT6pMCqJ1UEZgwCfOjrpAnuu/NuPLNxE15+5ctw0QXPxp9/7M/Q2dmBc887D67v4Zzzz8V//Od/YNu2rXj9Da/H9a95jdROD/wA1WoNfmDIP90UgZmKgFVr2zrijz/+uFhHWwLb1rCdqvZbMsUq40mMkzwnqXjmmWeira2tZfsr89RxRDlPQobfUamumyIwGxBgzJJAJ5G4detWIdD5mU0gmQ190DYqAqMhQAJ93bp1shvjm+s5457v3BjvSqKPhuL4v1cCffyY6RGKgCKgCCgCisCJjIAS6Cfy6GvfFQFFQBFQBBSB44yAEujHGVA9nSIwwxCghbsHB089/ivs37UHF51/AZYuWoz/88X/jeXLl+GOb3wDYRTife//XTz6+KMol0p485vejOtf81qAqqoUcF0PjuvNsJ5pcxSBQxGwBLolM0ig2xroVoU+VeRGXnlra7Pz2ta+/YILLmgp0vm9rR9NAt22lf2gan2q2qzxpAgcCwLWpn24hbuNa5LqWorgWJDVY2YSAlyXu7q68KxnPavlaML1mrbuNvFJ43xyRkwJ9MnBVc+qCCgCioAioAjMVQSUQJ+rI6v9UgQUAUVAEVAEpgEBJdCnAXS9pCIwhQjQwt13XPR1H0TcaKLvwEFsfmoD+vv7UC6X8Fd//deI0wTf+PY3ce9996KvrxdvvPGNuOnGG+HBRRLFoHm747hT2Gq9lCJwbAhY0o5kBy3cBwYGWipva+9+bGce31FWjWvJQ1uDvdlsirr87LPPbhHoVqFu9yH5TvJcyZjxYa57Tw8CjFMbr5x/O3bswL59+1qNmcp5Nz0I6FVPFASoQKd7iK11zrWbNu4k0O1mSxqcKJhMRT+VQJ8KlPUaioAioAgoAorA3EFACfS5M5baE0VAEVAEFAFFYNoRUAJ92odAG6AITCoCEa1FkwSPPPAgtmzajCtf9BKxcP/EX/+lUboCaIRNfO7vP4+vf/PruP+++6T++etvuAGloIDA8xHFCZrh0APiSW2wnlwROAYEbJ1lEhkkqPlOAn3Pnj1CdlAlaBWyx3D6cR/Ca1lSxdY6t0p0Ei7Lli0TNSMV5pZgtIQ5P6Nynm3O128fdyP0AEVgChBgvJJAtyUIaOG+a9euVuwyhhnLuikCsxkBxve8efOwdu1aiXWbNGIdGNg3Jj9p4tPxH2Ul0I8/pnpGRUARUAQUAUVgLiOgBPpcHl3tmyKgCCgCioAiMMUIKIE+xYDr5RSBKUbAcx3EzRD333Mvtj+zBVe/9CpceP4F+Phf/DmSJJb6nakDfPqzn8bn//7zePjhh/GW3/otXP/a6xE1m/AcF2kKeH4wxS3XyykC40Og0WjgiSeeQLVaFVWgJZ9tHWYS2lNFbuRtrTnHeG1bm5294menn366kOh5e3mS7CQkWbu9XC7Ld7opAjMZAavGZUwzXrdt2yY10C2hyM80jmfyCGrbxoqAJdB5T+F6bu8zjG9bakMV6GNFc+z7KYE+dqx0T0VAEVAEFAFFQBEAlEDXKFAEFAFFQBFQBBSB44aAEujHDUo9kSIw4xBwSNS5Lpq1upDoVKIf3H8AG558Ert27sTChQvw8Y9/XJRUd9zxdVxxxQtxyimnCHHHB8VWHSv27crjzbjxPZEaRFIiCIKW0pUEBrc8cUF79AcffBB8t7a63I8vqrwZ51YNPtnYWRKF1yaxwnbmCXy244wzzkBnZ2ernq5tk91fa59P9ijp+UdDgHFsyxHw73w82/jk++OPPy6uCdyXiSycb5ZQ53ycqnk3Wn/0e0XgSAgwhm3Sk1277WcrVqzAggUL5DAmYPF3UX6tVsJ88mNKCfTJx1ivoAgoAoqAIqAIzCUElECfS6OpfVEEFAFFQBFQBKYZASXQp3kA9PKKwCQi4KZAmsQo+AHWP/Io9uzahXPOOhsL5s/Hv37ve6hUyjh97VrEUYSt27aivb0N87q6cM011+DXLr8c9UYDruPA9wO4JNHp966bIjANCFhlNklwW+ec7yTqLLHB70ig8zMS6NZi11q383NLvE92F/JqRGvdbtXvVo27bt06IdB1UwRmKgI2cYVzJ5+ski87QHKc847OD0xyyTs/8HgmjkzVvJupOGq7Zj4C1kmB63R+/V69ejUWL14sn2lS0/SMoxLo04O7XlURUAQUAUVAEZitCCiBPltHTtutCCgCioAioAjMQASUQJ+Bg6JNUgSOEwIk0AOP6vEUd/3yTjy9aROuuvIqvO43fgM/++lP8dWv/APEn11sowNRDpIlf9Ob3oQ3vOENIjrnA2Pf8xFSwa4E+nEaGT3NeBEgYUflnyXnLMlhST3+f2BgAI888ogQdqy5nCfbx3u9ie7PeWPrsvPv9vZ2zJ8/v1XXnP3h//NqxoleU49XBI43AoxTkuKWXGQs24QUXovkOecZS39YAt0mtkxVuYTj3Wc934mHgI1ru2Zb1xIiQQJ92bJlEvc2YevEQ2h6e6wE+vTir1dXBBQBRUARUARmGwJKoM+2EdP2KgKKgCKgCCgCMxgBJdBn8OBo0xSBCSJAAt1FijiKcWDvXvT39qOjrU0U6Ae7D+DBBx7AK17+cpSKRfznf/4Hnv3sC3DSSSeBytizzj6b7LmQkeVSGVEYKYE+wfHQwyeGgCXk8qpzq+YmkUcCjwQ6CT0q0K1qlle1hPtU2e1aAt2q3kmWr1mzBpVKpWXnrmrGicWDHj01CBxp3lmikeQ6Y5zzbnBwsEW25+donnCfmhbrVRSB8SFg12Jb6sOu0zzLqlWrsGTJEnFRsPeb8Z1d954oAkqgTxRBPV4RUAQUAUVAETixEFAC/cQab+2tIqAIKAKKgCIwqQgogT6p8OrJFYFpRYAEOpIYgefDkb9TbHzqKdxz112iOl+x4mR87vbbEfg+fud33oc3vekmXHzxxUKaJ2kK1/OknrQDB4WgoAT6tI7miX1xS16QjGNMcrMqQZIaVHLX63WsX79enBTyVtLcd7hydrLRZDutEpfXnjdvHtauXdsi9knUqCXwZI+Cnn+iCORV5Lwv2DrofLeJKvyb866/v7+VqJInGpV4nOgo6PFThYCN2+XLl8v6zNheuHChOIjoNn0IKIE+fdjrlRUBRUARUAQUgdmIgBLos3HUtM2KgCKgCCgCisAMRUAJ9Bk6MNosReA4IEAC3UEqNdD3792L3u4eqWkeeB76+3qxaeNGvOfWW+VKX/zfX8B73nMrLr30UiEoybeXymV5gNzX24dKuaIE+nEYEz3FsSFAIo8EHolxW9ucpDk/4/+pQCeBt3HjRtRqtRaRZ0kQXnWqlbDW9prXZq1zOjvYNtg67qpCP7Z40KOmBgHGJ0nFvKU15x3jl/OMpRL4vmHDBimhwM0mhtj4VwJ9asZKrzIxBGzcMr65Vtv7C2OcG+8zul5PDONjPVoJ9GNFTo9TBBQBRUARUAROTASUQD8xx117rQgoAoqAIqAITAoCSqBPCqx6UkVgRiBAAj1s1EV5/vTmzdi9YyfOP/c8XHXllUKeswb66lWr0FapiILwj/7oA7j44ue06t2SRPd9Y9FLFbrWQJ8Rw3pCNsIqz21tc/6fZDpt263ylX/v3r3bJIDQQcF1W7a7/H+eTJ9sEK2S0RIuJNDPPfdcISOtGt4qeie7LXp+ReBYEeAcInGYr4POvxm7Bw4ckM/p/LBr1y55tyUSSJpz473DujEcaxv0OEVgshGwJQl4HSZjnX/++eIWYpNH+G7LcUx2W/T8hyOgBLpGhSKgCCgCioAioAiMBwEl0MeDlu6rCCgCioAioAgoAiMioAS6BogiMHcRsDXQfc9H4HqIwwiPr1+PB+69V9RV8+d14Wtf/SrqtRo+/OE/wXXXXYcLL3y2PDgWhWG9LlbuXZ1dCJuhEuhzN1RmdM9IODNeSZCTQCdRR0KDr/379wtpzo1xy33yalmrfuW+U03kWftrXrutrQ3nnXdey37ekugzGnht3AmPAOedLYlAIp0vbn19fdiyZYvcJ8rlsqjQrVrdJq9wPyXQT/gQmhUA2PWY8crtggsuaCWNcA7we014mr6hVAJ9+rDXKysCioAioAgoArMRASXQZ+OoaZsVAUVAEVAEFIEZioAS6DN0YLRZisBxQIAEerEQYKCvD27qoBgUsHnjRjz4wAPwPQ+uA/zjt79NbXmrBvpzn/tcIUmiODYPkAGkSaoK9OMwHnqKY0eABAaJcxLRtn44z7Znzx5s27bNxGwUCdFRqVTkb0ua892SelYhe+wtGduRVvFuSUXW0H32s5/dIiDzVu5jO6PupQhMPQKMXxLo1sbaxnVvb6+US7CkOvfjPvw+Pz+taneq5t3UI6RXnEsIME6ZdHXRRRfJO+8j1k3BuofMpf7Olr4ogT5bRkrbqQgoAoqAIqAIzAwElECfGeOgrVAEFAFFQBFQBOYEAkqgz4lh1E4oAkdEwCjQgTgM8eD9D2Dfnr244vLL8dpXvxpbt2zBhz70QaxcsQID/f1wHOD9738/Lr30EiEhRYnlukjiRNTnVPeqhbsG2mQgQMt1JmtYosKS3VYxzli0n3FfqxYkobF3717s2LFDiA6r+J6MNg4/Z15ty++G131mW5YtW4bFixdLu+zL9tHaYCuxOBWjpdc4VgTsvLKlCOw8ZL3zJ598spW0cqzn1+MUgclGwK7NjOW8o4JNrLL27Vyb+Td/65x11lmSiMV125YmsGUMJru9ev7DEVACXaNCEVAEFAFFQBFQBMaDgBLo40FL91UEFAFFQBFQBBSBERFQAl0DRBGYuwiQQHfSVNTmg339qA0OovdgDw7s348kjlEbHMAf/MEfoKuzUyzc3/zmN4EK9JaSV9S+iQBEIl0J9LkbK9PZM0twWFt2S9INJ+2odt2+fbvYtNt9+BkJjrxt+2T3hdce3sb8Ne13K1aswNKlS6Vt1gKY9XWtFbDt92S3V8+vCBwrAoxdm8hiCUfGbX9/vxDods4e6/n1OEVgKhBgDPNeQQKd62+eDLduIIxlbtzn1FNPFbcTm+jEfawifSraq9c4FAEl0DUiFAFFQBFQBBQBRWA8CCiBPh60dF9FQBFQBBQBRUARGBEBJdA1QBSBuYuAVaB7roMkjJFEMbY8/bRYuDcbDSxfugRf+tKXkCYJfu/33o+3vOW3xGbaWvA6rouYtaMd15DnfOmmCBxnBGydclt/1hLLeQLdqtBJ2pFAz6sHre2u3f84N++w01nVOEkVXtMqGO3nViFPAp0q9Hw/SM5Y22uS6VPV5snGRM8/dxGwtu15t4Senh4h0O3cm7u9157NdgTsesx1l2su7yVcu22ZD95/WGKD67VNjpo/f37L6YT7cbMK9dmOx2xsvxLos3HUtM2KgCKgCCgCisD0IaAE+vRhr1dWBBQBRUARUATmHAJKoM+5IdUOKQItBIRAdwAnSfHM5qexf+8+rF65EuecdZZYX//7v/0rfu0FLxAC/a677sQHPvABnH/+ea0Hx80wFM488AOpg64EugbXZCCQt0O3am1exyoCLcnM94cfflgIdPs9P8tbv09G+4afc7hduyVduF9eVb5y5coWgU7Shv2hLTD/ti4PSqBPxYjpNY4VARvbJB5tfPOzAwcOYMOGDRLTU1k64Vj7occpAlx3bdKSVaTbBJAFCxZg7dq1rfuKdTSxCVI29hXF6UFACfTpwV2vqggoAoqAIqAIzFYElECfrSOn7VYEFAFFQBFQBGYgAkqgz8BB0SYpAscJARLoPlXkYYh77r4bW5/egpdffTXe9Y53CPnxvve+B4UgkFetVsVHPvIRXHbZpaKQTWj9LmotY2vaUqEfp7bpaRSBPAIk4vJkuCWcuY+1kebfDzzwAGq1WksNaK11rUJ9KlDNK8rzanR7bWvhvmrVKixfvlw+5pwiaV4ul1uK9aloq15DEZgoAoxna2VtCfXu7m5s2bJFTm2dIyZ6HT1eEZgsBPJlN2zClb1n8B4yb948nHbaaZIMwvXd3n/s/cUS6XkXhslqq573cASUQNeoUAQUAUVAEVAEFIHxIKAE+njQ0n0VAUVAEVAEFAFFYEQElEDXAFEE5i4ChkB3EDaa2PrMMzh44CBOXbMGZz3rWdi2dQv+6/vfx4uuuAKB7+NnP/spXvCC5+O6666Tus1RHKNYLAqRzvrnSqDP3TiZ7p5Zi+gj2aGTwLA1mLnfI4880qp5znZbK3erLpyqvuSJlHwb2Q6+SNKsXr0aJ510krSf7SSJTiLSKuunqq16HUXgWBGw7hB87+vrk+QVbgMDA9i3b58kWWk8Hyu6etxUIWCdQax9u03Y4vW5lpNAP/3002Xd5qvRaEjTpsPhZKowmU3XUQJ9No2WtlURUAQUAUVAEZh+BJRAn/4x0BYoAoqAIqAIKAJzBgEl0OfMUGpHFIHDECCB7iAVC/f+3j4M9vdLHfQ0jtHb24vdu3bi5t/+bTgAvvnNb2D79m1417vehauvvlrOxfrnhWIRcRRrDXSNr0lDgGTGkVSB1jbaEnRUcNsa6LYx/I6fWxJ70ho57MSW9M9/nK+Fzv7YGuhWQW+Jdb6rdftUjZReZ6IIcI7xtWPHDlB5ztjlnGMpBSZZaSxPFGE9frIRsC4KzWazVWajra1N4pcbS2ucfPLJch/hfce6nFiiPa9gn+y26vkPR0AJdI0KRUARUAQUAUVAERgPAkqgjwct3VcRUAQUAUVAEVAERkRACXQNkGNFIM0KYpN8JU1rt6G/hkpms452/vv8Pvnr5/eznw//7GjHHms/5upxxMkRAh0oF4v4xc9+jicefxzXvOxq/O773oenN2/G29/2VrSVK/JAuVIpY2CgH7fccguuufpqGV2+CsUCenv60FapaA30uRos09yvOGFt2gCOAyHmuAV+IGRGrV7D4GAVvufJd9u2bUN/f78kd9A5wSoLSYTU6/Up64nDmcUG06GBBCNLHgQ+yqUySqWSTDzW1e3s7JR5Q1LGWrvHcQTP8+VYu45OWcPn7IWOdPfQu8VIw03ERkOI80scIJIEmzdvxq7du+G6jH4HYRQZl5LElPmYW9tQPOUx4j310F88qdxnj9d2pPE4jqc/Xs2UxLxDt+wTLony28FBgLUCQQAAIABJREFUKn/bHtn9R4u449bE1om47tryGbxHcC0uFAriDrJw4cJDHE4Yy/yO+3Edt4p1nuxISVPHv7V6xiMhoAS6xoUioAgoAoqAIqAIjAcBJdDHg5buqwgoAoqAIqAIKAIjIqAEugbIeBFInRR8JU6SEbRC1cqDUi9x4CdCLcn/EweI+XL5f/Mo1SOZlKSgOto+vpcHrvKwlefOHsAO+//Q3k7rgbV9FHs8H2CPF48p2T/raNJKWjAY559hW8J8CCfzF63YufejDz+MpzdtxhWXvxBvefObseHJp/CnH/kIli9dimajIYp0Envvfe97cfXLXiZDE0Ux4jRGuVxCs05L06OQCjkQ8o/VJ+3BfxYjw7Effj1DEDHuhsjO/DFHfZQ/zoYzZse3jYVMGAu9dfhVj9yU0a43PMWFZIEhyezmpGYfkmlxFMEjqZbNUbuPnbs2TpzUgSvnyRkYZKfMXzFODWnBjTbn3DzPFdKDitedO3eJ2pX7UEEoke04rbrMPMaSHeMbh/HvzT45qQt5dwBSh6Io91xQ0bj8pOWYv2BBVgKhAM/10Kg3Mq49hcv1MIolQcBQTjkKPRfXueVxaAy4fw44gdJxYNeF8fdm6AibMDMS3XW0iMxH17inwhEmscvIk+QfczZBiPFnbjVI08QkL7S+zb5rncu0yIyVw6AV8kuOyzDjBQ4n946G4KFzYSI4T/RY04Mh+nI43of+P5t5OXiEBGRJAbnXWpxMq1wDdmvWy9FxIoSj63rYtHkTtu/cIWsAXRUifhcEiGKT9DJ3toS/XsA1j0jztwp/tzhpAp/oxCkChhXDMDXfm32zkckmhNua29k96NCZLFOZsd6a0kMhfkhqQ5KN09BKYVdUM0eGkhmH/raXOmQOjWOAhh+Xn23ExkMMNzXONKnjIYWHyE2RuC5C10PTcRB6AULeLzjT7I+01IPD/e1cHEebJror7xEsPcCNMb1q1SopV2PdTxjXvOfwOxLoTA7hvcUmaZFc5z66TT0CSqBPPeZ6RUVAEVAEFAFFYDYjoAT6bB49bbsioAgoAoqAIjDDEFACfYYNyCxoTuImiLwIsRsJyUGCjI+B+QC1ELmohC68hA/oXYQeUPeBpgch0/ngtRinqIQp/Ngcm5IAEpI9ReyYV+Ka//PBMb8zW57MM8QIH2Xy4bWb8IH33NrEDpoP532vVWe23jDkYVAg+WZUgUiMAo5YeC3iyajPY9eXB9me7wtJ7jsudm7bhvvuvgfNWgMLO7vwrW99S2zd3/fe9+LppzfhlszCnbWaufHhfBQ24HoZdeOYR+v5pAX5f0Zosc1yXJ4MzD6Tz3N/H2nE7MPqo40mz8trCCGWhYUlICyRLcQEH4aHodRvLxWLgiGJX6mZzZrurK3dIuHM1VptEzYx60f2nu+j7Sv3j8FAHnvs5ftvz5N/tzbg0rVh7TvaZ4dcnbgwJnLH2mu21KTDxmN4m1LGVuoi8ApGadpsIIlj+I6D+YsX4eknnsTJK04SFXgYhTI1SSDDcxAjEUKNY1F0ivAjEwg2SSYfG5KMA6AZDRHgURTKWHHjWNFK96GHHjKK7XFuR4q10eymrVWvvZRVHVrixEs8BGlBMoNI/Duug4jEWrGAerOBS553GRzPA1X1nJ8k0D3uQyKGc9RhNlGKou+ReTdxbBNkhJDnvDcEMTG16sligYp1ku+RxK0Qb1Thl4qoh8aWWOIxjqXp+brseYv8I0HIMeB1oxxBZK2Lbb9trXlbjz5PKlkFsi99ZXLB6BkoNs7z892eJ4APP3UFK5nHcYQwaiIo+HA8B7VaFcVSQdamOImQpLTEZ9JFRrhnrgBe6iNuxuhYuACNGp0MBsx6WggkdnkuHshzHJ5CYpGy9xqvpVS17WTbWuse15Ux9NvOQb5zrKwrgR2/4fGXHy+TlOYgdT25b3L8GQuCYWrmi8QG1zYmtHkewmZTSMFSsSRzmI4OCxctwsGBXjg+yUyzlluS2JDBQ+4lxaAgtc9L5RK2bd+OLVu3yLWLpSKajDWS8aMPt3TD9tHGFtuXx2G0uWlj5Uixnl83RyM58+u3nd/23GnKMWnCcyKkUVN+W5QcF36YwKmHWFCuoH6wB4s7uuA0mvC4LiapEOweSXS5Hxvi3UsTpEkkiQZBUDDxk91n4sQk3hQLLJGSmHlN+3AvkKwctof4cC0I00jWVps8xEQiEru8R/MYS/Jyf4uDJXvtWsqkHYmXUQjg4etdft5nqwR8l2tQCKdZA5oh4LUh9UsYTEOgsx29cLEvTpEuXIQe10N/s4a2cmCcOqIApVInBmuDGTE9zkX9CLvn4yp/j8zPKUn8ykpnkBhnjfM1a9YIgT409mMM5Ik3Wc8wTgSUQB8nYLq7IqAIKAKKgCJwgiOgBPoJHgDafUVAEVAEFAFF4HgioAT68UTzxDgXSe3Yi5E4GVFDEhwuEocEuoO20INHcslx0CTZUUhR9w0Z7lDNHCfoaKYIRJZO5RKPTQ2BLiR6RqZnBPpw7axVf5oH/YbMdadBzTSZo21U03zSniDOlJdUDTquJ+pBfmkebFtpb0ait8gPS2K7cIslDAwOoqO9HVGziUcefAjrH34URc8X0qStXEZ7pQ09PQeRJDHKpRLe8IY34FWvepU8ZHY9D55wfU3Tpoyssfbwpp1DaORJ7OGKZNl1NJIpI+gzxuWIMBvy3JCvw69nm8PLsC+0/h7oH0CjXse8ri75/2D/AMqViqiEhazMkdWWKLcKvCGtX06ZmVO/CuE5BguEPGkzvFPDCfThGI1GLLXOd4iC0SAxHO4jEev59hhVNdWlkp4iuQEkhSRHgPFRLKE6OIBioYDUSYSIlP57JPZgCHSSx0hRRACP/DrJvUOcJThuWYxmSRokg0j0ibrdG0puqFXrePTRR+GRcB5lk7mR3w7hQ0zSxdi2fDqO0V0bkoVrjQcv8pBETJ5IhYQNkxhu4KPWbODCi58DV9TzIYrFAkhAGuxS6VuZKvp6E00qHAsZqZZhQxwtoS5xzTW02UQh8I0KmARqHMv5As/U6SWJGZSLQoyxjcPJXf6fxJEl0o7U/9YyIklOZjrzOtzseW3CiiU8GVhcG0jYWtLXJeE9NoBbx9hr5Ilj9pR9jZomAaYQBPBdoNmoceFDMfCRxCEKJGA5plTC2oUoiYHItB0eXQ08pNa1oKMNYFJCrSrz3qtUEA8OwGOy0HDpfWtd4+DwppQIWSwbryFhwYDIZQoxiWSkjUwzk56yNVzayfbzHEysMAuR+f8Im6x8XP+zRBkb90wMkiNJ1EYRHJ6T13I9895oIC0W4bL/BQ8IG3CkL7nJ2UqOytrQbCJlmY+wiZ6tW9C7fx9+ds89+Nk9d+N3br5ZnB+SaGwW7i3im8kLlujP4odJUaMlwdkYlJjMEmyIlyWFSRCb2Trylo/lfGKUGfIEqcOEHg8xE4fqDVRcD52FEpxGiJ7tO3HP//wET//qCXQEBZRIeicpmN5DdbpZNSXq5NXZ0YFmGKJeb0jbuM75nPeeL0lBjHSOYxSamDJzPJGXJMSkMSInQVtHRSzzuUbyHEyMMM4AJIbJuGfhk91jhQhnIgUTHJjo1DQJPJxLI8aWrJGOJAbZ5B2+k5ynCwHPEUdNFNI6SmjK/EuCDoReCf0IUS8XsT/wUV+0GCc/7/loO/0MJJUAxZKLZjNE2CygWOhAI6wdNwLd2qwPT7DI99OujXYt5Ptpp52GJUuWZL+l0lGTC8a4tOluk4CAEuiTAKqeUhFQBBQBRUARmMMIKIE+hwdXu6YIKAKKgCKgCEw1AkqgTzXis/96YmZLpkxU54YYoyqOfJsfOyjGDhyqq9wUDT9FPeA7SbYYXhqhHMVoDxP4sY8kLSJxfEOuido8e+XsZYmYPOQWopznNupLa88riuRMyTr70TU9YEJA4PABPEQVahW9VJKTtOMDeWJGJbqo2obzfRkQrijijHL44Ycewq4dO/HcSy7Fy192NZ7ZtBl/84lPoKOtHfVqFdV6DZVyWWxLr7/+elx73bVy7kqlQh7fKM6tvW+mWMz0nofXRicpIuNiGjJW2tLsfOjeLcLXsPeZ8t1Imi3xJ7bOw8l0PtgnQS4qYAfFoCikI5XATRIjPIikbIusMgSpbW+L8M7klcZGOksAEKJxCPSx1LEWksuq5ocF6nDC54gEelZve7QYN3PF1OYWJPN45pMTshMNHxshphwfzZQqakOck8AteAGSkAR3iEqxiMHBfrhkNTPVNHdMXKNApzKb/wqOA9LHQsoeZrt/aK8LnnEIMKrtjIhNUgwODuKx9eulLaPF0ajE2WjgjfB9Fn5mHWKygKHahJhkIoYbeKLGP//CC8TxgMpzYi8Eb0TlZShz7cCevViybDmajRBxyjW0NYtsSoiQqJaf9bNa6fVaTc7JBBAh0R2jTvcCH9VGPUd0m8XSuiuQKOKLa8dImyUS82rOFgmXtUfmf1anXuaV70t7WnM8izXrQnG06wnpLvlBNnnFkMcktaUdjCuPinKSmCGSRgMVL0CRF2+QOAyQNkNTBiQmmZwtBiQSSUqLMtoDigHQqCP1SW1mNvD8jspvku/FItIG7fVbhZuHFqvhknSq1S1ZLqRzBoYQ31kbxhKhPIesBVzco4xAz4huyV5JJHHq6JsUDRDPAEO+ZwS5AMjPMhKe481yCGFE1hbwA6BeR9jXi59+4Qs4uGkDFjtAOVOrm/urWTuE3M7ikp97xYIQt41GHZ7vYrBex97u/Vi+eAkKSYqyM4bkFlm+meARCzks9zkmymRYyNjbJIKjdJ4lRlhWJAgM+Sw24Gwza7JnY2jJ8ZFinedpkcK8pixQxm2Fczp2qfQ38eIw+SQFCoQ6itHoH0DabCCq10Vxznsse89htSEiRG5mz95sNKWPvGfL/A18hDHv6SkC3s9jrne+kOiSgOJkzgtOlhDjMCEpRJiE0k8S4YViQcpAGFLbEOR58ngoIcugEIURGpwvjiNr01g2wsl1IwwNViTrfb8IJ21HmhTgOxHcdBDNOELDLSH0Coi8BP0esKergq3lAk592VVYdtmlqLcFiJ0QjShGFJeEQE+pqpc4H21VH721edW8TcSxiUQSZ1lyEXGhWt8mXKxduxbLly8X/Bjfus1cBJRAn7ljoy1TBBQBRUARUARmIgJKoM/EUdE2KQKKgCKgCCgCsxQBJdBn6cBNY7NdWusmPtzEE+Jc6l7yub+bgi7fgYgBjZK84dPCPUHTT5C6rJkZoRRFqEQx3IRkcAmsKkpLWFOT1lCiQzU9s7qimVW8sZrN6g8Tg9RY2tIqfvx1qKcRxFEuTdtYN47MA3kqzEg68EE9H7infPgewyv48rlofbMMA/tuCbiAas2ED7pTHDxwALXBQSGcwkYTfT09Qqi//3d/V0iw2z//OezbtxdXXnmVkOerVq0WQlAsYpsJfI8Pzw3ZJxa1OTL9sO60FLUZmWOZzeGlio+Ag4x+zjZdFO85eZ0kUWTXt6S5PIIfTqKLSJNqXUeUvgyt6sAASEi2d3SIlTGJkpbk1kZeRqTYx/q2PqqEm1XQZ+SZJZtEBDuCurm135HIgiMx2MM+s+QI22AV80cKIUue561rW0RfloRypMsNP1dMUqsYSMxFjSachGS4C1eUlg5KfoBmvSbx2SImJSAMsWz/Zd4UcvrDaRLTWpJ2JFJp/00SqTXe/DtOMNjbiyc2PGXszEeZN2NRmI9NzT+k3B/uHOBI4eMIcUIC3AQ056EQ1A5wzrlno9LRgbRJ22XPaPip/CUJ57qo0f1gyTKk1ZrhOzPyTnZoqZpF928UqdnnJOwcKlcLRaQkRqXuuicKeCr+BTebZCHQGlJaVLlJLO4VI22SIMMGkRAXVbAhaIXUtG2UeeaIullIK14/SwzJGm+aPVqZBptMYgn0zNpars9r+Q7QrImqn0R30gjhRwk8Kp3LbXD278cPvvQV1Lt75DPec4IE8Nl8sdM2ilmn6MELXIkdkog8dZG2144rNY7rJM9ToFIqG6cFmxiUOXlYvGKWLRGb+Cy+M+t1i7lgAUcI0ZE2zidLFBNfSRghCUsSO7Mzz5PXh5+L12FCRF1UwJIokSVVyExkHGT23ySC6RzBxBTuU6eSPArRVijikZ//HGtcF52DVbEgZ9tt/+VvmzDB5JlSQVwOWKaApVWo4HdYIxopDtTqWFkpI5bSIqPNTrNIM/nDlhmwBLDEqSimR06BiaIEzShCwfeERBeylCp8S6BnC81oqTZhaJxHArqriLOFIfZ5rtRxkbB2d+oIaWxcDhI4VIVHEfqr/VhU6TBFD1oE8NDNUK5t8pdMEgINBzwPvfWGOGtUKmX5vROSlC4U0DdYhR8UZK1lPEkyDq8Jc9+XPpLwT2IUSyVxUimXyxIaw8sryLG2rIAtQSKK8UicLBj3dAwYccvNXbqLSBmU1JD9ns/rdiJOSvSHgOPQySFG6pZQCEqY57rY13cQuxa2YUtnGWuvfRUWXnYJDngJak4Difx+qcBhaQ9mWdpElAn+FGs5EGSlG/Lrj12/SZy3t7dL7FlyfeXKlWLhLvdVJgRlyUATbI4ePgkIKIE+CaDqKRUBRUARUAQUgTmMgBLoc3hwtWuKgCKgCCgCisBUI6AE+lQjPvuvRxKVdYBJZFJ1TnKBD89ZA5QEBmub8yG8rYFOEr3hsa65Uc4FfBBMFWDqInYCJEL08IhMrSmaTPP30EN9Y9c+pEA2CnT+nyRoSEHfEepFz1q0+RCbdryZPa0oNUkK8eE+H1iTJPJ9Ufnyn6h7Wy+SAIYYLiQJyiTfmw0EVCCmKZ741a/wwH33C3E5f/58fP1rXxNV1gc+8AFs2LgBb7/5Zlx99dWibqfaLyRZH5QQp4ZoyFjkTK2YU6VbsA+z6s5I9IygGs3t3Nqz50lz+TvjVkzN+6Ea7Hn34bzK2SWpwvhgrCWpEGckb2h9y3q0tNgmeWLIIkP+2GtLjfWsPy1CwpJnUn9d9hZy0XFYpzanYD1a0OVV6zmeSB7224vZfawS3loSMw4yIlNI5hE2GXqpj5zV0hZ1pKn1bPt4yPXy8yY7dew2EbpUPBtrYpc1fOMUbpigWCwj7e6B29YOl/VvaT0s1tSGRDQ5FhmDlJFJcuGjKNBlHmfHGgLZKLetqjjs70fP1mfQYL3dETebeJEDd5hTwJjWA6tGzchxUZILwUIyC/DdROojI2Xtba5phmx2qXJ2gPmnrEHQ2YWkUIRD22QqgFnX2PNR37cPj/3Td0Az5bjai1KQws9qhotNPtdPEqJuYMg32pe7Pgp+IEQ6lasUXBvbclqo0xa5Dp+Ec2a5LIS5CJNZ8iEb80yherT+G+48kXWAinZj956NYStuzHktSS9nplKXFv6ZhTSxklgbzSo/UwsbIstYTUtsCoHuIPWZTBEJwUhNehLGKLG+czNElQ4mcYxf3Xk3ov5BUVhTGSwqYcdDIApeowZ2fOYLRYhjKmhZioJzlX3lvYUOFQlqtTraaFFuFdi2DEIrI4v3rhSpa9rJ+WqcLYaIWzOHx2gBLXPZMckpmeOCKZNxqB3+UWPVYUJEKPHIzboSiEU1x4HtyMaAn/F7WqyTQKX1falUxs59+3FqWydKjViI4daMydY1s7rJLVpIc+7hFnzUWYuedvmeh1qS4EAUYd7C+egfbbxznZGkr8xiX/pM2/ssaUnWuBE2WpjzRUcM2pjLGpclXbTWuDHw+OLgkiRCCkusZ2prY4nPNb2INDX26MRT6pNnsd872ItFXfMluYzzi7EhZTzEeWPob0l4Y5JhlKBYqaC3XkPImui+iyTw0LlkEU4/71yU589DLQrRdFJEjoNa1ERQKgrGbCcr5QShg5Lro1Ku4GDPQambbpOqWqUPsnXLkO+HJlqJRTwt/eGM0cJ9qF69xKhNSPECRG4JscNrNOCjCj+JUWh6qNSBcncVB+65B5sLCZ7uKuG0667FvIsvwV4vQaOQwmmroB4FYEWFopNIjfiRUybGtGKb+53cl83g5xPO7D2P8XLyySfLeLNPXOvmzZuHrq4uOUYV6GPDerr2UgJ9upDX6yoCioAioAgoArMTASXQZ+e4aasVAUVAEVAEFIEZiYAS6DNyWGZ0o4xKz9CbEZV5JJRY7zhKRQXoJlSIk57wEDsumiR5PGOJKrR6GiPgg2SkiEj6ZE9QhTAXJZ99N+rLoYf7tjI4jxn6m+p3qt1bxN2MRm8cjROLZqMK5cN7Kn+ZpEA6j+8kcbysLrNV7be0vxlZyYfbTFhIQtZRDnCw+6Ao2BYtXIiDB7px33334RWveIUQET/60Q/R3dODSy+9FK941SvxrLPOEoJM9Imuj0hseq2FurX7zXjtnLI8zyUfohC3Cs/RILBkTI7YzT9ktyrRvOCxVQc9R9KS1CQZQuUebXJJHPlpiupgFU65DIcK/5jEiLETHnIwMDEpD+ONj60hDcnISXRmD+rle1OXPiWrOdom/TJEtulaRtxb0ir7Oq9qlTrHogLmGJhEk9HUla3EAznWELxU4MpFrVI+h7FtiwHBEIGJW0Po9sNzY0gVaTpiM/LCGE49xKP/77+hr9pAKQEK/E7mPeetIQeN8jKV5AWSQa3a5IewJWYOSykGUc+SmDQkJQlT7spEB9p31w/uFyJ0tM32V9DNMB6eVzMq1ydElCHm2BarKqa6k2MhpRXSEEiowOQUMaQfx0jqt8/rQlBpQ+T5cBoNeM0ITlAU2/Havv148j+/L3PZiQcQpHUwDUbE++QlExJLrij8Pbpr0K7a9QGqP3n+MMraZVTiQmDTzptqzqxuOdvJjeSfqLAzcmk07FgqotZoCMkaUOneSiwxzBwJ41YsSmIPSSvaQ4dCanJ/klPWun6k6xmCj+phQ5hblaglQx0vgMOEHyp1ybalEOvpRqOBqNHA0iWLMTgwIDFCTPhiNJEkp5uGIfmJK5MdHGmfEKUuFb4sJ+KKFXkzjDBQbaDSUcmaawM0SzxodcKsBVaZbUtDSI3pfA14WyN9FLCl7IYl0PMK9Oy4kRT8Uo6davBMvc9yB0Y5yzk0RKAba3BXXkJYU2lfLglx2DdYR8UtoOgUWtjbxCiT0pARwbTrd1MMhk0EtA2nqwzV0IxFljFob8fq516GwVJpzAlsLQW6kPtGeS/lJrKa3SNBx/lForNQKGTJEFkMZRO+tbyMkkxHDMT1gvFqHReYCMJ7LVc6p4A0ZkJDVqYmqzXP3yODA/3o6OqUsiq0zyeBHjupOMHYlyS1cd1MfISNGIVKCQONOkLeTwsemr6L0oIurDzzdBTmdaKWxvIbKQ48NJGgc9EClNvbpHxLkPgohR6CyEGhUMQzzzyT3ZuGbOdlBZXyAkNJHFSPt+ztW7HBJo9MWdvyCzZxiGu4uCTQAYRziXNIkiGrKKCKtiRBRxVY1BMi2NKN3m/+M56MB7ChI8Apr7oWXRdfhv0FD2HFA9oqGKjTkCNBm+/Co6vDqAvyaCuX+T5PnueV+bb9bW1tOOOMM0SFzn2ZUMKxZwzw/9xvbO4kY2uP7nV8EVAC/fjiqWdTBBQBRUARUATmOgJKoM/1Edb+KQKKgCKgCCgCU4iAEuhTCPYcuZQo0DO2sUllkW8I8XJIi3Zj2kwb1DQNQGqdaiUSFlIrNE3g88F1GiNxEoReIrXSW4rzjETnY2upb5vbhH6nyo6v7G+jOrfK9ZbIdtYjTQKDdYClVmsYocz6v8S81kDF8dDmBYirNRRoM0uyTMhL8cI2CQeioBb6OiMSzQPiPXv2iHrtzNPPwJ7du/H///d/45QLTM3mB37yEzQGqzj1vHNx9bXX4cKLLhK7Xipno2ZTbHu5WYLW0MnmYfyR6oGbq2fKbiMxlL1zhuxHGachtfmRlKy2FvthB1vyPOMHSLaQ4DYEjVFhJ40mkkIAHy623vVLuHt2w4/CrGEZkZeptYV45Dmp3CPJ5xu7aqs2NVa9jql/SzJlxM2oXY1q19S2HXpYbwl5w/rK55mClGSTqRObEeiZqn6kS5la7cba2BSvJ4FOUjGrwZ6R5IbLNyMiIdM6jo4GIZwgkfLKDskmWmeT1KSSd7CKn3/7n9G/fz8KtK0m4ZRZX0tyhyiADZkchU20V0pClLUsBLKIsakxpNtJVMWsE57VARblJRy0lcqC92BYh18mlX/0zSiDs9rROSV/3r1AcBxF8sg2CEFKVbnrohAUpOl0YxClOYnDNBZ7ZcmrEJt2Q141G3Uhw0tBQeImYPkA1xcFv8vkAKq8Gw10tnfAS+pIwxpYroHQU6lKHpw273RLYLubTaqwA1SZBMO57NG1g7Hoy6u3OoBCeyfqmWKY/RdiT4g0kkMZsZqp6Y+GHtvMYxuNJooFo+4VRXMugckqPG3sWhKYZCTrJPNz1nfmfDP04SgzwhLoVDdnpJ4lhaki54sqa2Np7YrCnzbk/KyzsxN91QFx4eD3tPVm/IqjhFj9c72j7TbLDZTk+2YSyb3DKxWRsG48kx062rDy/AtQ7qyYpCwmBWRlHaQHcnthsgOTOjKlfM4mupXYkpGAlnQ8Ws8ZP4KpVTbL/Db/l5dVz46gy2X7IhqU2DriWXKNcZ3ISFNagbN/rmfmHolh1xV3A84tYsakKIncTLls5v9QARVJcXOAwZ6D6G0MmBIATIZLIlFa+6UiygsW4LTLnou43DbacLe+z5OVYl2frak2OWOkE4nbQUZ829rf+ePyJOpI57GkKvGx9u/5+AbdVmw9FFmPDU50iUhEeW7aLckGDkvYMOEgU+uLazujh+st54IhnuthEyj48EolSRyscw3xHAxyffU9cdJxiwWJ0RWrV2LBokVmTnGcmLnA31eeh0cefkRq0XMbIrvN+sq53yKPhfgeqv9tEyRGm5kmCcmsa5IUFJskLhknSd5IkdBRyKnCI4GOGPOqCVb1hliwpRc9n/uluVC1AAAgAElEQVQSNmAQG+cVseaVr0bXJc/D/oKPRhGICwVU61w/PbQXfaQsQ5Bdb8wBdIQdjxY7+TroTLpYt24dSKSzb/kEFjv2xnlDt5mIgBLoM3FUtE2KgCKgCCgCisDMRUAJ9Jk7NtoyRUARUAQUAUVg1iGgBPqsG7JpbzBrkPux0IaoBTHqQYggidDBmr8sXcuavELW0TLch5N68FIXhShFiZbEooommREL+U4CnY/txZpbSHarQh/qqjyc5sNcKrhItvHvjOAkKU+VtRDIc2RLMzlqFNXhJyna/SIwUMPBrTtRDBMsLrYhHaihTGtykm60fqY6PVOoW6I6Ig9QoILVE+U5SZW9e/bi6U1PC7HS3tmJ1773faIC+5fbb8eBXbvxa69+Dc688ELj4ZuRvUliLKstXU6YLdE7ZLWeMZOt2qsZkZsRM0LmC4E5sk3vIQyntVK3Y5vZnQtx1SJ+D+Nmh6KA6nA+8Gctdx5BFW1HB4IDB3D35z+H8pYtaIv5XY68FgLNEtlAk6SE47bIQcJCdZ8kOTgA00TcNBxRScdjDMloCA1rC59xV5l6zkjQxXqe5CUV3BEVx5n6lQRLpngdKcylv0I00cLd2DmTWOR4y0zL2m7I5KHUh9ZxcrwDzyvAp/W4rTNsvK9RYR3eWg2lUlFsjEk05230jVIfQtSltTq6ii58awOeEfaZ0a5EhFHlM1mEZL9JeKg2G8KrkEDnRhcBElWj9dtaQ9vkhHyiQithYTQCnSS04G5q4pJ44bHymVgwB4gLPpgyYYilbMxSoNloolGri4q7XCgicByxFWeCC+tEsx51GJpyClRN81gmHHBMBEvWmHdJYBdlvRtshvAqJTSQouGkCD0HdSdBeeliLDnzdOzafwDe/CVousXMSt6Q/2bq5tS9mdL7aPjJKDCBITS26YwXUzvdkGn5RAtDKg8p/POW3FKzXFTxI4/VkOVylhxi4yOz4y6QoI1CKYUuFt9Uf5NkBNBfq6IZNlGqVCSpJUoiIYSJlyTL8PqZQtuJiwjrqdSbDmmy7TnwiafnYCBq4KTTT8OL3vYWJLTV9iDfWxKd9uWmry7cpg83ooLdJKG0nCH4/9xnY7r9mEXA7Jqpe4VQt5kdNsHliCczcyWVsgLGtUHWKklAIHObjZdN9OE56aSQWfhHzRBBuST14F2f62FGYOas2+2alGViYfPDD8laR+t2qs+lFjrb5nFNLKDZTODx/jTKvLKJLHadkVrrrKeeKzcxmgLY3AaGVNZio5/FujFryUoCjJIlM6TwNwk1+SQbWd+Zoue74lzAUh+8dzDZgGtpqVhCdXAQxSJt3rPkJ5tsZUqem+h3XfM7iO4tGQltLmaIaHtLs8lD/MD3fHHuOPWUU7F0yRJzXxDFN+0p6DTg4t577kWtXpe/TTIXT5mNvyjFjYW71E+XMgOm3a3kiFF+Jh1CoLPURFaHXe5ZvFMmvH95iNw6Qm8ABSdCZaCO1QfrWLO1D92f+gw2F5rYuKCCVde+Bl2X/Br2Bz5qDn/reYjjAL5bQODzPtNsKcfHNHdG2CnvYmEJf45RpVKRNZyxsXr1ajmDJJNkVu6t5IA59PtxoljOxOOVQJ+Jo6JtUgQUAUVAEVAEZi4CSqDP3LHRlikCioAioAgoArMOASXQZ92QTXuDDYFOYs1FI4jQ8OvoiJpYWmvSTxdR0UUodXpd+KkPP3YRRBCFelszQr37AIq0fk8ihL5RlPOhLclfEk6iZqXKzNCaskmZZD7MJZGVvXicKGujBsppBJeK0IzssQ/IrbrNPHbP+JBcncxDVGeZ6tcq2ywhIPbSmZ23rV1LMrLRDOFn5I4lHVrkg1VsZXV2pR22xi/bkakNSfQYUtlcQ9Rw7CcipFTnxxEKfGgPD93bd2LTw48h6a9iflBCWq0jiGJRpgdi8c76yZl9tmNqKYceUEcCvxiI/SsJ2XqtIYriwPMQeKa+Musw12t1sW42dWUzitNxxMK6XqNdsrEB9jxj427JSb7bB/RGv2hICSGARQENRJn9M9W1xG4UrmVo3DOCwo6nDJ2QwlQ5G1WgJW+JsZCwpqSueVBOy9lGU+xaSXzw/1QfdnV2wT9wAIup6M+ThFkd6YxVEQK6GjfEWYFKZFHXZipSUbnySqwNbOvQH212Up0cJuRCyJ8MEeFW/ZklCrSwzNSkYjedjYXh6gz5PtLGucSaz8Zy23B1tKs26tghK26ew4xhhhdtbIU05djR4rpiFJSitM5qKQsxH6NYKmKwVoVXoBLahZRRyPAwNZNJoDeR1JroKLCmN/eRCGolwlCJ2blsGRKPRJOppe0Ieeujt79P7MQLxaKMN+O7MIb8GIuV6dvhtXBlHRiFKLEKWbFzphqcbaC6MwqNw30QIPILpo55plSn0lvmeBSLQpPJBZx//D+V6KS0fHHhAAqFAHVau9OiPJM5k/RmggVV4J7nw/NZ+xuoRiH6m3UUOtrRdID+sIHQd7Hqsotx8Y1vMJ3sWgREQ04ClkQ19gEZUyfE9CiJKxkxTLt4OZbqaKvoz5JKWixpRnS3gseqSOWalkEcIUrtApDNPdM2k3CTrfiGDM7U9K0zBQEQ+LQDMO4YmeuGsZjgtYefh4QkldMeF0Sx3U95XClAEkdSP764YB4aaYLQhbyoDpYELa4FJqUFhdCHF3G9MefPr49WPS/r9ygrm9xvSADzPBLzRiXcSvTI3ZuOhp7cL/M1n21dehPcLUKZ8WsJVtrak3Bl+YrOzg4M9PUjCEgKGxcFA/3Qmh/GEbZt2y6OBwcOduOZrVvQ29+PJcuXoXN+l6wTXuBL/PsxXVA8U1KEyt6sxEWLlM5U7cZm3IyZVU5LshDdZCThIavdPpZfONahIyvTYRwuDIFu7/MjnuaQXC+b2GUSp6glj9wIsWvWOp6b90gS21EjlPtIf08f2toq4hiR3fHM/T37oWHvSUz2Y7KD4CXEdrZm0JGCpLzjocgyFc0I5WJRcOScW71iJRYtWGgSoZg0gwghS+V4Ltavf1xs+I1LBO3QG2g2w9YvHO7DqLXjb3IJMpeRrBzIyPcPYxVj6r9nmGaJQg6TgWLWngdqTh1Rkb8ZEpRrdazpqWLdpm50f+JvsDmo41fzilj56t9A13NfhG6/gAaooA/gJAV4jo9mXIND96Gx/hgYodF5Etz+piNpvnDhQixZskRU57VaTeqdV6tVU1okCMw9h/c2KYFgEzDGEoC6z1QjoAT6VCOu11MEFAFFQBFQBGY3Akqgz+7x09YrAoqAIqAIKAIzCgEl0GfUcMyKxripJ2o8WrnHPnV9A1g80I91/Q1EPQfQvqANdVqMRgna3ADF2EFQD1FuNFCuVvHD730XC+aV0ds3ADdop5QNcSMU8ryzVEbR8RDXGmgrloQkFVJA7IRNPe4oTdGgShQp2js60Bg4iK5CiqRpVFlCpEaG9CuwbitJrpy1LYk97sMHqHwQTXKVilDaD5PAKlfKqFWrGcltyG1ao/IhK8m0Rr2BtvY2PLN1B+Z3thvbYBKEfEjuGoKVatW2Spuot0ha8JxsR7PRkIfpRfaNdriNpqjw+LCX3xVLJTkXycMG++D5aCuV4KcOBg/2IA2bWLZwMaJ6XYg5qu4D3yhY+c/xHLHYpWqaCs1m1EAEQwJYa23WH43DBF2VAmoDDXS1V6TfYTNEW3u7tKlWrxn76gJrN3uo1QaFWKDNdlu5IGSJFTySlA4CT9R6JEFIEPJYYhCGMUrlIvojEsgR5heNsnVMm7UTzpHohkA3R4sqnKRYZq/d0d6GvoFBGQ9LfspDcY5/PEQmS41ujn/iwg9NDW45XxY7YgdNJwSq9qOmKC/5//a2Drl2vdkQIp2vwagJb9Up2Mb+ZkkSR+vb8RC4WVJ4JPzErWGCFzNlGIzK1TgHZKrj1oUzsi0jGSX6SNwniSRNSI1mGTdPFKqsZ02SvU4lK23IAxcLzzgVr/3QHyGlNTsV3YwxqU8b48Dundi9dzcatEH3fXQkLop1U9t7urcUJAkDKVXB/jLWOL/Fzt91sPS0U+G3cV0zhGaLGD4sASArfJ6pSE0miHmZmMwIPcm4kICXl1iMZzbjVtFqdpjgxqSXCZ5GEmvGOL1HbK3Adrjt/6HH5ItJ2G/ybBxJdZZnsOQioc2VAZFSICb5Q9TcfLUcEobOzRSnUNTEhmSbzs20ko4XZi4ciXs87LOsdEYeIROVDkISiSSHqVjOXBdItu/evRtvfetbhXh81y234KN/+lFs2LgRb37Lb+Gqq66SRCsmt9A1IY1jKVnQ19eHefPmZet+KGss75lCAosN//TjN5axS51E3HESVzwmWiVHJLZTJ3PKoVuOSSQz42AZ+eHom4wpca6QHc33kiyQ/Qbh/ZZfXvyc55gkJ7r0sC53lgDlFALUiKHvyW+ESlub/G6Re5TnYdu2bdi6dYsk3kz2ZvrP31RA3Q/RKDXA7MhK1MTavirOXb8DA3/7WTzp9OPRdg9rXvdGzHvBS7GbyZZxiFKhjKSRolQoopk0QKyPx2ax4G8O/q7jOzeS56tWrWoR5MfjWnqO6UFACfTpwV2vqggoAoqAIqAIzFYElECfrSOn7VYEFAFFQBFQBGYgAkqgz8BBmeFNorI88IuIwhCNZi9KyQB+dce3cMVgirbBAQRFSB3dNEyQ1pooJA46PB8drJNer6PW1432Tlp5Aj0DCYooYUnnPFIZ6OvuRtkpoOQHcv4YMUp+UdTnblAQ2+TE80S5vq13L+YXOlEpsd5wHZVSUR6citq4VBISr6+/D+VCqaU4GmDN4KAgdcCrjTqKxYJ8zwfTor5OU/T29gpxwI3kMZW2RSpjXR/9A1TuBRio11DK7K1JFPJ6pl4oCQkqSH1Rhll1E9vFfXj+nuqAEPyd5YppJ9ucKcp4DM9RbmuHFxRQrdXFEpoP1APPRa02gEpQEnVvW6UsivV6s4ZCuQQ3cNEz2C92xIVKSax2a7U6Otq7hBQnnlQUVpsJqo0QC9pLQoJIDWEq2DwPjTCEXyyINS/3JS/Ac1BT3NnWht279gmJvnBBF8rlorQ1ZH30TMVliWv2ww8CU796sCZqRe7DGsud7ZUxKdCNms9Y5LascjP+nIkMJCDqmS09iRwmH4itrij8jQJPkidon5uR9mJCm9nSGyKUY87azSREIedj3HC8qJZkUkW1XpeYEptcw2AjpKV2kuCU00/Hs//yE0gXLGawjDxzj4fUbqxrw0RVfcKb59TALRv+rAH2q1af8uphy+xxpwCpU4DDpASeU8jyAIiaIB/pnLwc9Z79Yqm9fvNGdNeriDxXFMExwy/wJW69wToWeOUxxc1YITrW/ViSwk2oqg9kzWjraMfy5ctlLtUbNXTN62rV1yVxxi3vPt8aGsdo9sWCOiu/QFLOTQyBznXWKFlJ+sKUr6Cdc6aO5mc8u091aK5W+bH0S+yveb4Jxg37wb5OkIc3ZLa192+F01DZBtPHIQJT/itEcU6JT3TcxqEEenacoZ4JrhR2MG3OEhfkXcbMfE7Fdz1I0aA1yjRvJlZieCnj5nDy0Sa65JuZH1L7N7GNHQ9NURinKBWLkmBFopv3t+3btuGG192ABfPnC5H+yU9+Eo+tX49bbrkFr33Na8RBoX9gQO6fvJdyfZWa654n1ti8J/K+Zh0cmGjC+8Rs2KSmuRsjFnI3SxTKxYOkdWSxIZFySILCENoyVjwFXUSymge8p8pcS5MsCcv8TvALAS688EKjdM8cVmz5Dq8QoElHHibZZb9tSKCbEhM+duzYLiQ6bdXpWDOZG9ckLy7Iul73ItSKDUReiFJcx2m9A7hg/TYM/O1nsAn92L16CdxfezFKL/h1JEtPRq3ZQBIlsr5xnaiHdUm8G822fyz94e8Dxp0l0sUNwnGwePFirFixwrj7TOX9dyyN1n3GhYAS6OOCS3dWBBQBRUARUAROeASUQD/hQ0ABUAQUAUVAEVAEjh8CSqAfPyxPlDOR1KknITwvRWcpQXPbJuz92j/hjc12uDu2ozOrsVrwinAd1qA29sVxbQDFNEE9qqLQCdSrQCFyUaJxKWsB+x58x0dcbwgDk5CwDPiQP0EtjUW92nAdNHh9J0XsuSi2tcNv68KO7gGU2juEDCAJGhQCebDfoI10nKBChSjr5/b3y4NW2rDWGnUhskmO04aVJHJnRwcOdB8QVV5HZ6dYuHIfqpONw3EsBDyJdD745gNa/r+np0ce0pbKhkjng25uJHQHBgxpTxU7r93IviNpwY2kMttAEljaJepv1rel+tYDFYFGbQ4M9PWiva0N7W3t6OvtEato1mtlP/lOt+KYBEBGrhHKOCqRiRQiyGPdatcRPP22Evb19yLyHDRcoLJgHnrrNdTTGFe97jfw4quvwoN33omvfOWrWLlsJf7Xn3wUf/KuW4Rouend78baM85gYW+xtAbtZAerSJlIEIdIpZarISDSSgU/+Jd/wc/+9V9x/sWX4HVvf/vYp0peSZ37W8hsKvT4r1QCohAgyV0oyLsodEloZ1bo3JebWDBbW2uR0Etxcmm/7Mv+lMvmHEyAoJqd52e2B8+ZvXOflAR7tYriSScj8QqZ/e9Rumbr7I6958e8ZyaoP+bjDVAMdpJ0mVa1pbTM2XMfwidmxJElKVo8pguQYGs2AKpmCwVj445UYnGA9sOxqcv80GOPobu3F47vm9IMLDFQMDa7aZMlGjIl/MR6NuGjPRLcYQwnpkuBL4T5aWvXSq3dgeqgOC6IG4PUJublTJy2tswyX8pSMC6EvDXvhszNXhmJLLNIbMU5t0mim3ex8SaVlaTwsvg+ls7ZoTIK22M5w9Ax1rp6YkS8kbEbw/9WpsYhDbO0piUw7Zf55guBKSRmminLJbDzlGhGog8R5lZV3CLRZf9ESMJYFMnTu5k+pXBICI7BZaJF5w5ToXOceB8I6dLCORlHCBtGTU7HlPvuvRc3v+3tcu/+wudvl/sXSd9KqSz3I97jyuWyELjd3b3w/aKcx7q10M2EfzMBSezqx2asPr3gZlcnNrGbyjyTrRVUR1KXmwSXobgb+ptJLUxuKbKUA/OLsokWJrxTk/ANJFmr3jQuNOeffz7KkohnapYzsY3zsRh4SGOWXTGkOZPuTK13kwayVRToW1uJYSOBaFTwxw4z3YeCsAQvKSHyU9T8JkK3iWJUx5r+fqx7aitqf/dp7E4GsHleBY8uPgnBS67ByhdcLu4WURKjTPcdOvbw/josLo+1ZbZUDxPmmMhhCXUmNp1yyilmGMcwX471+nrc5COgBPrkY6xXUAQUAUVAEVAE5hICSqDPpdHUvigCioAioAgoAtOMgBLo0zwAs/DyiZMiohurFyEI+5Bs3YjqN/4NN+51sBJUOA8iZP1tt4AmVW5uIMRZyWe98iZ6673wuqhiL2Bwfy+cJh/MlxAEvpDYVKoFpSKCSgm7u7uBgouGEKVFRL6HOh86Zwrg0vwFeOUffghf+7u/R/fBPlz9trdh9Vln4d4f/Qi1/n5cccMN2PX00/jepz+Nd3/0o0gqFXz3U5/Cnq1bcfn112Owtxf3/vCHOOW883DNzTejeeAAvvqxj+HGP/5jdJZK+I9/+AesOftsnP3c52L93XfjJ9/9LpasWIGrbrwR//Cxj4mV6ps/+EHc9f3vY9uTT+LSF70IF73oRXhm0yY8+D//g1e/851i7f2V225D3GziZTfdhI2PPopf3Xsvzr3sMqw+80z81x13oFCp4Lduuw1uGOK7t9+O5/z6S7By3Rlw0wi/+uWd+On3voelq1biVbe8G67v45sf+QiufMfNWHLSSfjZd/4J6+/6Jc687FKsOvssfP8rX0ahvQ1vue3D+OKH/hxR3cM1b347Vq5bh5/88L8wMNCPq9/wOmzbuxOf/Ou/gt/Vhr6wSdsA1JwEL3/NdXjF9ddj0fKl2Lt/L7Zv34miU8DqFaeid/deNOsNLF6+3NQR96h6ixHTut3zMFCtoos1dms1813K+utFbN+6Bft378ayZcuxZPnyHCkx3glgqApR8WUkgk8VfxzJi7QCkxFIEhh77YxoIknJet+Z3a4o0khGkOChNX2mwidJVMgIilRs+1mrlRbuiVjiU2k5WB2UZARa6Xppikhq+OZJlPH26Tjvb2uaT+C0om4VBaYU+W3peg9RUovS2LAxLeWryP/tCBkGmfgJ8cf67b4vxBDjpVQpY2Bg0JRhaDax/rH1Qt6RWEpZUoCJDVRm0wnBcxHaOtsT6NfxOJRjXqC4mQ4HSSztX/esZ0myDN0qCsXA2Ne3kggyAj03LkLSUfGb1SW39tB55fOQmtrEllWIG0W6ZGTITGA7vAliw1NRYC2K2Qlshnw0eSnHvqVI3QSpYy20j3amjAnMJXccSqATcA90DBgizo2Nu9kyy/xsTbD23K2EhlZkcy40kNIOfgZsQ0kDY2NCj7QXcZJEDM8Qi0wS+9lPfoof/eiHWLpoCU475RS89z3vEdb37z93O/7lu98TkvbV116LFzz/+bj3vvvwwAMP4Oa3vx1+oYSINb1dV+as1M629ciNjYh8NlsITGOSn7fzN4NuLdhtjHE+2oQRY/9v9uG7mccpCnEKlwp0JgFl37O+vOt7KLezxEsiNvrFUhGnnXaakONSYiSzfWeoFllaJGqI6wDvT6LwbxHoDrbv2I7t27bbahtHjNC8l8hEQpgEeiEsIYiLEj8NP5J68X5Sx6rBfqzduAW1T38a3c0BbO2o4L8LFXgveyXOfsWrJAEtZLIUHXJ8D2G9CVMVfmxxPFK7ef8mLnzxb5ndmQKdFu78zNY5n0j/9djpQ0AJ9OnDXq+sCCgCioAioAjMRgSUQJ+No6ZtVgQUAUVAEVAEZigCSqDP0IGZwc0ieUOFMalDL+pHqXs39n/xW/jN7TFOKpbRHUTYGtax4sqrcRAeBhoRFp12Bn74ne9iYWcXXn3L2+E6VXz3n76BCy68AGvWrcMj99+PWk8PnveSl2DP7t347v/5kqg2b7jlVvzgX76D/fv24/Irr8SZF1+Chx95FBsefxyvuOH1Qrz99P4HcNnlL4QTx7j/8cexv68Pp69aJVa06zdtwrzOTpy7bh1+/OMfo33BAlx8/vloLxSwfsMGFMtlrF29Grv37sU9jzyCrnIZL77sMvz0wQdRGxzE+WecgYP9/di+bx9OWrIEz1q7VqxrH3niCTz/wgvFUv6uBx7AGaedhsWdnXhmyxZs3r4dCxcuxOlr1uCX99+PMEnknKxlfv9jj2HR/PlYuWwZtu3ahX3d3bjonHMw2Gzix3ffLXXgn3fhhdiwZQv2dnfjeS+8As3BAXz17z6NVaeditv+9m/RqFbx+7/92/i9P/0ITl61El/+7Gdx189+ihdedSXOOPccfOFvP4W2zg588otfxP96+zvQt/8gfu/DH8EFF12Ef/7WN9HT14c3v/NmPLFxA/7sYx/D3p5uUWC7gS/K1ne++9146VVXiaW7cEypg2aDNLEv6jHa/DLJochjHFcstvlAn3hTMV+rN0199Myqln//8s67cOedd+K0U0/F9a997cjRPVxGmttbHrZnam6S2jFVZbxWkqJYLqKvv98Qsg2mXJB3dcUS1zymJzGR8Y5UpZK8aNQkcYOP8EXNGxjyk8Qoa/Za61dr/0oXAZLChSAQlXGtyvr2JNZHV0cfHwLJsWV0j4yh1I1v0T3HvIrQxjgWEpOjaBW6h4oXjVV3jkDPVH6GZDe2+7KHWzDEBkkkS8aLytJFlfgVSzIWjz3yKGr9g1Ifl+dgXJFI5yXCwJXXTNhIVtOzgkpgxl17ZzvOOeccUZFWa1XjViEMTmZ2kI1HXv3Jv1lTO2LN48xC3Fg+G6ypSBc7d6tMbyUxWBae+5Gk5ys6LuTu8VCDtoi6CXJiVABH0jcz4vm22fwMQ1JasnIoNu2lOSMFY4f3KnsiG0FZ3ObUxXm8hxwBuD+zJZpIpZb6dG8cdcYXy0+Y+TCaacDRhoKxExQ8cUvh+v0f//7vuOPrd2D50mW49JJL8KEPfhBh2MRXv/wVfOITn8D6xx7DzW//bVx37XX4yU/+B//94x/jwx/+MJpJU2qGi7tHq0WOlD8haRnH1t59ZszfUUcwdeAlLtzE2PtbUtyS5IJ55h4hiS3Z/y1Bbm8mJNDpDhHIeKWmBAiV10hRaW/D4iVLTKKJGJvEWLRokSQLybqZraFyz+LRUST3HKknn71sP1ivfteuXXKfs8T68D7mXUlGi5eR8CEuxaiAIDa/FUI/RuQncNIGTqr2Y92mp3HwU38jZWp2d3bgp21d8F/+apx9zSulH4gixFFdSvzUGlTeB8fFWt1at9syOhaHpUuXthToo4677jCjEVACfUYPjzZOEVAEFAFFQBGYcQgogT7jhkQbpAgoAoqAIqAIzF4ElECfvWM3XS3ng/soNmRkUu/Btvt/jvKP7sTb+ttRcYEdHQ7KV74YvcuX467Hn8Ti08/EuZdfgdv+nz/GysXLcPsd/wDfj/B7v/8eXHvDq3HR8y/Dd779bRzYvRvvfM97sPXpZ/BH730v4maIL3/rH/GJP/0zPPn4E3jHu27Fla98FX7w/R/gnl/8Eh/5y7/Cnh078e533oxPfuF2nLx8Kf7yLz6On//i57jh9a+XB9K3f/azeNZZZ+F3fv/3ces73iGk3F984pM4a9063P7pT2P+ooV43RvegDt//gv89cc/jnnz5uHrd3wdb7zxRvT29eGDH/wgyqUyNm/ehMFqDdV6TR6qL5g/D/sOHBAl6ILOTvQPDsq5SdZ3tLdjYLAq9deXL1smhPPuffuRJjGWLl4sdc1p697e3o5yqYi9+/aJbfWyxYuFVNy5axe6urpQLrWhZ7AqCrUFHR3y4H37rl2olMtYtGQxdu/ZLaQklby0m6d1Pa3lly1bJuQu66KuWXkSvFwzEMcAACAASURBVDTEwZ5u1Ko12Y+1VHv6+0UNvHjxElED88F+RFtqx0FvTy/OPvtcXHThRcIFsD54nTXSqR4OQ6n1zLGhwtywC0ZhKDXWXQe+58v1gyJtf1M0ohD/+I//iH/+5+/gogufjQ996EMjsj6WAD6iMi0jz4mprbtODEh4sxZ198EetHe0CyFL4saQEYY+Mwr07KwZ2UBFH0keWvOTAKINMa305YG876NGJT3rz2fkBWvV87pCZmR1fumekIQjq2UNHzIR6iI/20dmJy2BPZH1QSyMPVMKwG4tYbl8cGi16SPvQ+yZhGCUgY16U8oYsDyCYB6TeDG4FHwfjz70MAZ6+1AMCvCYpJN9z7hv+g4a5JpnwGYoTGNvz7Z1tHfgvPPOFZcCJvQwPliC4UjCyjyRRQU6yd0W4ZYRwpa89TICnVbQhlA3CvFWDWbBgm4gE7cXP4T8mwjGOUL7WE9jVOwOQua+2ASN4US5/N+YZwtew8h0QYalNBwPIRNhssYMzcBDEz/s8fZcwwl0SVKQZJLp3xIwIYAvt5VgMP5WGZ010gQHu7vR19eHDU9twMaNGzGvqwvLlizFj3/837LuvfhFL8Jdd92Ngf4+nH3W2Tj1lFOxY8cOqZP+whe9ENVwEKnH9ZZlC9KW0rfZaAoh3NbWjjrvm5kyffxtndoj6EQQxC782KYHDSnL8ypzWbokzrICDVaBnvM78Dlf5RZEAt2FrYE+f+FCrF69So6nzX0YRlJPXkhwcTwxNbuFwE9ShFEML1s3I5aUcZlIZWrW8/fCzh075LeArDsjbBO9AzHJRLBJzOzjPYJW7kibWDbYi3M2bcKuT3wKA/392Fks4u6FS+Ffez3OfOnLUHAcBE6KZr0fpVKAesRa80zSm2C2DRPlsmQ3JoNYhT7xI4G+Zs2aLJHDKNN1m50IKIE+O8dNW60IKAKKgCKgCEwXAkqgTxfyel1FQBFQBBQBRWAOIqAE+hwc1EnuEjVRe3YdQPe+/Vgyr4BFSRUHvvxPuCVciKhZxVNtEfxrXoxozWrsgYs+1ibv6MLAwTo6qWIuB/DLLnqrPQjKBbi+i+rgoJCe7W0VeXg8ODgADy7ayhXUag2EYYz2cjt8L0Cd1p9+IBbi+/bug++78NwE5UpJlNGD1ao8+CepS1KZtYl5Tr5oEU271LZKW1Zr3JV967WaPMxm/Uyqx/fs3iNKUpLcz7noOVi1ehV+9KMf4XOf+xxOPfVU3HbbbbjpppvkIfdnPvMZ3HHHHbj77rvx+te/HjfeeCPuuecefPOb38RnPv0ZUZ/xs+7ubnz0Ix/FXXffhR/84Ae45pprcMnFF+PDt92GhQsW4I5vfEMelr/71nfjppvehEsvuQxf//o3cKC7G7feeis2bNqI973vfai0t+MrX/sq/vADHxAi461vfSuufOmV+MmP/0fa8Id/8AeC5xtefyO++vUvYfGyefiTD/+xWGefdfY5QgxXayQ0aKDqoqtzHn79pS/FL3/2CyHPawNVXHjBhbjw2c9GKCSIj8Qx9dXrjTpYu53qOpL9HDOxf/Y8se9l+4knCXSf9auRirruwYcewsOPPIwVJ6/AS37910eJ0EyBN/zBekZA83oJSQRbvzdJQGKb40or4XqjhnK5Is/laU1sieshAl1k9UL2FMslwYIbH7xz/LmxP4VCEYODg6JQ5+eMJyYHkKxnjV/GB7FgW8ZSj3h0rejYJu5IPHxLnTtBTkKUla5VAB96MkPCHH4BM1yWmDTvJFzCZoQgKBgFeoYtFYKMRyE7+O65WP/oY+jv6zOJGVRZ0nbXoYLdReI54vYwEzYxZBf5vSNrSrlSxrnnniv1o22iBolDsW3OxSzbniewjJV4plY/SrVvYyeeJYDk1OhSBzs7oamJPnFk8uT+RM420Trq1r3C1ngfiqpc5GUEuvluCAsDg0U5o9i5TuXqVFtFsbgkZHkO4pVgx+oIqnax654IKMftWBMzWRrFmNp05HYbRJI4wjPPPIP9+/e37NdZioDzsvvgQXR1dsrnLYts3gvo3MGSH4CUsejt78EP/78fSPmVyy+/HE8/vRk7d+7E6aefgbPOPkv24zGeuC3Mjs0mrDCWD0m+ODSLKHOaOFJ6RharqWSBSP9JntO9hElbixYvEst2JnkVmGhG0pxJXEKYm7IZPkteuEbBH9KJw/VR+L/snQmYHVWZ9/+13KX3zt7ZSAKEbOxLRESB7OyLCAyC4DKOjuh8gj4zo7LKIowLjjqOOH6jOCqKPjOOMygqfopgEkDW7Hsn6SzdnfTefZdavud/6r43lQjZesnt7reep7md23WrTv3PuaeK83v/75tMmIwBvCcTlvO+tHPHTjTsaDB9JOnz30rl3o5h+X6Zbxa/Jwx0slgOJYfxne04ecMG7Prio8i3tWN3MoXlYycAV78Hxy9YBJf3WIfBAJ1wEgxBchBQnz5I4c55ltdOnceOHVsMeKuqqjJBkWae6ANQPzhG79BspQL0odmvelWqgCqgCqgCqkB/KaAAvb+U1eOqAqqAKqAKqALDUAEF6MOw04/ykoXRWKGN1SvWYOXLr+JtZ8zE7Tddix/d8AG8vyOFPAF6NfCym8e7PvlxnHH99fjxH/+EXy99AQ/d8wCyjXtxy803wrdy+PJXvoyf/fRnWL78BVx//fVmUflrX/tnTDvheHz1q/9s1lUJnj/zuTtNGvGX//wKtjfswNixdRg/fgLWrl2HTE8W5593Lla+9gpymR4Dt6urqo07mwv/EydORKYng+3bt+GkGTMMOF2zZq1J8T158mTk8jmTMr66ugZTpk4xwHX16tWYPXu2cSNv2EhHXq1xszc1N6F+yxbjqJtz8hw8/9zzpmYpf9+5YweampqN44nn7Ohox+7djZg5c4ZZ1F2xYgV6Mhnj3qPbb+/ePRg1ajSqq6uwafNmA2LnzInSQK9buxZ148ajurLKtG3suDqcetppJgX66jWr4QUBzj77bKxbtx65bBYTJ0zE2FGj0dbSitaWFkyZfBwSjotXX34FM06dhUR1CivXrsbbzj0Xq9esMWDkgx/6a2zcuAl33PEpMxr+/d+/hwfvfwD1m+vxsb/9GC5evMTASz/vGaewkyCk8xAETOVuIeG6ZqHfuIgL48kAZtc1QQus8Uq3MVNcJ5IJw7BZD93Usz7MVfy/2I1BEEWXbpSWPQIGkUOPC/npsjL85je/MWBhzskno27cuAigFxb7ozTuTJ1A9zCwcs1qbN22HSeddJIBGmw7AwD4mVQyZY4j18TrZH9z437sV9Zbz2SzEfQ91NYXC/iFQJCDncr4Fnt5rgM4UTEl+T5UVOj1A8BtBCSNn9cAFkJJgmUGbRCEO65jxkGW9c0L8IXXEoY+Vq1abTIzsE8ZpGA+59igI5SdRaBUChuzTvhslxul+Od31wB0z0eS5QAK6ZdNGmEDZSPYdOAWOcn3vSs1lSUldOT+L4x5/sp/F2C6BGxEKaZd4/LvLYjqqxTufQHio6CBCIzvk6gQuLCfkAX3b/G9Av2OpEOC46aQRkHAubwGhQuOH19klpNG56dXmy72w/iOD8AAlYCKKLn4obe33Kvw3V23fh1aW9uiUgkMgiq4ojmvEaZzCDOIiAEwBphyLjd1phmUBnS0d+HW991qPvfgQw/iv3/+cyxbtszcu9/73ptMVpRkIhmlMB8UGzNvFMojxNzk0diIp1ePf+PiQRz7ynkwSwAD1RisZRz4nDt8z2R+mX7iicjlsuY5gxlQmMGFAVrmjsaAA4uBgcyOEsIzn+d3PDSBeFLnm/q3traitbXFKHuwMiFmHPSyC3iP9Ww/StlPyM9U90xV7+UxqasDszZuQvuXHwVaO9CSrsQfRo5B7up3Y9qSJWaOD+DBcj3k/SxsOwUTldcHW7zGOZ/dCM7jAQVyH++DU+khjpECCtCPkfB6WlVAFVAFVAFVYJAqoAB9kHacNlsVUAVUAVVAFShFBRSgl2Kv9F+bJIX1fk7IA07HVMTcCLKK661cqQ1CA39zmRwynT3IdHRg0tgRmDt1Al648z7c2JwxLqrdE0ejfup4jLl0MarPOgOvNezExq07cMF55yPo6MRvf/trZL0c5s+bj1UrV2LXjl0GQKXL0li6bClGjhqFK6+8El093Xjql7/E2897B3719K9xwYUXYtGiJXj66V9j6dJluPPOu0yK7b+67jr88PHvYfTIkbj/85/H0mXLcPNNN2FcXR2+8pWvGFD+T488ghtvvNEA0a9+9auYMWMGHn30UVMv+5b3vQ+vvvYa7vzc5wwo/973vodbbrnF1NOmm/uVV17BL37xCyxYsACf/vSnsWbNGjzwwAN47LHHjLv9rz/8YZz/jnfgsssuM87yf//3f8c5c+cah/on/8//MYvaTzzxhEnLzpqxk487Dm9729uwjEB89WpzLjqd77n3XgNr/+4Tn8DTTz+NVStW4uIlS3DRvHkGwC9/4UXcdNN74SQSeOjBB/GB93/AAOKn/vcpvLBsOc447XTMnjULP3niCVSWV+If//4fcP8/fQEtmXbccNONmH7SSfjtb58xNdyvuupq7N69G//yL980bvEf/OAHuOtzd2Jb/TZcddVVWLJ4iamF69isD8461CG8IGMAP8eBcZmb2rnhvjrjhCuAcdTRJUetCU6bmpvNYvao0aOMXoQ0h7O9KQwouEQJF6J0t4GpVU7HOIMhCCn+/u//HuvWrcPHWMt94YICw4ygRhEuGxhv4c577sYbb7xhHP9XX321aRahETMVcP8ovXtU353t4XVEKbqj74akJTZu44NcVC+5xX5HPlQt9Sj1b+82c4SI/RY3AaP7XWcM1O9DmYWzm/LlIVwbxm0uAM4L/CjVc8JFRxeBuWWCLbbU15ua6OxPM/+YksG2cfgHOQ9JRnEMwCaXJGmUxT1L5yg3+kQ9MzhsMxYqKypw8pyTTRYCBpYwqMUAHeMgjcbpm/VH5HKN1DSpoQuS7wfSCy5ps1M8qqF4TH6IYK132hTh+eEx2bfshT5JBV/QxYyCmD4yGAUEmvFWEHZfYMe+C+CfEn4E0c2hCjrzdwNIY/+O9H3zi49QPoMl+gb29XYI009vF8biwY8lwReMail4h8MoK4IBsyYLR2DStre0tpq5nfM5S1iYOZXBLoXvrcx/hOoc82VlZSbYjMFp6VQ57rnrXjPXv+/mm7Fs+XJzX2fAFu+ZZWVp45g+3Hm/t/r0+vNWCN8qQPT9chdER+b3PLqXFP5dmCT3D0ApfK9Nhgm6tNkF0XzB+YTPGSccf7wp+8AgIQZ1efkoWItjnuUrTMYUs390r2IfUkM+f/C5h850E9jg+2Bad/4+EADdt334lm+umhlGOI+VeR6O6+jEjC1bkP3il+G0d6E5kcbTNSPQfdVVmHrpJSbAjQF46bSDbKYbrps2gZGHGQfypt0aBXTsc5/zmWPmzJnGdc65Vxz5b1UbvtdjRQ8wYAooQB8wqfVEqoAqoAqoAqrAkFBAAfqQ6Ea9CFVAFVAFVAFVoDQUUIBeGv0wUK0g9jOOThqpBD6Yf8Z8eIXFedZ5LqYlJjTK5bB82XJs37YdSxYtxpWXXobVr7+K733pEVzQ3o4b9+5FD2t/H3cixnzoQ/jpto34xSsv4ox3vAtzz34bHvuXb6CqPIHPP/AgnFQFHnzgISxZvBBnn3UmfvnUL9HY2Igb33ujSf/68MMPm4X8hx9+xKRN37lrF264/gac+/a347nnnzdA+bbbPo7mpiZ89jOfwSMPP4zysjS+/e1vY+XKVbj00kuMC4mp1eks/shHPoI77rjDgFDW4KYD7IknfoQRI0aYVOqEqP/6r/9qIPeXvvRl3HbbxwwAZnp0Llg/99xzOPfcc3Hrrbeivr7egHn+8Hh33nkntm7dive///1oaWnBz3/+c5x22mkGqBO007V87733mnN94xvfMOc6nC3qnv3R24GIJ/5X4T/7gh6i9KqBMX1H8JcpYfkj/U0nNWHIY996DA8/8gi2bNpkHNXvvfG9eN/N7zOL09SBqWO9IALf+7XoTZiT6yZMil8u8lfXVOMH//EDU5/84osvLtYqPZzrf6t9BIQbgM66r45jQAPryLqug4e+8BC2bd2G9950E8477+37DlNoq7Sf//z6179u+veKK6/AwoWLDGaT+twGnBZqq/amvYPxs4dC8IfmrDJ6Wcu3kMKYMJzOVcsyura2tWL9hg3FtPlvdsx9kOot+WafyyvufQJGOkJZv5mBH8xawbHG75FJv85ACstCTW2tmWPoRGdZg86uyHHLwACWNDjYOI4yIxyY2j2eNjrmqH7TAxXIu/GtHv22b844+mMUP9k7JhbNMW8RdFCE6G8RISLYUuYpqWUev6q4Q/4veuetjms+1DuN+0DZwvwbRbYcKkhGoKHJ/FAISiGA5fuc8zmvc6yvWrXKuJoJwLlxzmddbt4beO8y6cUPKD+w71oKIXl9kXagrwTq9XGi1P7xAI1ImOjABzr/36wf4vcY8x237X3lHBh0U1WFSRMnYuTIkchmM1GwjfRRjunxoywv3Mw9jqncg8D0x3PP/TFKqhIy+4tlAiFMUITDcxzGxR9q4BziECb1PwL4NjNx8F8hKnwfk1paMXvLdnR84Qso6+7GLjeB34+vQ8fVV6FuwXxGQxnYnmaAjB+AmTwOPYqjxhRLYRQCQSJNovI7DNbj/MzxzNcxY8aYZy2OeSnJInXRD0Md3aVEFVCAXqIdo81SBVQBVUAVUAVKVAEF6CXaMdosVUAVUAVUAVVgMCqgAH0w9trRt5mOIQPQC1vc+SgrxAQ/BhzS2ZTNGUhUXVmJ9rZ2PPv/fm+cyymmuWYK71wO4xwbcxt34KptW1CZqsTGslFY5ibwYnUaO6rK4DkJuB6dqFy4d9He1QMnVYXunixSSQduoTlczOeCpyyI8rWiosKAWC7ms01c+OdiKkEA/8barax5SbjFRVLCLbpYjZMLUUpaQvE9e/aYhVWmO+UxuPDKxVY5JxdkJS0qz0f4zrYYR6xtG1ey1Mhmu1gbParV3mV+F8e1pPjm39g+wnamdWf75Pi8jkPVKj36Hv7LT/JaeU0CUdjWaME9SkHNvxMk33///UYfan3ttdcaBz114TVGqXwPvjovzmyT1jqdNtrxXPI+9YsvavfmGqX90ufS/+zTbdu2mT6PUuMW7KdvcTK2h0EPbC/7kdfOjdfLdvO4vU2H3pvrHAqfpX4y9qUuON9jNgu6X8VFWCrXKu0xINGNnLOcMziWZV5hW8Whzrli0qRJZrzxh/vJ2DvU+CuVa9Z2DD0F4uNY5jAZs5zfODb5s379egPQJViKr/w7xzHnRd4HDzX3Dz31+u6KeK8X/ag39aSuEyZMMM8u3Ng/vBdJn5ksIoV5Mz53sl+YHl822V+Act+1+s2PZILXTDRFCM+xkONjoBWiwgswqaUFczZvR9fDX0C6sws7Ugn8fkId2q++EuMWzgcsB44PVAS2eR70mMzmMGA+tRP94o5y6iXPMHPnzjX3bhm7nH/l+Y+v/JzA9P7WSI/fPwooQO8fXfWoqoAqoAqoAqrAUFVAAfpQ7Vm9LlVAFVAFVAFV4BgooAD9GIh+DE95oAN9/zS2ESA1DiPfRy6bQ3VVJXJM05pImlThba2tpj6nz/TcXPQNArjtbZjX1Y6Pehnkuz2sQBlW1I7Ai9UpNI6ohme76GnrQHmKwDYHOEnkwyRS6TLYCNDZ0WbcVoRUhFWycMxFzzjMFoBF4BulLY1SnvIz/LcALP5b/sYFVv6N+3FxlaCAsJg1rwlHuQk4IHyVRVfCbwHNAhvYFlmgFVAv8JwL4nxP2s82Su1saRfrO3OLL5QPxFCQttaOqMV//ed/Yfv27fjQhz5kgg8++9nPmoAIpowXWCxuLS7K87oICJkdgJocbJPABu7DY8jiPj8nbRBQ0NvrFvekgH0JqOjo6CgGSEhQw8HOxetjmwScs90CQCVAgv2nEP3oe4zjSIIo+L0wNc5933wXV65caf5WSvrGIY2AF35n+f2XtMDHHXcc6urqDIAsprQupPfn+ImnDz565fSTqsDRKyDgtuhEL6S75niVuZFzXENDgwmS4u9yz+OcxzlVnbtHr798krry2WLixInGGS1Be3EHtSkJUpgH4/OhyXbBbAyxOfKll14qBjVIUJzMQ71v7cGPUAToADwHyDsRQC/36EBvwZwtDUWAviuVxP+bMA4dBqAvMADd9kOUHyFAjwctsXUCwnkvkbF9/vnn7zem44EF5pm2EKDQ3/ro8ftPAQXo/aetHlkVUAVUAVVAFRiKCihAH4q9qtekCqgCqoAqoAocIwUUoB8j4Y/RaU3C1YIDvVg3Nl5b1ziMAmNGZ1pRusx/8V8/h2s7+PQdd2BkbS1+8pOfoKy8HFdefjm2b9mC//7hD/Hg9e9G03tvQkUiiYba8ZjwsdvgvutcNBOaJ5KoKStHR+teZLNdqB01BlmfKUmZwDNAeTqFbCZjFkDpHOaCKV3B4lgWICULyeI65vuEuwS/Asq5UCpucu7HH3FQC8QbNWpU8dhcoOb+4lgyNV993xyT+/F3gm+B4AStXLg98DxsmzjF2LXikObn6MTmxjaa2uH5fPHvAzEMRIe2tjbjMH/hhRdMrXZeC1PPM3Dh+9//vnmVQAOCadbEZS1wcdNLwMHB2sx9CQO4L+E0j8NzUi9xM/al+57nE1czxwKhLF8JO3nOAxffD2y7tFNABdsrbv2+bOdA9HOpnkO+mxJcInCD36u1a9ea70SpuQMFzHD8CNyS9vM9Os6ZWUK+63yNSiREbtNSCggo1XGh7ep/BeKOZgkG4ThmmRSZ5/g9FAezuM0lk4LM5/3f0qF7Bj6n8L4ybdo0kwWH8yHfo+YSoCCvnEMOdKILJOc8yfvV66+/bvqO/RgP1JG+7k8lBaDztQjQIQC9FbPrt6Hj4YdR1tGF3akk/kAH+jVXYtyC+bAI0IMQZb4N148c6P5hONAlU4JclwRHMjBPAgdOPfXU/eZi0UWe0wbKod+f2g/3YytAH+4jQK9fFVAFVAFVQBU4MgUUoB+ZXrq3KqAKqAKqgCqgChxEAQXow2t4RLWNo1XLWNXzoghRpdcwqslp2WhpbsbTT/3SAPSH7r8fU6dOxXe/+12zEHztu9+N5c8/j//58RP42gdvxY7rroXtA+tTIzDr3vsw6uL5aC9PwrMclDkuQi8HN22jo70LVrIyqsXt55FwncjVXnBwcmGYEFTqtYqD3LS5AKe4IMq/c3FZ6l8K4JJ0nwKO+T4XnAVec3+B8DwmF2S5DwEvF7Zra2sNdJcasFyEjTvLTS1k2zbAmXCci+MC8QW4yTl5HdyXEJnnl9TgAmwHYvTJAr443wjPWSte9OZ1fPOb3zT1WMX9H4SB6X+ByIebwpf7s0/iQQ2iiYDuwz3WwbQRWMBjSUYC6Sf2r6TKPdS5xAXIMcAfgRUSBBB3uQ1EXw3VcwiQjoMNBnSw/nIpAud4ymC2WSCOAEWmX6YDXcZLvDyDvBdPPTxU+1Wvq3QViH+vxIHL+xLnZn7veE8UcCvzttwTpFyJAN3SvcrSb5nMB3x24j1W5hO2XJ4HeO+RZxoJ+pKAHMnEw3sRn0k2bdpkXvkZCe4ZqDk0DtB9mxCdIZAhyjwPE1paMWfbdrR+4QuoaO9CcyqFP0wcj/ZrrjAAnU+WBqAHNmwviD57GABdnkEkAJLXyucqSX/Pv/Oe/2aBB/I8I+O69EeLtvCtFFCArmNDFVAFVAFVQBVQBY5EAQXoR6KW7qsKqAKqgCqgCqgCB1VAAfpwGyD7AHp05fswOlO3s74lYXbA9Oi2jWQige9/93tI2A7eNncuKsrKzOJ7IpXECcefgBFVVThr1ky8a0Q11l9yCRJ+iHWJapz+yCOoXnAB8iOqECbT8Dp7YFseKipT6O7JwUlXI5/3kUzYyGV6TE1NSYPOhX3+zoV+OuHEscWFZXHG8W9Mn85FZAHaAsAFhkvaZfmcuFxlQZpXz89w4VrSdnOhVeqYE3pzgZtOJ54jntpbFmv5vjhoBa6JC1WguwBdvk8wz88OdGrceErTXbt2YePGjea6ReNXX30V119/vVmUlpT1vB4BKbx2XufBNnGDxwEiF/qrq6vNxwSqHwpqH843Upxl0ocyDsRBfyQOYIEP0i5J2c6+4u990d7Duaahuo/AcwlGkO8Jv190oEuq6FK6foE2Al74yvYLFJ88ebKpYSxjnd8P+Y7xvXja7FK6Lm3L8FIg7kqWTBCcK19++eX9AKyoIo5eqS09vNTqn6uV+yLLxhCgi7YCyMUdLQFuMs9INgDOjyyhIqn329vbTfCb9FX8Xngk972judo4QCf89m1C8BBpz8f41lbM2b4NzQ99AZXtXWhNpfHsxPFou+YK1M1nDfQIoKcC64gAusy5cbc9swNNmTLFXIIEQ8qcLYF6ceA+UAEGR6OpfubwFFCAfng66V6qgCqgCqgCqoAqECmgAF1HgiqgCqgCqoAqoAr0mQIK0PtMykFyIAuFDO6FB8vCA2YBnhOiR3XSQ3R1dGDrlnosX7YU5ak0Uokk8rlcBBQLNTvPPftsfPrDf43XvvHPmPr4d+H6FtYna3DaF76AEUvmIVdbBd9JIMjkYAV5wMrDTZYhsMuQyeaQcCz4Xs544gVc8vjiPqc7mgvKhJkCsSRFO8E09+NGJzhdSeJCdlyHV2GcWvE03jyWpE8lKJa65VzUlgXYeMp47i8OZ0mZKiCC7RRYFl+8jUMIfkbOKceJu8YGYtBIylNx8kudb3Hwsw2//e1vcdZZZ5m01LwucbfJ9R1OjVUBBeyDOAQ4EOL0BZAWCCF9IsERHEMCJg5HW4EP0kaprS6BAxx/AjIO53i6z18qEHdc7tmzB6xTT30ZUMGU+3EAVAr6yfjkv5bhcAAAIABJREFUGBO4z2tg1g0JIuFcw8Aa+S5LcI3sL+C9v4FWKeilbShdBeKZOuLlBZYvX75fuQG5p5rFJiuyBQ/0fap0Vex9y6jvzJkzTYka6ivOaGos2Wh47+K95kCAzvmSAW+cl+LzisxT8T7u7/lGALodAoFtmRTsfJ5M+h7qWttwcsM27HjwIdS0d6MjVYY/ThqP9qvoQJ8Hy7JhEaD7gOUHJoU7j3E4WzzIgL8z0O/44483elC3eHYbAe6is7xKUNPhnE/3KT0FFKCXXp9oi1QBVUAVUAVUgVJWQAF6KfeOtk0VUAVUAVVAFRhkCihAH2Qd1uvm/iVAjxZFWY88cqDTee5YFpobG/GrX/4SXi6PdCKJwPeNU9xAJNtG3vNwzpln4hPvvRE/+Kv34Ja2vQhzwNbqcZh53+cxYvFF6K5MIwcbbgAkbKZpzyDnA25ZjXGgI/TgWIBtWUV3p8Bswm9Cbv5b0qzHXUWyWMz2SDpacSDL4rK8ChjlYmv8uARfApa5wCrpx3kcOZcsdgswl4VsAQwCHQRQCGzmv8WFLqA3Xmu9L0Dy4QyHuIOL17dlyxbjQGSq+gsuuMCAEoGFkuY+7qA9UNODnVNccuLs576S/lrO0xcL2XGtJV07YXe81unhpNCWxXXpC8lGIHXuJVPAQPXV4fTnYNsnDtDr6+uxc+fOYgYG6lpqNdDl+yuQn98NzkMnnHCCyXoRB1YCGiXrhWSkUAf6YBulQ7O9B96T5B72/PPPm++dzJfiaJbMKnK/VCd678eFzBezZ88280c8wEvuL/ESMhLwJ/MQS12sXLnSNIT9wvtcHKZL8B7/PhD3KcJz/oSWZRzoIUIkfB/j2ttwys5t2Pz5BzGyowc9qXI8N2E82q++HHUL5pnSQQToySAC6HkbCA8DoMv9I14ugwCd83E8K1C8TIhoIdlO5Bmu972pRzhWCihAP1bK63lVAVVAFVAFVIHBqYAC9MHZb9pqVUAVUAVUAVWgJBVQgF6S3dKvjaJjyCwsWlzBDE3KdkLzlj170dXebiA6ggDdXZ1447XXTP3zwPPh+x5SbpK0Gx7TvIch5p51Fj787mvw01vei5tammH5NhpqJ2DGfZ9H5bx3oKsiDc924fohUq4F1w3R2tGFsqrR8AO63X0g8ItQigvJbBvd5Z2dnUX3OBdP46nBZbGU70mtci5MSy3ieLpP7ksAJu5QSfkuC9kCEqTeq+zP/QQ4iEssXm+b54infmenxV1P/Cz/LgBOXNLSxv52i8kg4rUzwEDO99JLL+F3v/udSYF6zTXXFNOUx1PICvwXwHm4NUQFoIsTXD4fDzroi8Ed739ZHJea9AJ9DidtqyywC0gSd74cI15nti/aPdSOIWMqHqzwZuOa+nJMEKBv377dBG1IcEkp1pmX4BiZjzgeCMDoPJfvOV8FcokTknNGvDzDQH3Hh9q40uvpvQIy9sSdK9lE+P7SpUuLDnQBlHxf7rGSdSMeJNb7Fg3PI3AO4dzHFO4sZyL3nPgr+4hBZ7xPx59HuA+zdmzevNn0V9xxfeCzzuEEjPVFDxCeR75xpm+PALrr+6jr6cTJ27dgxX0PYnxXFvlkOZ4nQL/qcoybf1H0mSBAggA9CI0D/XAAumQoiae+r6urw4knnmjuITJ+RU8ZsxK4x9NKIElfXL8e49gooAD92OiuZ1UFVAFVQBVQBQarAgrQB2vPabtVAVVAFVAFVIESVEABegl2Sn82ydjNLQPNQ7qBmNI8m0UqkcDa1auxdtVqZLq6jSOd+/A1UUhl7Ni2gekE8Fw4DYIQZ59xBm5//6345e1/hyWv/RkpO4U1bjVm338/ahdFDvS87ZpFUzv0YFl5+HDgWSkua8KCDzsM+vOK9diqgCrQTwoImHgrgC5QTkopEJ43NDQUoQebRbgkpRj6qZlHdFgBNrwmSatMGHPqqaeatO3cBsLpeUSN1p1VgQMUEOAqgWECGjmWX3/9dRPcpQEe/T9sqDMDb1i3mwBdMroc6JjmPpwHGfDG4EGWrWFpGtY/F1Dc/6099Bn4TMiMQQToUd4iwAk8TMhlMLt+HV5+5MuY1NYN307j+bo6tF91GermXRRRdwJ0Animo2cgp20f8oSSHSdeToYAffr06WYeLiVtDnkxusNRK6AA/ail0w+qAqqAKqAKqALDUgEF6MOy2/WiVQFVQBVQBVSB/lFAAXr/6FqyR7Us2I4NwvCWvS0YP24csj09BmUzm+bK1183EL2qotKkcW9taUEm02Mc6FOnTkU+n4NPx3oyhUwmi5nTp+Phu++CteoNbFmyEHZgo3HsFJz4D/+IygUXoLumQgF6yQ4GbZgq0DsF4uUK4umiBagT0BEYiQuT8HzHjh3FGsDxFNK9a0nffprtIniUUgS8jpNPPtmkT9b07H2rtR6tfxQQ5zkdzfxuMoiFznJmSVi3bp0B6FKqpH9aoEelApz7CH+ptbiopW/4dwlioEOdKd65bdu2DXv37jX9xX6Tz5eCokTmzF5EHh769J9bcG2gpqMFZ+3eguYnf4LMy6uRydhYPmECOq+5AhMWLDDPnBYCJAjfwwC+ca8fugY69ZHSGJIOf8yYMZg2bVpRTw1oKoWR0b9tUIDev/rq0VUBVUAVUAVUgaGmgAL0odajej2qgCqgCqgCqsAxVEAB+jEU/xicOgiiVOzpVBpZLsxarHduw8/nQCvR+jVrMKGuDn/70Y9iy6ZN+NSnPmXSvHMB98EHHjBpSJOpFJLpMgR+gFx3N8oBuBvWYN2FF6AqXYF1qVrMefAhjFh8IbrLUwrQj0E/6ylVgYFQQMogSO1kggyBQ4QdUuaA73EfOtBZA11AiMBoqfs7EG0+1DmkLQSMhI8CwAjQ6RKNO3sPdSz9uypwrBTgOOb3k+OXMHbr1q3mu8n3CSQZHCKp2o9VG4fDeaWcCbUWvWVu5PVLqZGzzz4bo0aPQqYng7Vr1xrnuWych6QEzLHXLIygfxACfgjbdpFKOki3NGJu+05gw3psf/xn6NzVgRfHT0Dnu6/EpEUL4DoubIRwDD/3C+nfDw3QOWY5Xjn30p1Pvejkpwudc7Hce469LtqC/lRAAXp/qqvHVgVUAVVAFVAFhp4CCtCHXp/qFakCqoAqoAqoAsdMAQXox0z6Y3JiLlc6jo1UMmkWanM9GVRVVGDpn/6EjevWwXUcVJaXG4fRlOMm48Mf/mvccfvtxnX+0EMPmTrA3/nO/4XjJnD9ddejsqwMflsrajatx87r340EklifqsVJn/ksqhdfpA70Y9LLelJVYGAUEPgjQFycgAQb/OEWr11LiEcHOrd4XdpScxASVhHcENoQpLOtxx9/vHGISo1dub6BUVrPogocmQLx8grNzc0GyvJ7KvCWID3uhD6yo+veh6uA6MxgBqnTHQ84kjmUKck5v7AOOgONOjo6TF9JkFFJzJGE3/SNM2+7H8IKYJ4FHddCefsevK2nEehow44vfhs9Da14sehAnw+HKY5M+ncGWfkF9/mhAbroN378eNTW1hrZGVDAbCASwCUaHW6f6H6DTwEF6IOvz7TFqoAqoAqoAqrAsVRAAfqxVF/PrQqoAqqAKqAKDDEFFKAPsQ49xOVEtc99pFMp5Hqy5pWp2n//zO+wo2E7Qi7y+pFbdOrUKfj85+/DTTfdZBYqH330UZw4fTq+/i/fQG3tSLzvpvfBBZDyPSTXrcLOq69AZ2s3msYeh5mfvx9V896J7gp1oA+vEaZXO9wUONBNLoCOc4a4uAnz6ISl+5zOSoFG1KokwFCs06T95eXlmDJlivkLAc2IESMM0BK4Ptz6Wa93cCkgZRTogG5pacGaNWuM+1xALl8FqA+uKxtcrZX5TVK1y+uB2TroqpY634ToAofFtV4KATthAaCzBrpF93nIQCkHeS+Hqmw7zuzaifTePdj1jR8gv6vTAPSoBvqFYDhVGHLM8TWAZdnk6YfcJGCJKdtHjx5dDLyijryniJ6HPJDuMKgVUIA+qLtPG68KqAKqgCqgCgy4AgrQB1xyPaEqoAqoAqqAKjB0FVCAPnT79s2ujLA86bom/WYuk8FLL75kXs8791ycPHs2li9bhsbdu3Hl5Vegu7sLz/7xD7jk0kthu46pOVlZWYXtDQ1IJlOYUDceyHtwenpQuXYlmt53owHoG9MjcMojj2AkHeiawn14DTC92mGlwJuBcHG+EgJ1dnaira2tCD3oquT73OLgoxTgkHScuBkJzGfMmFGs107XI/9GoBVPwTysOlwvdtAoIKUGOFabmpoMQJd66PybunYHpislSEHmO3H9x8F6/G+E6PGN+5dKfwlAZ+lyOwASIdtqI5PPYETQg1M6GlC5czuav/vfyOxox/Jx49B25aVFgA4C9CgxSQTQmQb+EBvnW17/iSeeiFGjRu2XuUSCQErp/nGo69G/H50CCtCPTjf9lCqgCqgCqoAqMFwVUIA+XHter1sVUAVUAVVAFegHBRSg94OopXzIMITl+0i6CQS+j//86c+Qy2Zx1+c+i3ecdx5++B8/wDO/+Q1OOeUUdHZ24MWXXsRF8+axPDoChMjlc0gkkzj3bW/H3LPOgQsLFQjhrnoDW6+4BLZvo766DrPuuRfViy5Ad2WZ1kAv5fGgbVMFeqEA4Y7A5Hj6dv4uAH3jxo0FYGIV3eYC2eNu9V40o08/KkEBNTU1mDlzpmmzQCxx2/fpCfVgqkA/KCDQlWOWKdzXr19vHM7yfqllfugHCUrqkPEyFzLHSKkLcVNznomnd5cgBymDcawviAA9sAIzJ7qhBTd0EIYWfASoDrpxSmcDKnc1oOW7/42uLS1YNmYM2q66DOPnxxzoTuRAZ5kgBIdO4c5rpj5Mcc+gJtnijn6CdN2GtgIK0Id2/+rVqQKqgCqgCqgCfa2AAvS+VlSPpwqoAqqAKqAKDGMFFKAPls63aPopbgf6dliX0uxQ+MOBy5LFfzOFu+fBgYU1q9dgzapVyOeyuPCCCzB+3DisfGOFeY95NlmnMggDJFNp5Ly8qX1p6l/aNm64/kb81fU3wAlDVLIm5eoV2EKA7lnYPWYKpn/ms6hc8C50V5fDs124Pn1KdG7m4cOBZ6WMc4lLr3YYDJZO0HaqAqpAfB5iTVvbLtbqFdAsdWszmQxWrly5X9pz/o0ARpzcdMXy91LaCGeYUlkAOtsmTlJJjV1K7dW2DC8FQlOEuni7hx3C/PBdQk6z2UyRHYBPDnv37sXGTZvN/Zv3fi+Xh8Wa1MynrdsxUyAOgWUOFKjOeUbAcKk4rDnuAis083fCcuD4FjyW/EkmkM604dTu3aja24Smb/4QPfV78WJdHdqvvgLj518EUwI98MHC6X7gwwotA9H3f7L9y66QIKuTTjrJzMkSfBB37R+zDtQTD5gCCtAHTGo9kSqgCqgCqoAqMCQUUIA+JLpRL0IVUAVUAVVAFSgNBRSgl0Y/HKoVXGQ0S92FRXL+QyC6eS38kXA7n8shwVqnno9Ewo1StdIxZDvIdHVh1/YdCPJ5TJ48Cb975hm0tbbhzDPOwJjRo7G1vh5ePo9Zs2aZ9MtLly3FkosvNsfv6u5GZWWFWTA9/Ywzce7ctyHMe0jmsqhYvxoN77kaQTZAQ+1EzLjzTlQtvADdVeXwLBeJIALoKAB030ohhA0bXEhVgH6o/te/qwKlqEDcfS61lemWFBclodCKFSuQzWaLMIifiadCF6A+ENd3YBplnpttlDaIK5evVVVVOPnkkw2wObCOsbp3B6K39BxvpoCB53QCI4RnhWA96jLfRsK3kEdg3qOxt7WzA9lMD3kluru6sXtvM4IgRJLgMu8jdB0D2w+dRFv7oTcKHKxGt8wtMidKkI4A85IL1jHjjiMvAuh2YCHnBXBTCaS72nFqRzOqW/dg5zf+DbkdzXhp/ER0XHU16ubPiwB6yGfAAEHgGfe5Y7n7SSs68P6QTqfNfYMalJWVYerUqQagx7Uxj8SFIK7e9JF+tvQVUIBe+n2kLVQFVAFVQBVQBUpJAQXopdQb2hZVQBVQBVQBVWCQK6AAfXB0IPE5HWZc8ZZF732v+6H0KL2mYyPT04PysnKTqj30AyQcB40NO/Hs736HinQZnnjiR/jgBz+Ixt2NuOuuO3HO2efgiSeeMPVSP/7xj2Pbtq34x3/8R3zv8cdRXlGOjvYOs6jJxXnfLFpyATWA29ODik3rseXyJXADB/WV4zDz7ntQs+hCdFeV7QPoYcGBbjnwkAKLYVqsiQkF6INjFGorVYH9FZDUwvF6yvE054TqdKDTiV4KmwCqfD5vmpNKpUyqec5rkqpdXgnQTzvttCLsj6dbLjmwVQriahv6XwEDvEPAAXwLyJp8LjZqfQfpvI0MPGSsEJ5rYd2mDWjdsxcu4+cA5G0+PlgoywMpH/Ds6EcBev9325A5QzGKk+GP5qkUHoM6bQvV2SxObdmLquZG7P63f0V25068OG4S2q68FnXz5sOmc50Bk7YfZUYIGUDJFPBRgNKB5TzGjx+PtrY28z7nYqZvr6ysLAY7yT1HyoEMGY31Qt5UAQXoOjBUAVVAFVAFVAFV4EgUUIB+JGrpvqqAKqAKqAKqgCpwUAUUoA+OAWKWKmP1IqNalPGUrVyEDEAwNGrUKHR2tMP3PCQcVim3EPp0eodo3L4Df3jmGYwbPQa33347HnnkEXR1dRmQTtf5008/bZyin/jEJ7B79248+uijuO+++1BRUWFAEl3pyXQKdiKBvO/BDYFEJovyjWuw4eKFcHwHW6vH4eR77kPtknkmhbtfcKBbBYAeFAB6tASrAH1wjEBtpSrw5gocWPv8wLrob7zxhoHUpbRJrWG2iXMmHegEMZz7BMwQ1tCBziABvi/BAnHgU0rXpG0Z+gqYoDkrhOVYBlrmWUvaD1CZtZD2LGSSFjIuEDg21m5Yh7amPUj60bOCed+yUJ4H0l4E1H0F6EN/0PTxFVomDVKU+cDkFQqBwLZQk8nh9L2tqGhuQuN3vo7sru14oW4S2q64DnXzFphqASHysG1GdPCHAZS2aV38HkJgTsf5jBkzinOxZDURWK5zcB936iA4nAL0QdBJ2kRVQBVQBVQBVaCEFFCAXkKdoU1RBVQBVUAVUAUGuwIK0AdHD5oU7sXipvvAuaRvN7XJLcDUE87l0NHZgWq6dWwH3Z1dBqYnHRfNu3bhpWXLEeQ9A4yYvphpMunA5GcJii666CID0AmV2tvbzd+4bzKZNLCJuTh9wNRHdy0LyWwOZetXY93iBbB9C9uq63DKfZ/HiCXzFaAPjuGlrVQFjloBcQ7KfEK3Od/j/MGNDvRSAeiE4/xh2whpOP/F3xOwTmc6571p06YV67sf6LY/WGrmoxZTP6gKHEQBAejMAMPNIcL0QiRzAZKBhe4yG5kUa5+H2LR+Azqb9hYBelfCMo5zwvOUF8HzWEye6q4KHJYCfQrQWcbHisZrPKsHU7Uz+4fcQ/hcymdPKRMiadxlDtaSGofVdYN6JwXog7r7tPGqgCqgCqgCqsCAK6AAfcAl1xOqAqqAKqAKqAJDVwEF6IOlbwtV0Av5VverXcqaqATagY9sJmvqn1dWlBuXUDaTwat/fgX1mzfDz+eR7e4xrvHqqirs3bsX48aNMxCJznJxYl566aUGoG/evBl33HEHvvOd72DChAkGphM6+UGArJ+H5TggIqMDvWxD5EB3fRtbq+sw5977ULv4IlMDXR3og2WMaTtVgSNTIJ72nPNIa2srdu7caeYSwmipT1sqsJnghVBGoDnnNAYOMcMGa+yOHTvWQBpm5WDba2pqzL9lbjwydXRvVaBvFSiWbUEIx7KRtl0kAsDK87sWoDNto9sNTYDc1nUb0dPUEgF0G+hIAjkH5t/80dTtfds3w+VofQrQ6UK3LPPD+VYygHA+ZvYPAegyX1Nj7stgJvmMwvPhMfIUoA+PftarVAVUAVVAFVAF+koBBeh9paQeRxVQBVQBVUAVUAWgAH2wDAKmyzRLl/u2Ajg3i4ohYNsWysvS6GhvR9JNIJlIIPB8LH3+eaxZs8bUQE/ToZ7JGUc6a0oSnBN8cRGSDnMuWC5YsAAf+chHsHHjRnzuc58D3UAPPfQQamtrkcvl4CYScFJJU4vdYm31TAaVm9Zj82WLkQgT2FrFGuh3o3phVANdAfpgGWPaTlXgyBTgfCFwnPBjz5492LRpU3FOKTWALjCcc51k1CCMIVifPHkyRo8ebd7nNXFe5Kt8hqBdN1XgWCvAOuZBGCIBCylWkQ6AwA+QD310pICuRIiEF2LHus3INLWYeuesl96ZitK4c3/WRTfPDErRj3V3Drrz9yVAZyZ3ExpagOgCxcvLyzF79uyiNvJ386xbgO0SvMX3xJE+6MTUBh+2AgrQD1sq3VEVUAVUAVVAFVAFzPqohlnqQFAFVAFVQBVQBVSBPlJAAXofCdnvh7EMsA7NciO3+Mp3aBbDEQTw8nlUVlSgp6sLLy5/Ad2dnVi0cCHmnn0OXv7zS/jpk0+atO57mprBRcq77rrLuC9/+MMfmlTLTN9+3HHH4bnnnjOA/dprrzULlieccIJxajK1cd73kfM9MG08CNB7elC9ZQO2XHEJEkigvnIsZt51D6oXXqAAvd/HhZ5AFTh2CsRT6nKeaGlpMYE3ktZdQHSp/O+ruBfZHgJyAS/8NwH6mDFjigCdrkepfc59pcSFQJxjp7qeeTgrwGcAjk0rCOEGlknjTqjOmuZdyRBe2kaFlUD9G2vQtau5mMK9MxkBdELz4o8BmLqpAoevQF8CdAs2wiBK3y6QnHNyZWUlZs2aVWxU3KUeB+c6Fx9+vw32PRWgD/Ye1ParAqqAKqAKqAIDq4AC9IHVW8+mCqgCqoAqoAoMaQUUoA+O7uUCeRyZy6J3ZELnknoE0S060xwHXi6Pp3/1S7TubcHf3fZxXHnllXjqqf/FI1942DjTc9mcAUU/+clPTK3fhx9+GEuXLsX1119v0rp//etfNwuYd999t9mPP9zoQGcK99CxYdO5yXrCmQyqNtOBvsQ40OuNA/0e1Cy6AN2V6kAfHCNMW6kKHLkCcecfIQcd6KtXr94PTJeSO1Dgi7jJp0yZYsA4ATnTtZsSFb5vfthuznecH/lvuu25n0KbIx8n+om+VMAydaP5QMAgNt6HLddBNvDQ4WXhu0CVk8S2VevRsbsZSTrUAfQkgCxpu8llU4DoCtD7smOGxbH6EqA7tmvGsQRiCShnUCcd6G9W+kNqpceDtBhQotvQVkAB+tDuX706VUAVUAVUAVWgrxVQgN7XiurxVAFVQBVQBVSBYayAAvTB0fn71TwvLIBLBneT3D0MYQNwmHo4l0fSdQ1Ab97diFNPORXTpk7F1vp6vPrqq2bBkrDolltuwbx58wwYWrFihaldfPzxxxtH+htvvGFe3/GOdxiAlMlkiqkzLcdGUAD6pgZ6NouyjWux6ZJFcH0H26rrMPPe+1BDB3plWlO4D44hpq1UBY5YAQEchBpMhU6AvmrVKgOluRmnrFV6HlfCcbb59NNPN1k1TGmKQjp6QnJeC396enoMVOd7/DtrocfTCR+xYPoBVaCXCvDbxPrnPgPaiMYTDuDY6OjuRlNzEzKZbpTBRU9LO/zujEnXzji7vAN45O4mk00BoitA72VvDL+P9yVAt81T6777g2QqEYAezxASVzp+35GU7sOvJ4bXFStAH179rVerCqgCqoAqoAr0VgEF6L1VUD+vCqgCqoAqoAqoAkUFFKAPjsHARW86vwl1CHJy2SzAFK50gUekCtmeHmzasBF+LofK8nKsW7sOrS0t5u/czyR/t7hraKAQ3eYE44RcXLAkRJoxYwbOOuss8564L3k+giQuVBrI5NjwwtDUYaWhjQC9vAjQbWyrHq8AfXAMK22lKtArBcT5R9AhAJ0OdFPqoQCbe3WCfvgw28qfbDaLc8891/x+YDp3qYvOOVBSt3O/Ug0I6AeZ9JAlqgDTrzNQLhv6yDiAlU4h6+fMvXzDytVANg8ntPZL1c5gOwHnvh050sWFXqKXqc06hgpIpg555mNTJAuHCb8IfPNiWY4JpuTzYGVPFic3NqO2uxON3/oqsju34YVxk9B+5XWom7cQtsV8CR4sm59lVAcH4r7659XV1SZ1O8/N+8fo0aP3q20ucD0ekFUqpUGOYVcNm1MrQB82Xa0XqgqoAqqAKqAK9IkCCtD7REY9iCqgCqgCqoAqoApQAQXog2MccPGbwJoAJ5VMmsVMus5dyzavoe+jvbUVv/7V0+jp7DSAPOG48LI5uE4Et/gZz/fhOG6xti+vnvCIKdr5+p73vAc333zzQV2jpi1MHG9bcJgyPpNFxab12HzpIjiBg21VdZh5z72awn1wDC1tpSpw1AoQZpi5yIpACB3oGzZsMPMJg24475SSA11q7TIQiAD9vPPOM3Mq3y+lVPNH3SH6wSGvAO+5jgUD0LvdEGEqaQB6kPex4bUVcHPM2R5G9+iCu5fQ3TUlXgCfwXgm6i76t26qQFwByc7B50HO3ZzLOUcyIIrBRIHP3AeBGTu25QDMzBEEBqDP2dWIEfksmr75FfQ01BcB+vj5BOgcjx5s20f4JgB94sSJGD9+vGkK7xs8H+dpheQ6PqmAAnQdB6qAKqAKqAKqgCpwJAooQD8StXRfVUAVUAVUAVVAFTioAgrQB8cAIbTmlqOrE0BFWZl5DfKecZ/bYYiOtnb8+le/Qk9XF06ZczKaGnejs6Mjcp5z6dLzUF1dg5NmzDQLlB0dHSgvLze/iwPz/PPPxzvf+U6zcPlWmwHoTMtsRQDdNQB9HTZfttikcN9aPS4C6CaFu9ZAHxwjTFupChy5AjKP0P3KjXPK7t27i/XCBVgf+ZH75xMCY6Tu+dy5c82J4gBdgU3/aK9H7QsFQjhhgIQNeGGA1mwX2rIZwLXR05PAVYmaAAAgAElEQVRBd2ML/M4e4k2T4t0jtLQiN3rSAxJBlMY9MPfwvmiPHmOoKUCATnAu2UX4O58PufFv+VwWNp/9bEZh2LDchBlLNVkPp+9tQVnjLjR+5xvoigH0CfMXgbuHFgE63eccoY4xovP5lOdQgD7URlLfXo8C9L7VU4+mCqgCqoAqoAoMdQUUoA/1HtbrUwVUAVVAFVAFBlABBegDKHYvTsXklz2ZHowcORJZ1iOnkyzvGfd5wooqSdKB/j+/+AVqqqrwrW9+Ew/e/wDWrl2LfD5nzkxoNHfu23DX3fcY9yXTZNI9SuBVVVVlnEZcICU8l8XTN2tyEaDHHOjlBOiXLoYbc6BXaw30XvS4flQVKH0FCFa2b9+O1tZW01jOJ4TpkgKd/+bvpbLFATrbxBrohDeS1l3A0cHmv1K5Fm3HcFSAAN1HgkTcz2NPYzO2NTSgJ/TQnc/DCSy4cOCkkiDyzNFtbgLdLKQ9Cwl/HzwPrFAh+nAcQoe4Zs6R8SAimQtra2vNM6RnSnOE5hk08EOEjmuyEVVn85jT0gb3tVfQ8Pi30dPYgBfrmML9ekxYsAiObSlA1/F21AooQD9q6fSDqoAqoAqoAqrAsFRAAfqw7Ha9aFVAFVAFVAFVoH8UUIDeP7r2+VEtAnCXVklkM3QA2Ui6Lly6d8IQfj6Hndsb8Mdn/4hMdxe+8bWv4dFHH8WOHTtMXckIaDk4/YwzcOut7zcLpHT8tLS04B/+4R9wzTXXgG5MwnPuezAXpgB0y46cbYlMBgrQ+7zH9YCqQMkrQLjClO1NTU0GRAs4lzq2BOyE6KWyEZQTAonL8sQTTyymn5f3BKiXSpu1HarAPgVC2MgjzHcjmfVgNXegaesO7PEzyCYddLE2dcJFzgtgMRAu4cIzZV4igO4yf3vBfR4BdM3hrqPrzRWQ0huc4/lcyLmSz5JMXJBwaScHfC9A6LAOuo2yngwq97QAv/st2r/3LbRu2YA/japDx1XXYzxroB/gQD+wBro60HUkHkwBBeg6PlQBVUAVUAVUAVXgSBRQgH4kaum+qoAqoAqoAqqAKnBQBRSgD54BYiFEZ2cnKisq4Hse0okkUm4C+UwG2+rr8afnnkemqxtjRo9CV1enSc/OOpIf+tCHMG/+fFP//PXXX8eDDzxkFkPvu+8+pNNp3H333Qagn3POOQYuceGUDvW32vZzoAeFFO6b1YE+eEaStlQV6BsFOF+sX78ejY2NRSe3zB+cWwjQSykl+ogRI3D88ccbqE8wNHr0aNPGuOOcfysl6N83PaVHGRIKWAEsKw83zCGdt5DYuAeZV1aj0fHQVZ1EMH4k2lM2erqzCPKBcZ/nI3IJN7Bhhwy4i9JmB1agAH1IDIq+vwjO4fzh3M25kcFFzNbBZ0qmbw98zzjRmYIdboJFy1GeySLdvBf41VNo/PbXkNndgOVjJ6LjyutQN3+hca2HoQeLNdADDwgdWGGULl5TuPd9Hw61IypAH2o9qtejCqgCqoAqoAr0rwIK0PtXXz26KqAKqAKqgCowrBRQgD44upsLjKlkAgnHRU93N/747LPY29QMOwgReB5c20bgM7Wrg9bWFpOSPZPpMQufZWVlqKyqhJtIoru7G21tbaiuqsGPfvQjs0BK9yj34U8ulzPvEX4dCqATpLMGesLUQF+PTZcuQiJgDfQ6rYE+OIaVtlIV6JUCnJcI0Jubm4sghAfkPCIlIjgHlco2atQoTJ8+3bSPm8x5hEQCjNSBXiq9pe34CwWsAKGVgxt0o2xvFh3/+2es+e7PsKMSaKpNYs4Nl2DviDQSSCANF7Ac+LYN3xR5iZzohOj8IUAPLRJQ3VSBfQpwLpSgJ5m7+d6ZZ55pMowwkNPUPw+ZvYAPgQToNiqyeaR2NwF/+D22P/oQvKadeGn8cfsAOkIEYR6wPITMlBCy9BABegTR1YGuo/BgCihA1/GhCqgCqoAqoAqoAkeigAL0I1FL91UFVAFVQBVQBVSBgyqgAH2QDJAwRI51y1mnPAT++Ic/YPeuneByppfLwQpClLGmuechl8uaVJvcunt6zGsimTCvQRia9O9VldV47LHHTN1zwnLWLeaiKf/NxUy6Mt9qIzhnUuY4QK8sAHQ3cLG1ehxm3XMvahZeiO6qMviWi0QAWHQfWXkElgMPKTAZrQWfXrhB0gnaTFVAFYgrwDlj06ZN2LNnT9GBLjV0mfaX4CUOZI61egTozL7BzBxSrkLc5gKLDqwBfKzbrOdXBUQBAu/QziBl51DWlEfX95/Fxi/9G7aNcLFrfDnOvuNWbB+TQtJ3kM7ZsAIbvmXDs22Tyj2w6ESPaqKbY+m9VwfXAQpI6na+LSU5+Dx49tlnm7nccYi9QwQ+n9tshLYDHyEqcx7KduwC3ngd2x64E96ubQagt195HcYXHOgE6JZFeB4BdIsudHWg6xg8DAUUoB+GSLqLKqAKqAKqgCqgChQVUICug0EVUAVUAVVAFVAF+kwBBeh9JuVbHIjJUvdtB1YcJYQ2xSRj25u8BTsM4VhMzdqFmsoqPPPb36Jh2zZc8K534YJ3vhMb1q3Hkz/+ceQMAlNlAjfdfDMmT54MP/ARhFEazk0bN+EnP/kJRtSOxA9/+EOTqp0giZssZB4KeJkU7jxHtHwKN5ND1ab12HjxErihjW3VYzDr7nswctE8dFeVI2e7cAjQjQ/OQ8D/2gT61CaEZfKA6qYKqAKDTQHC5i1bthRroEvwDeca/sRTo5fCtRGgn3DCCSZAiA55SVEsc5+ZjUPOn1obuhT6S9uwvwIC0JPoQXljFt73/4jd//RtbCvz0DFlBE697b1onFiDvGcBngvPdpGjazi0kPJCJIIQvh3As4Gs4yDn8A4ef0JRxYe7AoTm3DhHSjYO/j537lxT2sIEcVpAGPC5jZkMHHhhiGrPR4oAvWEbGu/8NLo3rjUp3AWgm88gSuEeAXRN4T7cx9qRXL8C9CNRS/dVBVQBVUAVUAVUAQXoOgZUAVVAFVAFVAFVoM8UUIDeZ1K+xYEigM66o2ah2iwiGsQd/V6g5XR+0wVO8m3SZBb4Df/MhUrXslGRTKG9tRWV5RX43TPPoL5+C2684a/w/ltvxct//jM++5nPIpFwzcLnzTffjIULF+KVV17BhIkTTNridevX4c8v/Rk11bXGdX7ppZcagC6LpHwVeB53If3FhZlrYPsLED2XR83Gzdi8+BIkwhBba2sw8667MXr+AmQqKtCdcBFYMEEALuEUF2fJ+SlHdBjdVAFVoMQUIESOu7IFiLPuOV3ndHHzvY6ODvQUMl3wEqRmLn/nMQ46l/TxNcscxqAgto9zaRyIswb6SSedZNrIfeRv0kYF533cIXq4o1JAvjcco3wuEKhpkW1aPUj4nShr6oL3o9+j5YvfQicyyFU6KD/zZLSMrsGeZBl2Wi5q58zCqJNORFXewsh1O7Bz6QtoqsygpcbClPMuRKZmDDw7Aqa6DR8FOG8Thssr53SWteA8yGdRbgLQJUPHOeecE82bjm1c6NFzGzMZMKNQiKq8j1RjM9DciKZPfxzd61Zh2ZsAdJs10ENmHnKMC50PhGwHU7hPmDDB/M528J4iQU7Dp2f0St9KAQXoOjZUAVVAFVAFVAFV4EgUUIB+JGrpvqqAKqAKqAKqgCpwUAUUoPfvACE+Ly40Fk5FaG4gOgF0zG7OhUouTjLFunk7CCOXD+uMw0IKNjLd3di1cydWrVqFvXv34vTTTjO1Kbn42dTYhGeeecYscn77249h0qRJuOeee3D6GWcYWP7rX/8aS5cuxT1339PLiyYUi8i3b1lA3sOIDVuxZdFlSIQeto4ox4y77sKYCxciV1GNzhSdbgToFpI+ryyA5zBFPN3nUV1W3VQBVaC0FJDAGsI8zk2EeIQqDL554YUXisE3pdJqcZGzjYRADA6SOuwG9VgWamtrTQp33VSBUlWA41QCOQg2CRI5nqNyCB66upoRdjShtrkdyf/+I9oeexxlYQahl0EmVY4WN4nNVVVYlU5i6iWLccIF78SIjIUxz63G2v94AvVjurFtbIhzP/hxdI07HjnWsNZt2Cgg86SUsZA5nfMl4bXM8xRE5lEGcpx22mnmb4TnjnGgR5mOQtuNAHrOQ3pPC7CnCbs/+VFkNqzBC+MmGQd63byFsC0WDGDQVYAw8GDBNTXQeQwed9y4cRg/fnwR4DNwpKys7KDlhIZNp+mFQgG6DgJVQBVQBVQBVUAVOBIFFKAfiVq6ryqgCqgCqoAqoAocVAEF6P07QIz/PIxc6AXDjqk6KszYQHSEZpG8LJ1GKpmAn/ciJ7oVuYS8bA5NO3bCynsIcnmsXbsW3d3dRacn9yEsnz9/Ph5//HGzGEkH+pgxY/Dkk09i0aJFuOqqq/DGG29g5cqVuPbaa3t10Uy7TgguAD3M+xhJgL7wciSQR/2IFGbcfRfGXrAYuYoadKZdZNwQTmAj6Ud1z307b2qwRgCddnTdVAFVoJQUENAiAJ1whbCFUO/ll18uufrmcYDONrKtBD/xGud0oDOFu26qQKkqINkQJGiF4JyBIASeuVwWDZvXIt+8E5P3dmLkM8vR/cRPUWn1wA2ysJwkWrwQm6vLsao8hSmXXYZp7zgf6ZyD9J83Ye0TP8OOOg+bqrN4x4c/ic5x05C1oxIuug0PBWR8yVwu5SzEcc7xxt8Jr1nyQjJ58BmT9wDXcYop3Fl9J7D3OdDLCgC98fa/RXbDGiwXgH7RAhN0yRrotuObwFA60FlKyHVcE9xUU1NjfqTuOs/Lcc+26KYKKEDXMaAKqAKqgCqgCqgCR6KAAvQjUUv3VQVUAVVAFVAFVIGDKqAAvX8HiAB0c5ai81zSuBdyuxOhByEc2zKLk/lcHkTKCaYY9gO0tbTgN7/8FWzPh0P87PtmwVFcavI7FzcFdlVUVBQdoh/96EdxySWXFOv99vaKo7rlfgTQWeeYAH19PTYvugKJMIctI1OYdfedGHvhEmQratGZcpE9AKAHBYDOFJ4K0HvbI/p5VaDvFYinM+ccI85Evv/SSy8NeHr2Q11hHKATnEsqeWbnYJvZ/tGjR6sD/VBC6t9LQgGOX/PYYFkmEMSATNvChhWvI2xqwrS2DEb+5k/IP/kkHKsdYejBdYCcBeyqTmCDY2Hs28/H+FPOghck0d3ciYZVa9Faa6MhkccZV9+ArpHjkDd54XUbTgpwTPE5kg7zODjnmOPfGIBEeD516tTic6ake2dwJzMlRfZzKwLoIVO4ezAAfW8zmu74GHrWr45qoF/xHuNANwC94EA3z5BwMGfWySgvLzdztYBzGfeSYn4gS4AMpzEw2K5VAfpg6zFtryqgCqgCqoAqcGwVUIB+bPXXs6sCqoAqoAqoAkNKAQXo/d2dJol75D4vOM+Lv0dV0Y03PZlMoKuzC0nXNeCc79OJTqdOtrsb//nTn+H4SZORTqWxfds2s+BIMMRFTS52cvGR7srGxkbjZp8yZYp5j/WJb7jhBixavMg4fbhJPdWjvfIIoNNBBPi2hcBjCvd6bF58pXHB1Y9MYhYd6BcuQaayBh3JBPJOCDuwkSo40AnQozACRhWoA/1o+0I/pwr0lwIH1j+Xf3PeIUAX2NJf5z+a47JNhOUEjpznBBQJQB85cqSBQrqpAqWqgASC8DUOEzmGqyorsWHlCnTVb8PkPV0Y/btlyP7sSSSdToRBDwIfSKeBPQ6wC0BnuhyZilq0pCqROOF4nHfdtehIOehIuuhKVaDDScE34Xq6DScFJOiSAJ3zucBqcXvzmZLPk9OmTYtc54UADr4mEwmTgt3j82kIBJYDHyEqcx7K97YWATproBOgtxUAOlO4w/Jh2b5J506APnvWyaiqrIqegsPQjHe+Sh30eBDXcOofvda/VEABuo4KVUAVUAVUAVVAFTgSBRSgH4lauq8qoAqoAqqAKqAKHFQBBej9PUCImSOAHi/1zbTtUvmbfw0C3/zbtR34+bypC26x9rCXR64ng6XPP49//fo3UFlegU9+8pOor6836S25wMjF0LPOOgvXXHMN7rrrLnR2duI73/mOcfZ85StfMbUrr776aiRTSfR09xQdRUd75Wyvw7VQ40C3EOQ91Gysx6Yll8MNctg6Mh0B9IsWoae82gB0z4YB6EzhbtO9brNqZlBQQRfwj7Yv9HOqQH8pQIgR1V2OoAY3ASmvvfaaccQK7OuvNvTmuNJ+ATM8Fh3o06dP781h9bOqQL8qIN81Gb88GQEnv4eVlZVYs3IFsk3NmNYVoPq3y9H2oydQnuhAkG1GJhdibIWFrkyIMGEj56axJyzD5soK7DnvVMx43w2wqmvRkvGQzflw3TRsS++//dqhJXhwCc6QUhccX9XV1QZcszwQQTqDjQjQ+RxJ0N7e3l64FwRIOLaZ+xFEDvT9APqeJjCFe2bjWlMDPQ7QA3iwbZ8F1A1An37CSaiqqjLBTnKvkYwLkkVEgkhKUEZt0gAqoAB9AMXWU6kCqoAqoAqoAkNAAQXoQ6AT9RJUAVVAFVAFVIFSUUABev/2BDF5BM73udDpvBbnucHrhNGIXJOE5lYQmtTtDdu3443XXkNXRwe6u7pQkS5DOpnCQw89hB/96Ef4/e9/b+qZ33LLLaYm8fe//3188YtfNAufrIHe0NCAe+65B/PmzUNXV5f54WJob1Niso1M+mpz/bQA0Cs3bcHGJZebFO7bRjCF+10Yc9EidFdUozORgG9Z+wF0y/IQ1X+PknnqpgqoAqWlACGKOLcFcBCkZLNZvP766ybThTgFS6XlAl/YxniaYoGRWgO9VHpK2/FWCghI5HeOP5JRQcD66lUrsHf7dkxsyyC9fAW2PPUU0nYXwsweZDo6MbWuCvnuDMJciJyfQK5sBHaMHYUtZ5yI429+D7J+EpXVoxH2ZOF6vnn+0G14KCDPfjLGBFLzfWbmYOkfBmZynmeAlKRt5/6E7Ol0uuBA9+Gb2uQWQtstAvSy5r1AcxN23f5R5Davx0vjj0P7ldehbt4C86THGujgs1/AHxunn3qGAfdSHiSeTp7nZhvYRt1UAQXoOgZUAVVAFVAFVAFV4EgUUIB+JGrpvqqAKqAKqAKqgCpwUAUUoPfvAAlZq7xQ+9ycycDyaItSoYcmgWoqkTSQnDXQy1MpdHZ0YM2q1Vi9apVZqKwoK0c2kzFg/Wtf+5qpT/mtb30LkydPxgc+8AEsW7bMAPQvfelLZtHxtttuw6ZNm3Dvvffi/PPPN2k6uQDPhdHeOnoigB5h7zAG0DdcfBkSYR7ba6MU7qPmLUZXZQ26WY+YNZQDB25gwwmZNJYO9NC8rwC9f8egHl0VOBoFBJ7LnMEAHAEd69evRyaT2c+dfjTn6MvPsL0EMIQ8nO8IXuiwHDduHGpqagxQZ/t5PbqpAqWqAMGh/HDMMqOMQERCzJ3b69HR3IhqP0RZaxe6du5ERbkLy8oj5/cgmQyR6M4hnQuRsJPIWAk0JhNoGDsCnePGwLXKkev2Ue5YSPoE6ErQS3Us9Ee7xH0u87ukb581a5ZJ2y4ZO/g+9yVQl4CkKBCpMGYY7AkbobMPoKeb9gBNu7Hjkx81DvSXxk9Gx1U3YPz8hXD4rFgA6IHvmdI9s2fNQXlZuRnf8lwqwVp8j/O5lA7pDy30mINHAQXog6evtKWqgCqgCqgCqkApKKAAvRR6QdugCqgCqoAqoAoMEQUUoPdvRxKeBwWAXgTnBYhO55dtILopAAmHNU89DxvWrceO7dsxa+ZMLF64CLt278K/PfZt4yYnQP+f//kftLW1Ye7cuWaBkW7QsWPH4owzzsBTTz1lUnDedNNNBiQ9++yzOPPMM82+r7zyClavXm3+1puNyNsm+GfNSttGmM+DDvS1l1yGZJDDzlo60O/EyPmL0VlZix7XNZDcDgnQHdhhAAd5Bei96QT9rCowAApIrVzONzt27DBAhWCjubm56I4dgGYc1inEoct5j9BR4M9xxx1nUrcTxGhN3cOSUncqAQU4VhkMt3XrVhMQws22Lfg9nQiy3WAG7dB24Pl8gLBMQRSkHXRlOzEaDqpyPuAH8JmW23XQmkgily6Hn2Py7ASSoQ8nZLkYBegl0N0D0gSOKSn7w/mQsJpjjPB69uzZBqALyBaXOrMW8ZmSIJ2bx9IdfAbkAGT4p+OacEjWQE83NgONu9Dwfz6CjrVM4T4BnVdfh0mLlsB17GINdDrQCdBPO+UM85waL7chZUIY/MS2sY26qQIK0HUMqAKqgCqgCqgCqsCRKKAA/UjU0n1VAVVAFVAFVAFV4KAKKEDv3wEiAJ0wx/N9uLZtXOaBF/2OIETAVJl0R1qsew68uHw5Nm3YiAXz5+G2j30MDQ07cMcdt+PJJ39q9mcNdDpAP/axj6GjowM/+MEPcPbZZ+O6664zf+OC4+OPP25clw8//DBOP/10LFy4EE1NTQa802nUmy3unCcYZ/ur6rdi9eKLkQ5yaKxNY8Zdn0PtgsXoqqpFxqTg5LU5sAMXNgKzcE87vjrQe9MT+llVoP8UINRggA5BCucNzjmSsp1gg0AlXh+9/1py+EeWFMUEjgQw/PcJJ5xgylrwd0lJfPhH1D1VgYFVgONUyg+wTMKqVavMv006a8eG42fgBjl4jo3uRBp5OwnLTyAMXHhJB9kgh5F+iOossWYeOZf3WcAKWLc6AS+0EVqRYx1gGm4F6APbw8f2bOIw5/zI3zkncr6cM2eOeWYUwC4OdI49/l0Aehj40ZgJIgc63ARCx0ZVzkOifhvg59HwkVuRWbcGy8aMR9sV1xqAnkomjAOdYzKZcMDDzJl1CsrKysz4luAmccgLVO9tyaFjq7aeva8UUIDeV0rqcVQBVUAVUAVUgeGhgAL04dHPepWqgCqgCqgCqsCAKKAAvX9lJkD3Ah+O65pFyITjmoVEk47d85FOJE0KdwSBAejb6reisqICY0ePARcqMz09aG9vx/PPP48F8xcat05lZaWpR8kUynTr0CFE0EXXJf/OBUnWPed+L774IsaMGQO6MGWxtLdXTIAe+n4E/R0XyOVRtnYtVlx6OardELvLXUy/9y6MWLgY3ZXVyDgJ4nMgdBESoiOEE0YL9ybFfW8bpJ9XBVSBPldA0rXzwAzUWbt2rQnO4dxDcE4Aw99LydXNtkibBBCdeOKJxdTE6mbs82GiB+wHBcQpTIDODDMsO2CeH1ynANCz8F0HnW4ZsnYajp+GFaSQcywDy6tyeVTl8/BtDz0Jz/jTK/IWkp6FnO0gz1TctofALsDQfrgGPWTpKSAwmnOkpEjnqwD02traYqP5TClzPPcvlv8xqdsD80xnWw44uljKp7wnh7KduwAvh20fvgVh/Ua8WDcJLZe9GxMWLDLBH56fRRDmzO+5nIfTTzkdlZVVpSeUtqjkFFCAXnJdog1SBVQBVUAVUAVKWgEF6CXdPdo4VUAVUAVUAVVgcCmgAL1/+8vUP7dC2ARPeS41Rk7zfC5nXlOOi7WrVxs3D0H65k2bMGP6dMyZPRv19Vvw7B/+YBY3a2tHGIBOV05VVZVZ/Fy6dKlZ4GTqdi5wEp5fccUV5j3WK+Y+XPSkc03qXPJqe+/oiaqWs72WZcPNe0iuXo2N77kOVfCw2e/BSQ/ej1FLlqCnohpZAnS63uDAp/MtDMGkn0xbrwC9f8efHl0V6I0CBOWcLwjQ161bV0y1K+7E3hy7Pz4rDnMJFuKrAvT+UFqP2d8K8HvH1NmvvfZaMXCF4NGiAz3MmfTtOTuNvJVCGKaAMAnfjgrFlHl5pD0PeddDd5I1qwNU5Syk8paB53Sv+5aPwA7Ugd7fHVlCx5dnP6l/zmdDyTRCB7pk6uD8ToDO50f+LgCdrwgJz2EyKdGBngtC+AiR6s6guqPL1EBvvP025DatxfJxE9F6+bUYP28hLCs0AD2R4HMjkOnJ4fTTzkCVAvQSGiGl2xQF6KXbN9oyVUAVUAVUAVWgFBVQgF6KvaJtUgVUAVVAFVAFBqkCCtD7t+MI0C3bQhAGxrFt07vj+bBDoCyVQk9nJ5788Y9N6nZTi9S4e4CE68IxLp0cstksJkyYiMe/930Dwz/96U9j8+bNpuGSYvmss84yNdJlwZMLpeJQlysU92XvHaNM+xml3OS1pAMgvXEjtr7nOiR7OrA9yOHEBz+PURdfjJ7KGuScBOzAMvA8bzOdewg3NL4l42PSTRVQBUpPAXHBsmWtra0mhTs3SbErv/c+IKdvrp3t4BwnNXwN7AEMQGcN9APb3jdn1aOoAn2vgIxlBsIRoMt30XWZ+joLB3kwl4sVJBAgYe6rvkWgCdhhiETAZwwfOTdAdzJ6rqjI28aB7lmOqYseWvx+EKDrNpwUkBTtUv+cr3xv+vTpBqBzkywjDMrkfMrnTgZmRnMr07cXnmdtBwHHE4B0TwYVre3AmtXY+8Cd6NzIFO4T0H7FezCOAJ2le1xg9Jha40DP5zxMmngc0qn0cJJfr/UoFVCAfpTC6cdUAVVAFVAFVIFhqoAC9GHa8XrZqoAqoAqoAqpAfyigAL0/VN13TFMDPQzgcQGSUNzmsjfJt489Tc3o6exAJ9Mjr1pt9mF6dy52cwFzxIgRmDBhAjo6O9Hd3YOvf+3rKC8rx7e+9S1s2rTJgCypSzlt2jR84AMfMAucXHRnKk75vbyiHMlElAJW6l/25qrpqPcDH4HPWuYW0n6Asg0bsfbyy1CZy6CrqgxlH3w/xl5zDdwpU5G3E7BDG57lIsMVVCuEE+QL6FwBem/6Qj+rCvSXAgQrAsubm5uxceNGM6fEA3F6H4zTt62P1/cl9OHGGuijRo0yTkv+lFqb+1YBPdpgV0BKEPB7xnv5ihUrzPMAM8o4BOj0+4Ye3AAGiPPemnHpLId5z2EgnsW65yFyDswPy6SkfNZPp/PcRsBgE4SwDRDVbTgpIPOflEwX+KcAACAASURBVOMQgF5XV4eKiopihiIGYzLbETc+O3L8cWPwZOB5CDgmHdY/d9HZ043KTA7VW7fDee1VNHzti8g3NuClCceh/crrUDdvgXGgl5UncdJJ05BKJhEGDCg1eYyGk/x6rUepgAL0oxROP6YKqAKqgCqgCgxTBRSgD9OO18tWBVQBVUAVUAX6QwEF6P2h6v7HLCuPXDy5bBb5bB6ubWNvUzOe+fWvMaKmBt/9zv/F7Z/8JNauWYOydNIAKoKeCy+6CH/zN3+DpqYmfOpTn8aTT/4U3Z1dpuY5gRZrnfOHoMgsrhfcl4TqLS0tqK6uNouhXHwXeP7/2XsTOLvK8vD/e9a7zpKZLCQkIeyBAiGyuNQKoriwaVlVBEFkccUVUMG/66+0Yv/VQpXWWq2IW39dqFZtq1ZbBQGRkJCVJJBtksnsy7337L/P8945YaBCApmEycxz+Az3ztxzz33P97x57/m83/d5HpkU3dtNBLrUvJQIeUcKrg7XqDzxBJvO/2NmWRlbglHuJ2PJLbdwzJvfQuL42KlN6DjUXZd0rAZ6c+pUctzvbYv0/UpACUw0Acl8IeOW/Mh40tXVZZ5Plojzp59vLs9lHGxra9sViS6LkHIRJOOqbkpgMhOQf195Px0aGmLNmjUmC40RnbL2zobUBi/JKMUZTpYSuCmxk+EmsjgtI3YsUw89l+VkTdEu37iJJblfLLxUItUzk/1Gt+lBYHwK9/zeUPqVZDKSaPO8BIb8TRZhzp07d1cZoFy0O7aN77tkSWqiyHsGBlm9bi0zUzi+p49q704G/v6vGd36hIlAH37DxcwRgU5GuVLg+BOOwbGlfrpLHCVkqXbA6dH79u4sVaDvHT99txJQAkpACSiB6UZABfp0u+J6vkpACSgBJaAE9iEBFej7EO7YocMwMNHnzbrhFp7j0N3VxU//4z+Z0drKt755F9dccw07d+wgSZo1KaVI5Kte9So++MEP8vgTT/DRm27ib/7mq1TLVQYHB/nCF77Aqaeeyute97pdtc6lTrEILhHnMvEuslwmRaWOqkyQingX0V6v1/fqpEWgB0lk2lh2fZyRBsUNG3j4jFcw17LxZs/ivjTiiBs+wtGXvInU9ptRco7LqOeayDgni00aexHoOoG/V5dD36wE9gkByXIhY02e6ldKQoh0GS/QZayaLEJd2iFphmXcW7Bgwa6IyWq1uksMCag8xfs+gaYHVQJ7SUD6Z74YZGRkhM2bN5tyLPJvLYwiEhHpjoubZRSTBCeNiZ2UxE5w08x8rzZch8Ck5nZwUxtbUuGMVTsX0S7fwV4CXmqC1XWbZgTyNO7yKPeEeZ1zuU+UH/nb7NmzkcxGMn5Kn8zlutQvj6PQ9BvfL9A3OMzvHnmEmWnGif2DlAb76br9NhrbnuD+OQsYfuMlzHv1a00K90LJZcmSYwmDBo7t49repPn+mGZd4IA7XRXoB9wl0wYrASWgBJSAEnhBCahAf0Hx64crASWgBJSAEphaBFSg74frmaWUikWSODZRO0kYsXXTJlY88gg9O3fS3tpKo143dSFvvPFGTj75ZL79ne/Q29vLhz/8YVavXc2nP/lp7rrrW6Zk6Wc/+1nuu+8+rr/+es455xwTnSbySB4lakjSvspkp0Smy6NEpMuEqEShizzP074/3zOXyXfcpuS3woRCmFDauo2Nr3k15aFBwnKJhzybxR//GEe/6U1kVjOFuwj0Yd8lsSXN7JhAN5Fxz7cl+j4loAT2FYGVK1eaMShP3Ts+y0Veo1lky2QT0rJoaPHixSY7R55yXsbCPA32vuKlx1UCE0Fgx44dbNu2zRxKBKd8Z8siFlkYIgLd8YokSC30BBv5HpXf5FHSsdukSEp3l4btGXlektrnSWZegYTAiwkdqZFuYacmB4xu04SA9KdcnucLn/JSHTJGymvyuyxEkiweEoEu46mMnblAty2QKHT5kWoBPX0DrFm/nkqtztK+AarDg2y7/TbS3h08cNACk8J9/mteh7yvUHQ5celx1EaHKfgl0ljaM03g62nuFQEV6HuFT9+sBJSAElACSmDaEVCBPu0uuZ6wElACSkAJKIF9R0AF+jOxfb7Tyk+dDTRR5xYkQciK5cvZsX07ru1QGx5mZGiYsqRgDwPTCNuy6OjooLWtjT/8wz80E5c/+MG/Uij4bN26jYMOmovnerzt8rcxa9YsU9dXJjlziWUm2MPQRJpLNLoIJJn4HF+3OJ8I3ZseJQI9slIkEr2ATTlI8JavZPU5ZzMjbDBi26xqqXDMJ27m8EsuIRurgR44HiMS7WTLZL5M4Ev6WBXoe3Mt9L1KYF8R2Lhxo0ndLuNHLp9FsMhCHdnychCTpaZ4LoekXccee6yp55tH8soYmUeoTzbhv6+unx53shGQu4FmxhVJZy21S1I7M9+jpmy5aa5F17btbN60uSm4ZSGclZoFa55tUx8dxZPvU9sjlXTstiRjTynFKW6SmvTuskBNapzLd2trAO0NEeUwXLAY9SUFfGb2My3Q8PPJ1kn2S3ukX8nYmN8PmuwGYWj62/ja6PkYKq+JVG/KdxHoFkipgCghziCxoDxS4/idvbQM9tPzt3cQ7+zi150H0X/OBRwsEehyv1h0edFJJzA6MkS10koaNxeJ6KYEdkdABfruCOnrSkAJKAEloASUwHgCKtC1PygBJaAElIASUAITRkAF+jOhbE52725qT6R3mqUkaWIEeD7JGMcRrudBnODLPmHE/b/5DRvXb8CVWuVJQpLElIolZN84iimViibazPN9Lr30Ujo6ZvAXf/FFEwFqaqDajtnvy1/+MkcccYSJMM9Ta8qkp2y56BJhlNeszCOOJqrTyKR/ZKekVoqbWRQbMdXVa9l4znl0hiHDFjxSKXPUJz7GoosvJpYa6JmIABeR6PJ+iYQzlVgzNAJ9oi6MHkcJ7CEBkcnjoxHzKMR8MY68LgK9r6/vKfvlQlo+Zn/XE5exTsZXGeNy6SJtyNuRS3Jp2ymnnGLGP/mbbHldaXlUgb6HnUR3m1ACVmZjpQ42Nq6T0WgME7sZWUEKu1g4VrO4+ZbNXWx9fAtFEeWWxbAbU3NiSo6NHQa4cYqXWWS2Q2h7kDlUQ4tiDHU/JHRDWqIGs6OYnl8+yOhDa01Eetfxh3DoG14PdZeCVWY0rpG4qQSt6zbNCDx9/JfTH3+fOH58lddkzMwj1vM7Y3mUpAexLP1wHFoaASf29lPt720K9J7t/KpjjhHo8898nRHofsHh+BMWk8QRvleSFRzNlRy6KYHdEFCBrl1ECSgBJaAElIASeC4EVKA/F1q6rxJQAkpACSgBJfCsBFSgPxMeo3eNRM9jw57csxk9lk8sup4rs49EsaRMb8aRidwW2eNhYYexeXz4oYdM5Pipp57CqlWr+clPfkIUhc3jJCm+73H2OeeYupM7d+408ufggw+mu7ubH/zgB1x5xZVGFi1dutSkas/rD+dSSx73h9QSAd6suZpiJxmFIKZt7Xo2nX0es4OIIctiWaXI4bd8jAVvuphwTKCnuMSW1EAXTyDTrirQdXhSAi8EgXzsyOst5+PGeKkuNdBlHJoMWx4tKdHl49uYty0fA3M5/uIXv3iXbJd9xp/fZDgfbcM0JJCJIHfMojHXlejfAKfsEKQRXTt2MDI8CrFFUIuJR0MKuEZa9lg1RrwYLw6pSqRvBp5Em2Mz6hVIM5+WQFK1W9T9OolbY1ZjmINHRtj+g58z8qvlDBQ8Vp56BIve9mb8kRKd7iwaTkjohKYeum5KYE8JmGWlcq8poeiZRZTJ/ZxFWxCZFO6Vvh52/u0dRDu28j8dcxg87yIWvPYskymhWPL4g+OObt77If8WdPXGnnKf7vupQJ/uPUDPXwkoASWgBJTAcyOgAv258dK9lYASUAJKQAkogWchoAL9meD8foH+ZEx6c9JZapJKqnTHsQmChvmb6zomYty2HcqehxPFOGnGfb++l5NOOonLL7/c1DD/3Oc+Z6IpZZL8ggsuMCnbRQCJfJfoSYk8z+uYV6tVXv/61yOPec1z+azxMkmEfR5xuS87fS7QUzvBygX6mlygx4yIQK+WOOwTH2X+JRcTuD52KhVYXRIR6CbFrAr0fXmN9NhK4NkI5NGE+fgxPuJQXpOf9evXTxqBLucyvoZ53n4Z78bX7ZV9ZDvxxBPHpRxuLmr6feJde4kS2F8EMsl+YDRiSpLF2HZG0XHIoogVa9bSMzSEZ3kUswJ2lJFFKZZjM+wEWC0FqI9SJqOYNNO11x2HgYJvsrpUA5ui1JO2G7jU6AxGmTE4QNe//zeD961gwHPY+OKjOfwtFzKDmZTjKsPJqEag76+LP4U+5ykCHYs4s3YJdIlAr/TupPurtxN2bzMR6MNvvIT5r3k9WSZZlnyOO34xjtwDJpbJxvC/F6hOIVh6KhNGQAX6hKHUAykBJaAElIASmBYEVKBPi8usJ6kElIASUAJKYP8QUIH+TJx/n0BvxqQ3t3ER6G4zfXqaJkZ8yz4i1kWA22lK18YniOt1Njy2nrlz55r65tu3b+eee+4xdYRf85rX8Na3vtXULv+TP/kTI9dFqMu+kq594cKF3Hbbbc1jj6WJF1GUyyP57Fy47y+BnjiSwj3BSpsR6K2r1/PE2ecxJ4io2TaPVMss+sRHOfiSi1Sg759/yvopSmCPCeTpenMRnYvnvBSELOSRFO49PT17fMwXYse83VKrd8aMGaYJMgYuWrTIRJ3nJS6a43NqXs/P+YVor37m9CQgmaol0jt1MlP6JEpEoNv4jZhS5vLwurX0Nmr4uJRCG8KEWKJ0fZfISvBKPkmthp+muHGCk9nUfIeeskPdsylEGLFeSkLKcUA1atASBgyvWEd93WZGXJuuI+fS+bJTaLFasBsO9SQE15J/ENPzouhZPy8C4wW6KHApkpHaNm2NkCUi0Hu62fHV24nGaqCPnv9mUwM9jkPK1QLH/cHReJ6DrHWyZDWlbkpgDwioQN8DSLqLElACSkAJKAElsIuACnTtDEpACSgBJaAElMCEEVCB/kwony7Qm8L86VXRTQ30VOqZJzi2baLPx9cR3r5lC/FoDd9y2LplC1u3bmXmzJkcdNBBPProo0aa33333Tz88MMm2nzZsmVGWh1yyCEmsn3NmjV0dnZy7bXXmgn3RqNhxHweMZpLdfn88bJowjrI7zlQUwSkZFaKnWZGAlTXrOPxs85jThgR2C7LWysccstNzL34QgLvqRHoiS2ZPzUCfV9eIz22Eng2Anm5h/HCfHydWxlPRKD39vZOGpDja5rn7c/HPBkjFyxYYMZGGSNbWlrMeChjcZ6uftKciDZkGhLIyCz5kQwJKVL13HV94pE6RbfAwxvX0l0fxq7HlBsJvu2SiDT3XNIoJgpinCSTpO5IFXXLsql7Fv1FqHsZTpbiJyltspgtjPHTmBbXwa8FlIKMyHd4ogjDVZ+0FuMlLn6xRJxlko1bNyWwxwT+t0Afi0AfJ9C3/83t1Ldv5dcds2lcdCkLX3cWcRRSqRY5evHhFAs+qfmnoIs39hj8NN9RBfo07wB6+kpACSgBJaAEniMBFejPEZjurgSUgBJQAkpACTwzARXoz8RmvEAfn2RyTKSPTTo3RY5lfuS/LE1Is5RCocBAfz+//PnP+T+f+CRHH3Ekf3XHHfzrv/4rZ555polCv+WWW0zUpAj0q6++2kSl33DDDbz85S830embN2/m7W9/OxJdKXJdtjytu+NKpHsz1fL4iMpcrO/LPi8iILVTMlKcFPwgorx6HRvPPo+DgojI8Xi0vYX5N9/AQRdfYAS61LqUFO4mjbsK9H15efTYSmC3BManbJedRTaPj9CWMWWyRaCLCBchLiL96YuFZs2axZFHHmlek7EyT9eel8PIx0h53B9j5G4vgO4w7QjYmSw4i7HjBB8HzytSj0Mi3+K361bSUxvAD2PajEB3qBUcRiXpe+KRhhYthRaszCWRMi92RuRmNNyU0CxmS3BI6KhntDUkUbzUqU7JpHyM/Oa7jBYtoqKDm2ZkgcQNu6SmBrVKzGnXGffihPdEoEsE+sCmTfzPjJlYb72So95wPmmWUC77zF9wEAXfI4lTbEuWhGj/24vLMW3eqgJ92lxqPVEloASUgBJQAhNCQAX6hGDUgygBJaAElIASUAJCQAX6M/WDpwv0J8O0rCyfcs6MsMkkNXDWTA8cNBrUG3Xa29qM5PnFT3/Ge667jkXzF/DNv/8m//mf/8lpp53G6aefzte+9jWTwv3Tn/40n/nMZxgYGOCaa67hmGOO4d/+7d9MJPpll11m6p5LfXOpfS4R7EcdfZSJqozCyMjzXCyFYWiOt6+3ZiSdnG9mBLoXRBTXrGP92ecwL4hJHZ+V7a0cfPNHmH3x+U8R6KYG+lgkniGcga0RcPv6kunxlcBTCDxdmMsYIlteT1zGkbVr17Jjx45JQy4X/NK2XKRL4yRaXhYiHXXUUab9ci4yFspiI3mPGaNNpG2m6dsnzdWcfg2xs8zIaydOcRILx/NIfJshK+DBtcvobwww03aYXU9wagEhFg3HYdQrERVbKMcl7MBlNAupeTGZI9+dTXke2SnYKW11aAmbbE3aeNsmcyxiOyO0I2KpvZ4kuHK/YnmA/KjAnH698fmf8VNroNvEslZDUrgHYynce3c2U7h3b+PBuQspXv0elrz5UrOow3Yyqi1Fc78cR6mR6GPVkJ5/g/Sd04KACvRpcZn1JJWAElACSkAJTBgBFegThlIPpASUgBJQAkpACahAf6Y+kAt0ed3Elpsdx8tzmXY2EY4SGRmFuI5jRE739h38wz/8Ax0dM/jC52/jtltvpburiyzNGB4eNsJHItBFnEuU57ve9S6+/e1vG0H+pS99iUceecTUQJc073/1V39laqF/8pOf5IorrjBC6POf/zyLFy82okg2ecyjMvdHdKUIdJn1tK2mQHcaIYU161h9zjnMDxNsy2d1eytzb/kIsy76YwKR+mMR6CLQzft3pXC3DFPdlIAS2H8E8tTtuTDPM1vUajUjmiWDhoxNO3fu3H+N2s0n5VHn0rZ6vW7GvDyte1tbm4lAF7FeLBbN6/I4PtX7/ipxMWmAaUMmFQG5i3Ay10TdRmlCmEY4RZtaXGPlE4/SPbSN9nqDQ0OLWaMp/lCEV2jhdxWHgUPmE24cZlbWTlh16S9HWMS0BOAn0HAzYgdTC72QWGZRmvwkDoRORmRLTfWIjATCkJLrSf4YsBwV6JOql0z+xjxFoGcWUSYLNSzag4gT+wao9Paw829vp961mfvnzKf6zvdz8mVXYFkZSRqSZiFpEpOlFkW/tOs+dvKfubbwhSSgAv2FpK+frQSUgBJQAkrgwCOgAv3Au2baYiWgBJSAElACk5aACvRnujTjBfqTMVpNgZ6ZmC1LIsokyjGRYo4yYZ2RJLGJPn/Zy15mUq3e+rn/w2VveQuLjzyKr3zlK/z85z/nta99LSeddJKR4yLJb7rpJm6++WYTNSmp3CUC/Yc//CF9fX287W1vM58h9dAHBweNMJKI9Lz2uXxuHk2aR1ru8842JtCFgQh0txHir1vH8nPPZkEQU7CKrG1rZc4tH2HmRW+kYaLix1K4i0CXxQgi0CUiVP5Tgb7PL5l+gBIYTyBPZS6LeWTckEU4srhn27Zt5nH8uDJZyOXlKmQ8HBkZMe2WaHSR5O3t7Rx99NFmcVI+VopAz+u6y2O+WGB/LDKaLMy0HZOFgHzP2TiWR2o57BgdYN2WjTRqw3iulERp4NCgc2SUeT0jRI+sZ8PPH6DRiHn4yFksfu+VFAcd5hfnMJjUGXIbeJZNS2DjpjZ11yZwpLK6JYHo+CbSPSFzMmIXYicltTMs2yKpNSj7ReIsJdXv3snSQQ6YdowX6FlmmQh0EehtjYil/QNU+nro+ds7qG/bxH2z51F95wd48RVX4TiWEehx0jCLLwt+iSRqZgbRTQnsjoAK9N0R0teVgBJQAkpACSiBp8x3ZHqXqT1CCSgBJaAElIASmCACKtCfCaRM9qXYtmMizEXMmMhMzzO/R0FoZLn8HoWh5D6mt6eHR5cvZ968ufzZrbcyNDzM+9/3Pj5w/fs5/g+O4/bbbzc10M866yyTxj2vgX7nnXdy3XXX0d/fz4033shLXvIS/umf/smka7/22mspl8s0Go1d0vz33Qru7/TEmaSAzTJ8y6EskW6PruAXZ76K412fcuKztqXKQSLQLzmfhi9pYkWgO0gEukSvW0agC3sV6BP0T1kPowT2mEA+XuRZLPK64Q8//LAZ5ySSOy8PsccH3Q87ihSXKHlpt7QzF+R5DfQ8ylzG67zu+X5oln6EEthVJkDKrUjfzPtgXj7Asz3kvzDL2BYM8+BjK/FJodGg3bMohw3mDNWY2zvC6AOPsvE/fkXm2PznXIsTPvEufK8FJ/Xwkww/TrAlDbxVJHUK9CcpaaVCkMTme7mSQSXNSJOA1MlI7IxGkuAVS6RhirQlTiKQUiyawV1773Mg0MzGlC8itUks2wj0llrA0oFBKju66Pn6V0wE+m/yCPTLr8SxIc2kz8XNdO6ymLJZCUg3JbBbAirQd4tId1ACSkAJKAEloATGEdAIdO0OSkAJKAEloASUwIQRUIH+TCgtbMcxIilNM4oF38iaRq2Oa9smXbv8SBS1CPXHN2xg2e9+Z1K4n/Xa17LskUdMnceX/+HLWbF8hamNfvjhhzNv3jy6urpMpOfSpUtN5KTU7l2+fLlJBy9RlC0tLWzZssV8dp6WWCbl5ffJsuXRoFacYtVqFDeu55dvPJtjMwe/FrOtczZzPn4DbReeS70wTqDjjkXwyySqbCrQJ8s11XZMLwJ56YfxwvzBBx80C3VE/snPZNqknRJxPjo6arJyyPM8kl7G0YULF5q/66YEXigCeZaDPOPB+IUe8s3n2Q4JGTuiGvevWkHRdohHRumwHVobEbNGA+Y0UgaXrWL5P95DEod0L57JknecT2FGG7VGSDsFWiKb0ShjsFwmaG2nuxGTVdsIEknTnlFNE0phSBY1sD0by3WppRmWWySJLHx5TAOzkE0N5gvVWw7Mz23Kb8ss1IjjhDizwHHoiBNOGhqh0LXV1EAPtm/h/oMWNFO4X34FtgUpEbakSMhSKWgAqa7eODB7wf5vtQr0/c9cP1EJKAEloASUwIFMQAX6gXz1tO1KQAkoASWgBCYZARXoz3RBmnE2SZqYtKi+55FETenrey5REOA5zfTtItFXPvqoEegnv+hFXHXl23nf+95rIsdv/8vbufXWW1m7di3vfe97Tfr2H/3oR9x///2mrnkuqfIaxLkUknTuMgmfyyyJvBTBPlk2ic6XCVQXGy+O8TZv5MevPZ0/SF06AodNLe3MvvkjzLjkjU8R6OnTBLqw1QikyXJVtR3ThYCMLbLlEeh5VgsR6CKl89cnEw9pl4yHMjbKeNnZ2WnGWGm7jI8i0XVTAi8kgfzfTp4JIS+rIvcRkoPFtqT2c0wtjHh4+QoKfpGgFlDFpRRltMQpxSgm6O5m9PGNVJMItzZE0NuNW7CoN0YpZAUTeb6jXKDvmEMovOgEanYBt7WTIAjN8YtRRDmNIYlMmXPL9QgSh9QuECcefqFCGtewCM2CNt2UwJ4SyAW6keg0U7jLMgypgb7E1EDfSfdXb6cxvga6CvQ9xav7PQMBFejaNZSAElACSkAJKIHnQkAF+nOhpfsqASWgBJSAElACz0pABfoz4xFJLDVDHdtp1jlPM0pSVzdOaNRGKfoFnti4kZHhYebMmsXcOXNMhFkcxSRxjO9LKld5m9QazZAochHmMrkuorwZ3Z6aOuf//M//zNDQEK94xSs45JBDkFTKAwMD/NEf/dGuKMvJ0pUl4Eii8m3LNueb1RsUerbx/ZefxFK7yMGNAk+UW5h9y0eY8eY3UhtL4Z7hkAt020y5mvhzFeiT5cJqO6YNgVyQ55kkRPTJ30Sgy2OefnoypUEXUZ4Lf2nXokWL6OjoMNcsj6afbFHz06ZD6YnuKnkgCzxkk39T0i9NNLqJ2o2xaWAnIWktYvUDv6NQqhJECV7mYSc2luyfpcRpgGdFdKQh8x/dxMY7v4EdDWPFdVnOR2AV2TizQv8rT2TWua8i9VtwSq0E9cAsaiuQUrAy4iwmkONhk2Q+WEViCriFKlFjEFdeadZS0U0J7BEBEehpmuBYkonJQ5aVRllKexhz3I6dtAwNsOPOL5oI9Ac0An2PmOpOuyegAn33jHQPJaAElIASUAJK4EkCKtC1NygBJaAElIASUAITRkAF+jOjlGlvmQCXOBuJPjfpgdOMLJao9Izuri6Tvr1UKNLR3k5ne7tJ8d7TvZNDD1mE1Alf+9hjHDx/PuVqhe3btxspLmneq9Uqjz/+OJVKhWuuuYavf/3rJjWxRKhLqncRWbLvmWeeadoQBMGkSU+cWc2YNVMfXujUG5R7t3L/Zz9Gyy/uY2ZvwJZSG/P+v5voeMv5JgI9w0YEusSsS8S+CHSTvFNsvG5KQAnsVwK5OM/Tt+eLe5YtWzZp07eLHM9FuSw+ktIXUvvcDCNjNadzwb5fYeqHKQFZDDaWIUG+q+W53C88mcrdMrLaS2u4SUQ6VGfzL39NtdIicemQOUSJTWA5BJ5H3c0IrAaVOGDJpn6e+POvEPVvpeokFBOXKHZ4oqPM4KtP5OA/PhPbq2DZRRq1EM/xcVyHRhLR8BxqvkM9k8/wsSgS2z6OVyKqD+FZiUmtrZsS2FMC5u4vk2wK0qdEnoNbLHBIqcrCnl6K/b10/9lnaGzeoCnc9xSq7rdbAirQd4tId1ACSkAJKAEloATGEVCBrt1BCSgBJaAElIASmDACKtCfGaVEoMtEtEyGJ2FkJsTjMKRSLBkJ/O8/+hHXvONqTjnpJL7/3e9y9zfv4uSTTubd172T8VENwwAAIABJREFUd7/znSa98Oe/cBt/etvnWbtuHddedx1nnXUWP/vZz7j33nv51Kc+tUv8yGfk0Wr55LtIIZmMl8f89Qm78HtxIBHoqTBJRYnbtFhQ3LYeRnbwyOVXU924g61eK4d86mZmXnYRtTGBzjiB7mR5PXedvd+LS6FvVQLPi0BeO7zRaDAyMrJr7Nm4ceOujBd5Wvfn9QH74E35OCjjsIyLRxxxxFMEukh1WQigmxJ4IQjk39F5iQH5PpeyK02xbuPGIV5Yo5AkhF072PJ//5myIwvLZF2eRZA51Nwio4Uy0YxWnIPaKXgWx3QPsu3791Dr3UKbm+I+0Y3X36Cn6tK7ZAEdL19K0S3h4FJvpOD41B2XflnktmAuycEHUfd8nNQnSxyizMJ2PawkQiqy6zfwC9FbDtzPFIHuua6pgx4GEWGa0T6zk6ULF1HpH4SdO+i76f2Mrl3JfbPmaQ30A/dST6qWq0CfVJdDG6MElIASUAJKYNITUIE+6S+RNlAJKAEloASUwIFDQAX6M1+rKI7wCwVcx6E2WsNzHBzLYmhgkKgRsKOri9e95kwOWbCQ+++9lwd/8wCHH3oop558Cn99550cNGcOl19xBf/6ox+yeetWTj/9dJYsWcKKFSvYunUr73rXu4y8mjlzJsPDw0bQ53XOZfLdRL9blpFFbW1t1Ov1SdGxTAS642A5LlaaQa1Gx1A3DG1m5VXvoX3dTrorMzjolo/QevEbGC2K1LLJMgfGItBFoMtEbGam73UKf1JcWG3EtCEgkbEy1kjZCMmMkad0l6wXUk883yZTCndpUx6BLm0/7LDDjEDP25innZ82F1FPdFIRGC/QpUSLbCLT81TuwegIab1GW5TAA8t46HN/Rm2giyQcppGlZMUKYccsBts6KRx7DIe99jTcGa3M7x+hbcsOWhwLOwzo+8cf4q3cwFAW8FipwUiLixOnWElGQgGr1MKgX2Z0RgezX/lyyi9eSr1SwUlcsigliCJsx6bki1BPzAI93ZTAnhJoRqA3f5I4NRHoM2Z2csrhR1Lq6YPeHro/9C7qj63m/jnzVaDvKVjd71kJqEDXDqIElIASUAJKQAk8FwIq0J8LLd1XCSgBJaAElIASeFYCKtCfGY/UI3U919QzDxoBRd+nUa/zg3+5B99x+cTNN3PPP/8Tv/n1vVx+6Vt5+xVXcN+v7uVbd93Fl++4g96eHt77/uu54WMfZf7Chdx111388pe/5GUvexmXX365iVCXyXWRWK2trbtSJ4vAElEk0aHyI88l1Xsu11/oLi3R52GSmNi1olegbFlUhnfAE8v43bUf4NBtIY9bPrNu/iAz3nI+o+Mi0Mlc7Cwlj0BXgf5CX039/OlIwGTVSBL6+vqQqHMZW2Qskr+VSiXzmEv1ycBHJF/eRmmPtF8Euiw+ytPRT4Z2ahumL4G8H8ZRhCdy2vTZEN9rPt/Rs5Ourh209Q1z3O/Ws+3P78DxBnG8UUbrNRpAX2sbm9o7cU45mUUXnsdAtUzbSMis0YhFgwFe/yhbvv9PZCtW4KYN+mlQI2Rm2cUztagLhF6Z7V6Fx70is9/wesqv+SP6ykWcBNzMJo0C0jikVK6QpM3yB7opgT0lYBY+Zime45oyPnFmUWlt4cSFiyhv2w6jw/R85L3U1q7k/tkHU33n9Zx82ZXYNiRZjC0dMUuxcCDVxZN7yn2676cCfbr3AD1/JaAElIASUALPjYAK9OfGS/dWAkpACSgBJaAEnoXAVBXo46flnj49/HvLbmf/Ow5aJsRFIsmxJAWr1EGvjY7w7z/+CWGtzpf+/7/g+9/7Lr994AEuPP8C3vrmt7Dq0ZV89a//hts+/2e0tLRw2dsu50M33MCxxx3HF7/4RSPCr7zySnNFRIzn6V7z6EmZzB6f+lUku0SgizyaLOmJTQp32zIR6FIPPhoaYh4BDGzj/kvfztx13Qy0zWD2LR+hRSLQCwVTA13qvEoEugh016Rwb0agNyW6bkpACewvAjLGyFgjAn3Dhg1mjMkjZSV6VhbuyDaZItDzCF8ZK6WtixYtorOz05xHPm7uL376OdOHgMmRYu4PMuP75P7B/C5BuGNfXRYWtlGCNkEY4BU8UislSiJaXB+vHrFt4wZ2bNlEZ5gxZ80Oln/pq1AYxHGH8CXKPEpotFXZ0FbFO2kpx114Pt2OTTlK6chc2gYS7KGY1T/5d7pXL8ezQrK4RmN0kHkdLVhBA3cUilaF/lIbTxRKzLzoHNLXvITHHXATi9ZiBSdOCEaG8YrFse/f6XMt9Uz3koD0f5MzKMORGuhpRhgntLe3c8oRR+J398DoCF3vu45g3SqWzZpDx7Xv4aTLryR2XUJSbDslJcFWgb6XF2N6vV0F+vS63nq2SkAJKAEloAT2loAK9L0lqO9XAkpACSgBJaAEdhGYigLdHpvwlpOUyT6Z5DaPxgg1H3OBJHVzRRiJkInC0AjzLElN2naJkjFp243ojky6U891+M63v2NqoLdUW0xt9CSKzP7lYokTl5zI2a9/Pbf+6Z9S8H1uuOEGFixahOd7Jk27SCCR6Lvb8nq/ea3i/PfdvW9/vG54WmPmIM3w4oS2Rg16u/nNVVczf+0GeislZt98I60XX8hoQVJCuzLlaiR6U6BHxkCoQN8fV0w/Y7oRyKVys/6yYwSzjG2yCEcEtIx7UjJicHCQVatWmefyNzMOSornsfIRk4mbtFHaLps8HnnkkU8R6HKO0n7dlMBEEhBR7qUZrkSU2xA7GXYGTtq8oZCMLFZm4SeWifBOrATLtUmLGX2DO2nDpzwas/y732bZXX+DZ0Fw8LEsPfsivHJC0a4xa8t27O//M90b1tNV9IhaqyaqVyJ97Tik4hfoDQv021WOPft1WEcuYNRNeOCB+/nqV7/B0XNnc+v730HbiM/Gr3yHkShlZ8Gl85LXE7z+xWzwMuzYp63QhhdZhEM1/IJLZslJaAT6RPaXA/1YZtHo2PeGuYceW9Qpf7cdhyCRxY+WKWdEEpsyPm2VCi858mis4RHo2cnmD7yPeM0qNs2eSec7ruKoi95MWKjidc5kqD6AuHdZjWLLwkrdlMAeEFCBvgeQdBcloASUgBJQAkpgFwEV6NoZlIASUAJKQAkogQkjMK0E+pg8N5OC8tzUccTIbxNpmWXmUQS6TA5aaWrk+NatW1izerV5LU0StmzaTLVaxcEijmLiMDR1g0vFkklredSRR3DppZcSxTHf/973uOLtb2fhwoUTds1e6AOZqLucV5ripxnVegN6+7n3HVexYN1q+koFI9DbLr6Y0UKZTAR65ppa6E2BHjYj0IW3RqC/0JdUP38KEcijxsenZhbhLL/LYqFcposklwj0lStXmr/LPrmkltdyeTJZ0EibROKIJJfHww8/3Ah02fJsIZOlrdqOqUNAZLl8xzlpRuBmBA44ct8g6c+xSCz5TrPwYws7zmgkDSyx5MWMx9avpLVrkHnDKf3/8WO23vMdQgceOeElLP7gx0i9kGJWY8njOyjf+XVGlj/KoO8QuVAkppAlZEFES4vHOqeVx4qdzHvThaQvfRGj1QL1oQG6t22m4mT8wcwOju2KWPmluxkdHqaXmM4/PoP03JeyrVrAin18q0TWsMiClHLZI8siI+l1UwI5gfGLr/Lvjfw7xXEdInP/bONY4GUZnmXRVixx0qLDYGQE+vvZ+qEPUn/kYTaUPbYtPorDLryEl1x0GY1yldiKCKI6lVKVJGp+L+mmBHZHQAX67gjp60pACSgBJaAElMB4AirQtT8oASWgBJSAElACE0ZgOgr0XJ6bKBurKWVEjIuYyX+XCHPRvfK4ceMGHnzgQbOPTChKTfRioWh+l9dFwtuWhS1hNVnGwgULuOOOO4zUkXTtH7nhBo4++ugJu2Yv9IGeTFsrUUTjBfoAv37HVSxct4q+ss/sj9/0ewS6RKAnKtBf6Iuonz+lCYyX6PJcostFQJsxblyU9s6dO1m9erV5bXyE+mSEk9dkF8kv2yGHHMKMGTN2nZeKmMl41Q78NolAd1MpQpJR86DhNtO3i0R/UqDb+KmNj01E3HyRkHUrltH5eA/ze2Pq//ULhv7jHmqexb0nnMShN36MUXsYP61x6qZeWr/yTaJlqwhtj4aTEPoNMjvEHQ5oL9k81jKL9e3zmHvRhSSnvIgeS6LKAyolWZwW4DdqnNpv8fAddzPQvZOsVGDma18Kpy+hr60MqU8SOzSijNR2KRdcE0EsmXZ0UwI5gTz7iIy3eWkhec0sqjLle2w6Zs6ktaVqBLolmZkyWNjeAX190NPDpg9/CNauZnNLiftLHgeddR4X3fRJRrwCiR2R2ZKPyCFLm/fPuimB3RFQgb47Qvq6ElACSkAJKAElMJ6ACnTtD0pACSgBJaAElMCEEZiqAn38pNyuFO7jI9DH0lKKTAqDwMhw1/WaQtzESTfleZbEbHr8cR767UMm9foFF1zAt+66i/pozUSuv/pVr2bxUUcZKRU0GqRJalK3b9q0yfxt1qxZvOK004zomSqbCvSpciX1PKYqgfElH0Sg59HlItJlyyO2+/v72bhxo/n99+0zWfiINJ8/f76JVszTzEv0uWT+MKmFx2q6q0SfLFds6rRDEq5I9LnkShGBXheBLjXPs2b2FIlAlxTubgJ2kpLamUnjbhOzcdWjzN4yyMKdAUO//B+2/+Lfqdmw8rgTOfzd7yYqNHCyUZZu6oFv/AMjy9YSxTajdsRgYZjUqTNrKKKSwabqDDZ0zmXRRW/GPvFFNMpFipJSPgsI7JCClXD0QErfz+6nKJ8u6d+PnMfokXMZKnnYqUeS2oxYEBd8XMnmYM5LNyXwJIE8+0heLkPG2/y7IYhCMtvm0MOOYO6c2Tiy+EK+U6KYdtc38pydO9n84Q+Rrl7F1tYSv2utMOf153De+z9KvVwlcWIc3yYKIuxMU7hr39szAirQ94yT7qUElIASUAJKQAk0CahA156gBJSAElACSkAJTBiBqSjQTYbxcVEtuUAXaLtk+phAl8nCsBGYOueSfl0Ek9Q5l0h0icySFO4bHnuMBx98kEWLFvGJW27hPe9+N/Va3USdn/aK01gwfz7HHnMMxx57rPlcmWz83ne/a8TOxRdfTKlcnlJpKlWgT9g/Pz2QEtinBPKU5zImiQjp6ekhCIJdn1mv183fckmSP+YR7Pu0cc/h4CLKly5dasZRaZucQ6FQMM+lZrspvTH22nM4rO6qBHZLQO4nbOlbNNO3h06z5rkI9FQy2JhyJhZeahkhHaYRYRbjVjzWrH0Uf2sf84YjgsfW07thJann0j3zEGa+5I9IvBoWIxw6MEz64DLCbX3EkUNkxaSFUdxkmDk7aji/Wc6qQolH22dy7Fvehn/Ci4jLVXwbBkb7CVts7JLN7MGQas8wVdcjjWPqFZf+qkOdDD+RmF+HEUkRX/JJagGeqUKtCn23nWAa7ZCPpXn0eb5gSRaQjtZrYwL9cObMmmXK8diyECNJaE0tGBxs1kD/4AeJV6zgibLH8o5WDj7vfM65/ibq5Qp20aIWjOJYrvk3pJsS2BMCKtD3hJLuowSUgBJQAkpACeQEVKBrX1ACSkAJKAEloAQmjMB0FOgCLxWBLnXOaQqYUkFitiAKQgoFSXUa09/by+jwENu3b2fjhg3MnjOHV7/qVXzvO981U84nnHACW7dsZfu2bSYy/e1XXonrSDrVzMjzOIpMbWH5rKkUGakCfcL++emBlMA+ITBeguR1zeVv69evZ3BwcJdslnFJFg3l4jyPPszfv08a9zwOKrJ8yZIlpt3SRpE7eVvzCPTncVh9ixLYIwIizyXXtMhyUeki/pzUJpPyCLLYDqkHbeFLJpokNAI9ayvy29XLGNm+k47UxktDwngUx8jtFhynhZRBsGoUrRAnCnATFzst4mYpRXuYynAv89b3Uf+rb/JQpcqD1RaOe/PlVI5/ETURkHFMkIU0ZniMuDEtYUpbAlkjoOi5pt76qBWZVNmVEPzMZrhgEVcKxKMhXuaoQN+jHjB9dsoXT8m4asocOY75jpg3bx71oGH678zZs6mUK1hpbCS6pHBvDWMYHYXunTzx/vdjrVnN5orPAyWfuW+8kPM/9mlqtmMWevQN9VIpVlWgT59utddnqgJ9rxHqAZSAElACSkAJTCsCKtCn1eXWk1UCSkAJKAElsG8JTDuBLjjHgl5EnkvN8iROqBSLRqQnYYznuezs3sFgfz9RGDAwMEBXV5eR7YsXH80jyx4x6d0///nP89vf/pb1j63njFe+kjPOOIM0Tkx0pOd5ZFJbfSzl8GSL6NybXqUCfW/o6XuVwP4jIKJZxqI8An3FihVI2vY8WjuviS4yWiTJeHE+mcYsEejHHXecATe+hrv8Lm3PU7jnaYf3H2H9pKlOQLJMx5bI8ww3tfASGz+xcROrKdBtSeMutxIpaZqY9NSNJCIoOTywchn1wSFaHB/bsaiJWM+gJSnjNVJ8P8Cya4wSEEs4eVzAD4v4yGf10jbcw7Frunj8jr9nZXs7y1vbOPoN5zPjhBcR2R4laY/v0eME9GcNqo4UaQ8puq6UqyZII1Ino2jZlBsxfmox6CWklQJZIJ/RTD+vmxLICTx93M8XKh1//PGkWYpfLOP5fvP+NpU07Cl+ZlEYreHU67BjJ0+8730469bS3dHKA0WPGa8/1wj0UcuiTgO74GCnlvnRTQnsCQEV6HtCSfdRAkpACSgBJaAEdt3TZlMphEmvqxJQAkpACSgBJfCCEphuAn08bJkYlOm7JIpN3fJGrY4jUemZxbJlv+Pcc87mlaefzo9//CO+/Fdf5rDDDuNzn/0sb3rTm0xE1+1/+ZcccfjhRjwZARVFRGFk6p1LamQj0cei0afS7ZsK9Bf0n6x+uBJ4VgL5WJNHass4JGOUSOhly5YxNDRkxiuJMJQtH6fGy+f8GJNFoksK95NOOsm0OW+TWfCUJLt+l3N5ulzXrqIE9pZAYkPDzYicjHJoU4qaP55YcyxiJyOyM0JLosFjSpUitbBhxPqKVatI6w0KqUMYJTQysF0fPwU7jnDduhHodUuO7+FFJQq1pkAvtgXM9APmLFvDo9/4NuuKFbZ0zuKwM19Ny1FHkWYOlQCTOn5nWMeqFqj6JYYHhqi2tBCmMaNxHcu3KVk2fj2kaFkM2SFp2YeoGUWvAn1ve8jUer+MseOzeuRj7ste9jJzP+sXS8RJShg2yLIE17YoWg7O4BDFKIKeXra+//0EjyxjZ3sLy9uqdL7mbM794EcZLpUYTWt0zOmkPlLDiqcWOz2bfUdABfq+Y6tHVgJKQAkoASUwFQloBPpUvKp6TkpACSgBJaAEXiACU1mg7yqDLtFhT+ObR2C6tmNqhfqOu6sWehzFPPjA/Zx55qt51Rmv5Oc/+xl33nmnEegf//jHTR30gf4BbrzxRiPQRUZVq1U81yNoNCiVSkbsiESXupHyWdNOoJd8Zt98E20XX8xooSzxdGSZK4oLWyZds9CkxJUIPkmJq5sSUAITQyBPcy7jkkjmPLpcykksX76c0dFRI5rlNZEjItDlUd4n6d5FUOe/T0yL9v4oIv9NBGSamjbmaYXlyPI8XxCQLwrY+0/UIyiBJoFdAt3OqMQOxdCiEItAt02Ud2ynRHZC5CTEViIF02kEDYqlEmtXr2OofwiiFNcu4bgtJClkaYDrxoTJAJldJ/aLNDKPYlShPWwhbTQYSbroqMQsGhmivb+f+tz5rE0yRqolGkWfLMooBxYFfOq2ReZ7OLiEQUQkmW98n9BKTAS6m6b4tQYtnkfNiog9SGNpqmsy6+imBMYTkPFUxlX5TgjD0NzPvuQlL2kuFnVcXNfHtk1RAxzbwpM39/ZRDkLzuOX69+OtW0dXS4nflgt0nnUe537449SLJUIvIbIiiOWu0NH+p11vjwioQN8jTLqTElACSkAJKAElMEZABbp2BSWgBJSAElACSmDCCExFge6M1SSVib9CsYDjursmAUWwmChFkUWOQ8HzGRkaRma158yezTe/8fdGfN94w0dYsfwRfvbTn5pa6bVazUweLliwgC9+8YtG2Hzm059mzZo1ZnLxzW96E5e+5VKTvl0ElHy2SHWRVJMlinOiOk0egS4pPCWVvZ9mtDQC6B3g1++4ioVrV9Jb8phz80dpu+QSFegTBV6PowT2gEAeMSiiWcaffCySsWnDhg2mBvpkE80ytorIz1PIjx8z5bn8nHDCCWbslvMSsSPnJlsu/Z8ejb4HqHQXJbBbAvJ9l5ISJzFt1XYaIw3IRDvb+L5LkgQEYY1afZC1j63CsSQuPcVGFqmkRBlYXhEr9qHm4uHjViDzI/pGtmMXUrJSCyElvLBES1ihEKWkSQ8OA7RTxwkHGSxXGCpWCO2MNIuMfCxbBchcRjKoS0Njm6JXkjB3Epqp5xNJPZ+lVKKUQpKSWgmZlZJYNhnObs9fd5g6BPLFRvKdMD7KXMbO8Quv8vtkWbgkC64kA8jixYvN4lDbFrFuOjkZCWkaI0sjW6IYd2AQBofYeM07Kaxdy462Ko92tDHr3Dfyqvd8iFqhQFLMqCUNio6PrDf5X6tbpw5uPZMJJKACfQJh6qGUgBJQAkpACUwDAirQp8FF1lNUAkpACSgBJbC/CExFgW7YjUV9izwfL2VM5Ll5OYM0w3c9Cq5rJLrULz/j9NOxLZt/+sd/5NDDFnHqKSfzP//93/zd3/2dmUC8/vrrufXWW41Mv/LKKzn88MNN1Hl7WzudnZ1Gvkukp0gdkewi3k2qeAlVmyKbmTuV8xGWEsGaplRHG9DTxy+vejvzRaAXXOZ98uN0vPktKtCnyHXX0zgwCOQiRMYhESN5lLmIkLVr19Lb22vGJBHWk2XLpX/e3lyay6O0VUSOREDKIgDZZ3zd83wxgMihybYwYLLw1XY8fwLmmztNiIKAYrmFWj0k9VzwXRwbnCTAiwMYGmDr6pVkg0N0uAXSOCOMUmpFj6GST+xUsJMKYZgReSGUUsJ0BKdgU0sdGkkBjxb8sIAfp1SdOlbUT6kQUq1Y9A7VyPCZ4XtU4pC40WA4iqlZDszsZNhxaQQZjlME2yHJLCKJEbbAyTJKSYKfyKK3FMn7kkimiSl0X/L8r/D0eWeeDSkfV/P65nnGkfzvzVvobFf2Ehlbly5d2lyshE0mWRQs6VsJSRrjZNAqi6D6B2FgiI3XXkdhzTp2ikDvbGPmOW/kjPd8iHqhQFxqCvSC42OrQJ8+nW8vz1QF+l4C1LcrASWgBJSAEphmBFSgT7MLrqerBJSAElACSmBfEpiKAj1Pzy6TfiJbRHbnkTe5OJfocxHAURDiSiRWnHDfr3/NZz71GRYtnM+nPvUpkzL43PPO5Sc/+TF//ud/zpFHHmn+ftlllxmh89nPfpbFRx1tJhVzsVMul83nyefKZ+byfl9ew/197DwCXT43F+gt9QB6+vmfq97OgrEI9Lm3fIz2N71JBfr+vkD6edOaQC6h8zTneWS3jEsSgS410CdbWQkZQ0Xi5HXY8wVHueDJIyDz/eQC57Xb5bzy38fXcZ/WnUBPfsIIiEB3swxPMtvYHiONBlHRIyq6xGGNchLSLqUEtmyn599/yiPf/wHz6hnVcisRFhv9lMdn+LQtPZGFS19M3S8Q0MCW4PEkxPdchuspEUUyt0Jq+dhRQmsa0GZHkIyQhYN0hD6zApeVP/gR7pZt2LZFl5NSWnw4h515OlvslIbjUeqYSe/AMLgeluebFPTNTDGpSeVuSxYeWRPwe0rbTBg0PdCkJCDjfh5dPl6eS2PzMkP5PWs+rub7nXrqqUaoO5akXbdJxwR6nEegSymkvgEYGGbDNddRWjsm0DvGBPp7mwI9UoE+KfvGZG+UCvTJfoW0fUpACSgBJaAEJhcBFeiT63poa5SAElACSkAJHNAEprJAF8EiYlsmAkW8yCaT4ZJ8Veqe2xkE9QarV63CxuINZ5/DikeWm9ek3vnAYD/d3d3MmjWTww4/jEajwcMPL+Pkk08yAn3JCUtMmnbZZGJRJiBzWZ/X6p2KEZG7UriPRaD7maRwl9qXA9y7K4W71EC/kbaLNYX7AT1AaOMPOAIiQPJobBn/xkeiP/7440ag5yl7J8vJ5YudcrmTL4LKU7XLOXR0dHDIIYeYsTcvjZHXPpf9ZLxXgT5ZrujUaYfcM9hphi3fd5ZLnGbEFZ9RN6W7axNp305mBiGdO/pwV69n+Z99mcOGEwpegQiHDVWHlZ0+rae9lEPPfDVDlRKRnZE5EAcRvuMTJja2X6Eugh7LCO72OKGaRKThMCUr4aDhlLl1l4f/7i7CZSsolAtsby+SHrWQ4y48l4GZrQylQKVFSq4Tp5JIXqLMm1mybUkrbzLwZCYiXf7TbXoRyMfV/H51fOr2XJyPj1LPF18JpeOOO87c5/qO14xCtyGxEkSgO5ZlItD93n4Tgb7+6usor3uMntYqK0Wgn/tGTpcI9KIK9OnV4ybubFWgTxxLPZISUAJKQAkogelAQAX6dLjKeo5KQAkoASWgBPYTgaks0EWai/SWST95bkS61NC1HZO+Xeqe7+jq4r9/+d8UHJfv3H03777uXfR0d/Phj3yY5Sse4Qc//AGvPP10PvCBD7B12zZuvPFGvva1r5lakONlTS6s5G/ymtQZvvvuu7noootoaWnZT1dz/3zMrgh0mYwfi2yrSgR67wC/ukpqoD/arIF+y0dpv0Qj0PfPVdFPUQJNAnn0togQGY9ygS7PN27caFK45+l5JwszaXM+nuZyR8ZU+ZGyGCJy5OfYY481i5ZkXJdzyOuhy3NN4T5ZrubUaod832VZSpomuKmDkznEJZcRK2Lz42uod21iVlBj7sAgpY1bWPulr3FC4GIHKUGasq2lxGMdRdpOfykLXv1KdhY8QsclsGycQplEjpffh/0PAAAgAElEQVTapk76UJIwYqf4nk9bbOE3QuK4TmulQOtgnc5GygN/9y3qjzxKoVpiR6tPdvjBvPjNFxLMbKdnuEbq+Hi2j5O5pla7bKaOu9ROJ5VwdCPRVZ9PrX66p2eTl8fIM36YqHLHMffJ8rd80WelUmHWrFnmvllek+em9Icl/UoyGGQkdkqUPSnQCz390D/IY1dfS3ndenrbWlg1oynQT5MIdBXoe3qZdL+nEVCBrl1CCSgBJaAElIASeC4EVKA/F1q6rxJQAkpACSgBJfCsBKaqQJeTlsm+MAyN0JYtCkMjYaTWuWtSUdps2vg4//1fv8BK4Z3XXMs/fO97DPT3c8YZr6RzZieNoM5RRx3FK047zUjxH/3oR1xwwQVG3OTphPO0mHnadvnMf/mXf+Eb3/gG3/rWt0zkZJ4ecyp0x1ygm2h+UwM9o1qXGuj9/OodVzF/zaP0Fj3mfkJTuE+F663ncGARGJ+eXcRIvsnfu7q66Onp2SWgJ8uZ5RHo+bgtbRVRLouPZDyVqHMROQcffPCuCPS8DnoeRakR6JPlak6tdkgEt8hCy7FwIgsnsYjtjJCI3k3rqW9eT0d9iDnBKOmG9Tx6+9dYFPgUAvlujOkvFVlX8nAWH86M44+h23UZlKjzSiuHvugUAr9MInlxpIa5ldBwMhzboRza+IlFEAc4jkUljSgFdX745a+y/eHlHH7UEXQuOQZ7/hzmL11Co1QgCEWLO/iJg5+5uJmFnUkUembaHNupeS6peFSgT61+uqdnMz7SPM9WIu8dfx8rfxdhfsQRR5gsTjL+mrHZsrDMP4jMLMqInScFekscU+zpMwJ93TuupfLYBvpEoLe30Tkm0BvFAmE5YzRpUNQa6Ht6yXQ/QAW6dgMloASUgBJQAkrguRBQgf5caOm+SkAJKAEloASUwLMSmIoCXU44j8KUVL8i0OUxGauF3ruzh9HhYTzLYbC/n9UrVxEHIWW/SJYkBI2GmTA841VncMKJJ+A4tjmeROZILd6XvPSlDA8P094ulU9h1apV5nVJLyybRHiKOBfh8+53v9uIoKko0E0Uq4lAz6g2mhHo977jHc0I9LLP7I/fRNvFF2sNdB2DlMB+JJCPfSKWRTLLeCR/k+cSzS1j1+joqBkTJ+OWR0jOmTOHefPmmXG3XC4bkZNHSco+efS51kCfjFdx6rTJRKCLbpZa4pJcPbOxkhg3iojWr2fk/vuxHn+MGdSIe7ax9Qc/oRJBKYKWFGoFj43AYMHHaqnS7/psdQuMzp7LGddczaDcR7guUmLd8jCSO4tTvMTDyzySWBKxg2MHpNEw9/3wx3Sv3cDxJy7hhFe8nKBcoGHbNCwby/VJU/ASGzexcFNwxmRnZKckEoUu5yMLAnalkpk610rP5NkJ5N8NeZR5XtpIvgvkb/n4KkeZPXs2ixcvNt8Tcg8t4y+SdSiRJAYWOJYR6CHNCPSWKKYkAr1vkLVXX0P1sQ30t7aaCHQR6K9474fYJdDTBkXbx07E3OtVUwK7J6ACffeMdA8loASUgBJQAkrgSQIq0LU3KAEloASUgBJQAhNGYCoL9DwCXaS3iCMTPZPBqkdXsn7dOsJGYOqgy+SfpHUXiS6RNTbgex5+0SeMQhpBMw28/HR2dvL1b3zDHE8mHyXq8c477zTC/a1vfasRVSKu5DWJqhRRJc/lvVNla6a0zcxkqhHoGU2B3jfIb64Wgb6SvrLPzI/dSOtFF6lAnyoXXs/jgCCQRxiaRUNJwooVK4wckX+zMk5JRHcuSybLCYkEz6Plc7kzf/58Dj30ULMQSQS6PObnJOPp0yMpx8ufyXJe2o6pQUAyrURRiO0XsD0XP4wo1gLsZavpvvsf2fnTn1KJ+vHCAZw0pr2SQsMijTJi36PuuQSpQ4bPiFdijVtga2cHr735o2xsKZEVHZI4ACvGIsZGak23EDfAy1xaixWGw15iq4YfpxRiG9fxCF0R5+AWS4RpRi2OiMXEJ6lZIOhjG4EuljKxm5H0Is9lk3sflehTo3/u6VnkAl3GUnku5T3kuXwnyH2qLPbMo81lzJWMHzLm5rXQZRGqZDRwcMjGBHpE0hTo8ZhA7x1gzZhAH3i6QC8VCEsZoyrQ9/SS6X5jBFSga1dQAkpACSgBJaAEngsBFejPhZbuqwSUgBJQAkpACTwrgakg0M10cLPUp9lEFMmvruMSRxEF36dRr1P0C0aQ/+bee9m+rYvO9hkmrXtfb5/5u+x76KJFpEkyJmoi/IJPoVg0+0ndXYmIvOHGG5k7d66R6PK3e+65x0TovO51r9s1+TgyMmIi1OX1fNJyqnTF8SncJdzNRKCPS+G+QAS6qYH+MdovuUQF+lS58HoeBwyB8Wnc77//fiPSRUyLIJHn8jPZxiWRNHnddpE6MsYuWrTIjKEievK67XnkeR5BL7/nC5cm2zkdMB1GG7prQcbTUZj7C1lAZ9lUkhgvDLDqNWg0GPntSrrvvofaL35NiZCSG1N3RmlYDQqSuSZNieUAnk9qoskL1NwKT5SKbKqUOevjN7C+6FGYUSVKZWFLhG2lRqBDgSxxcULIogS3DJafkEUxWZhiWSIxHeIsJYwl24QjK/+wCwUyqWUtGShkQWDavB8ScS7R53nIr3h0kaG6TT8CuUA3JY3S1HwfSM3zgw46yCwSlcVIso/c14pcl9fludwjO9I3Zf2kLKQUiZ6lZKRUJVPIwAAMDLHiiitpW/sYg62trJ7RQee5b+CPrv8AtZJP4lvU04CC7ZnSSRqBPv363/M5YxXoz4eavkcJKAEloASUwPQloAJ9+l57PXMloASUgBJQAhNOYLIJ9KfP544FS/3e8873fXoGSEuyS9rNaHMR5yW/QCr1GV0f4oTfPvAAS5ecyFsvfSu/++1v+fRnPmOib7AsbrvtNg5ZdIiZ0zM1vveAeD4ZmddEF7EuUe9tbW0mffJUjEAXLIbNeIHeO8Cv33EVC9etMhHomsJ9DzqP7qIEJphAHpktYkSe33vvvUZA55J5gj9uQg4ncjyvg55n65AavHlZDPnbVCqDMSHQ9CATRiAvcSAHFGEom8hFuScIs5So4BMnCQt39pF27wQnhlo///cvv8y2XzzIcW1zoZ5iZQ52m8tgMkhGA9uK8M2tRUY9dhjOytT9KqOlkvk56+q3U2+pkhQ9hhp13FIBx/cIwohMVGUmEeSW+Wnmzk6wJPsLlrlHaaaX3/VtPJaevfnH8fcv8p6n3ls1j/Fs91cTBlcPNGkI5Aur8vFU7l0l4jwv9yHjrYy7z7YQSXqeLNCwLZeCXyJJMwZHBmgr+VRlYUmtxgOXXMLMlasYqrSypmMms974Rl5+/XsYqZZJ0sT0WVmQov1v0nSNSd8QFeiT/hJpA5WAElACSkAJTCoCKtAn1eXQxigBJaAElIASOLAJHKgCPY86Hy/PZYJYJo2TJCaVSDHbMTXNO9raqQ2N4Ekd8zDh0UeWc9yxx3LppZeyds0arr/+elzPwysW+OrffpX2jo5dKY6d3Sh0mWiUFO4S2XnZZZeZiUcRQXmK91yuT6XIyGeMQFeBfmAPBtr6KUEglyMiRUSYSAS6yMDxKc7HR6hPhpNWgT4ZrsL0bYMsNpHv7fH/RuR5kqY00piGY9GojbI48/iv8y6k2OgjSkbYHgYs/MNXsvQVryUaSvHcKiPxCHbRotLqEEZD2FlEHDVMCvfAbSNwSgS2RV+9xoyFCxjJMuq2RWBBJPcoEknuSK11KbtuYUsdc1MuRVKum/81Rfn0vVx65s+TgPRp6edyPyr3prLJ7/nzhQsXmtrnz3i/KiUAyHAdhzSCJJTFITaZk9LZ0QJDQ1hbNrPsumspPvQQfXaBtR2zmHvBH3PaB9/LcGvVlA2QDAv5vzVdGPU8L+Y0e5sK9Gl2wfV0lYASUAJKQAnsJQEV6HsJUN+uBJSAElACSkAJPEngQBToT49Sf8pEsiXZVi1cRwp+pmbSOQkjkiDigXvvY7hvgKBWp6O9nfYZM+jv60PSrcsx/uwLt3HnX/81wyPDXH3NNSw54YRmOvjdzFR//etfNxHnF154oRFVeVpMkeh56uGp1OdUoE+lq6nnMtUI5BHcec3whx56yMgK2USq59JkMi3qUYE+1XrhgXU+5nvesp7yY/69pAlpJunREyo2FJ7o5VfnnUPHqBQnh40VD+eVf8jBZ7yKxG/DKbSSDg5TEcFoBQzX+/H8ppiXiF3XLpLiQMEnyDKG4pjU96mJwC+XEKUZJmLOm9G58uNKdoa0+dzOmvI8bWbR1k0JPCcCuayWvi6ZFuS+VRaP5AuqDj30UObMmfPMxxwT6LZlkSU2TuabxaeNuEYWB6a8QYvrEP70Pxn9wp/z+Mb/x96bQEl2VHfe/xdvy632rq7eu6XWihYkQBJaQUKDBmGrhQEhg8ygbQAJSYyEZQFakMB4zgzmO5/ZjAcbL/PZ8gIYsLEZzBgLCe1Lt9Rb9b5vtVdub4mI79x4GdXVEpK6WlXdWVX39cmTWZkvX8b7RWTk6/jf+7/bsb6rBz3vW4GLP/0pjLYU4UgqKUDRrg67ikyo92b3ziygz+7+57NnAkyACTABJjBRAiygT5QY788EmAATYAJMgAm8KoHpJqC/vN75+BOzC8ppmkBridZSCWkUw0kVXnjmWbzniv+M+d1z8a///BNTF/3iiy42Geg//vGPUSyV8Cd/+h08v/IFk5FDtXdbW1vN4V9PQN+5c6dZIKf6kXYxkupJ2iz0mZZhwwI6TyhMoLkJ2FriVCd83bp1Y9l+VkDnDPTm7j9u3dElYLNhbSY6CYxZCQTAdx24SR1BtQL3QBW9134U6Y5NKOZCbAoduJdfiOVXvRejTogYPgoxUNQu+hAhbcsjcj3EZMNOtvAyhYwjKFfAyxdQSRL4xRJGqlVTu5wyz6XKxHEjmFOGsNJwG2J6ZsXuQLKAfnQHyAz6NBsoQgJ6oVAA/UbYa9Tly5ebDHT7O/Hy09aNqA7jcpI6gPRMwGiiY6RxFbkkQYkCTnbuRPX++7HlxbVY1zkXc1ZchQtu/yTKxTyQKoDGuKkxcDhFkmYQfD6VIybAAvoRo+M3MgEmwASYABOYlQRYQJ+V3c4nzQSYABNgAkxgagg0m4D+ygW7wzxvq55TdpZKzcJzIZ9DeaSMgh/ge3/39/gfX/4DnHrSKfjmN76B1lIL/stHP4onn3gCX/zSl9DR2Yk/+/PvIkpi5PN5s4A4lpX2Gqlett4wie50i6LILEhSZg9ttAg/0zYW0Gdaj/L5zCQCIyMj6O/vN9m0NP/s2bMHnueZUxyfadtM58wZ6M3UG7OvLfTbTd8V+u223xX6mzJtPSGgyjW0SgUxVEblT/8cff/0A4T796MeuoiXzoO3aAHqIKHcRSjyiKWDrXNaMPfdl6La0omqU4AfCORFDULXUItjuEGIVANuGKJcrQKOgBeEmSW2pHrqmYBOWecHBXSYDHQpshrovDGBiRCg3wTjhiCEuVYl8ZucSux16vHHH/+aGegkoNPNfF8Sx1i4u54H4VNNc4mCTOHt3QNn715UHnoIW15anwnoV1+FC++4FZWGgE5jW/EYnkjXzfp9WUCf9UOAATABJsAEmAATmBABFtAnhIt3ZgJMgAkwASbABF6LwIwQ0Ck7a9xJkluxS+JRmiJNEuSDEP/4ve/j7W87F92dXVj1wgsIfB9nnnEm9u3di3//xS9QKBbwN3/7t/j+P/4A1WoV73znO7F48eLDsnA3C+1CjC280yI8bXZxcqaNQBbQZ1qP8vnMJAL79u3D9u3bx+aj0dFRhCEJc5llbjNZt1vuLKDPpBE4Pc/F1oW2ArqtC60SieE9/SgmGh3Dg8ivXoVtf/3XcHt7EUIicTUSreA5HmSq4QZF9McJXujpxJtu+yTUkpNR9toRkwruDsPzE9Tj2AjlFF4nhAsytdaUae56pj60ltJc01jbdhLSrROOAtVJZwF9eo6y5mg1Xa/S+KZ5d3yZoUWLFpkMdFvy4+WttQI6BEVxuHCkawI/tCvhCoWSUvD27YVz4ABG7r0Pm1euNhbuc9+3Ahd9+lZUSgU4qYbQ2RhWpqI6b0zg9QmwgP76jHgPJsAEmAATYAJM4CABFtB5NDABJsAEmAATYAKTRmAmCOjGVbJBJLvX0FS7NJUIfA8uBP7phz/C6NCQWbij+uhaaixetAhLly7Fo48+Ci/wcf0NN6Cvvw/VWg1XXnklqB4kZYK91kaZ6rTgbhcjKfOcnrNilWmNnllLhCygT9rXjw/EBCadAGWck4BOATwU3ENz08sz0NnCfdKx8wGnMQH6zbYBb3RPGwXC0fenVqliR+8W5BKFeUP9mDc8gBf+7u+QbOhFLokgVIqcVmjTDoI4gZJA5Cqs7GzDKTffgPypb8OQ245+aIyEdcSBNGK5HwRIKBPdcREGobleoeetcJ5d12jj504Cut1IQCcb95l1VTGNB880arqd920WOtm4L1iwwGSU09bR0YFSqfSqZ0QCujJ10GlsenC1D6WBFAl8VyOXxCgMD8HZtx8jn78XWxoCevfVV+FiEtCLmYBONdDJSYFuPI6n0QA6hk1lAf0YwuePZgJMgAkwASYwDQmwgD4NO42bzASYABNgAkygWQlMawG9IZzbBWdiTI/LoyPoO7AfnufCoywvqfDkrx6Ho0hYV+bmCw9XvPvduOCCC3D//fdDeC5SKfHd734X7R3tcMjmkuozvs7qHi2wB2FgPoMWI0mooudISC+Xy8YO3tZFb9YxMNF2sYA+UWK8PxM4egT27t07JqCTTS9t1qLaBvO8Wobh0WvloZ/EGejHijx/LhGgIBNyaRhv4W4C4YSD0ZERrH9xNQquQMfICBaqFGt/8QvUd+00wrkPiXwSoyOKkBstY/ilNego+tjRVUTp7edBLD0FfW4baj3zoZYvQr/vmOuFlmIR1XIFgeeb6xSZpFTzBcIRRmA85OKDgvAaUYImWz2T2bnzmMCECVgXEhrvtVoNZ555phn7dJ1KwSP02/BqpYesgE7Ct6NcOMqDpOtqVyKf8+CUy2gpj0Js2YzRh76ELat70duwcL/o9ltRLVENdG3cFCgDXfIQnnD/zdY3sIA+W3uez5sJMAEmwASYwJERYAH9yLjxu5gAE2ACTIAJMIFfQ2C6COjjSpyb7G5a3KZlZo9qMaaZ3SkJ3nS/efMmPPnE48jncli8cJF5buf27VCpQlSrwSW7deHine94By6+6GL8/h98GUprUP3H6667Dm1tbcbGkjJxXs/ueLztKy0+1ut1k3FOwvnw8DBaWlrG6qnPlAFoBXQ6H4cCCJRCqRYB/UP41U03YknvGgwUAsy99x60XfMhVMICNDxoTXWYXQgt4ek4cwowmXS8ijpTxgafx9EhYOclK3SMd7wgC/cdO3YY0ZyCemzd2/H7Hp1WHv6n0JxJwg3N6zYbkubgZcuWGTHn9ebhw/8k3pMJvJKADeAgAZ3Gn/0+0ePRyiief/EFaJliPhwUyxX4WsLVEj4UclqjWK8hPzCMZPdu7Pz2t9CpNIZKLvblQ+zNt2JX2Iaui9+JxVe+B325HOJ6ZAT0WrmCnB8Yy3ZQFjzVkyYxXR10vjG22ea3kn4x6RqHHrCAzuN44gRonNvfAbpepfF+zjnnmOtVmntt2YLXsnCnDHQanY7OBHTKQCcBPQwERa+iLU0gtm7D8Oc/j02r1mJDZw/mXr0CF99xCyqlIoQkAd2BdNnCfeI9OHvfwQL67O17PnMmwASYABNgAkdCgAX0I6HG72ECTIAJMAEmwAR+LYFmE9CtlGoF82zR+OBGC9t0M0K4I9BaakGlXDaLyoFZfHbQ27sejz/+K5x+6qn4/d//fZPh9YmPfxyjwyMYGRkx2S9UA/1dl12GSy65BA8++CAKhYLJPr/t9tuxe/dufPaznzXZ6bz9GrFhnN5NArqvFFoaAvpjN96Axb1r0J/zMe/+z6L9Q9eygM6DiAlMEgGbPWhtpilgh7bxZST6+vpMBvp02mwgErXZWs/PmzcPy5cvN0EAVmCfTufEbZ0+BOj7Q9m4JJiTeGi/T6lMMVqv4YWNa5EKiba6RCmhuudA3QOEVsilCj2VOo4bHAG2bsfWb30dC2t11EKBkcDD9mIJG1ta0fHOd2HRFVeiL8hnAX9kzU6BI+bWsGtvIKNrnkw4z2yujW22FdC1Y0rRcAb69BlfzdJSGyhCDkmVSgXFYtHMsRQsSq+RiE7bqwUs2RroYxno2jdBkNJJIRyJfJqgNDoCZ8cODN13Pza/uA4bOudi7ooVYxbuLKA3y2iYXu1gAX169Re3lgkwASbABJjAsSbAAvqx7gH+fCbABJgAE2ACM4hAMwnoRpfNiiuOieYvF9BtlkyxUDCW7JR9TranvutBSYk4irBj+3asWvUC5vX04Jtf/4bJUr/2Q9dioK/PLI4HfgDfdfHud78bF110EX73d3/X1IH8+te/jvvuuw/r16/H3b/3e+Y13l5JgPrEZLWSxT3VgJcSpUoN2N+Pf7/heizYsBb9gcDiB+/DnI9cxwI6DyImMEkEbE1zmyVL8yGJfVZQp8dk4d7b2ztJn3h0DkMWwiSU0/xMcws97urqwnHHHWfOjW70HG9MYCoI2O+RLXVgM3GplEv/6DCeXb8aCAK0xgqFVKHiOygHWSRZPtHorkU4fnAIrZu3YOX3H0b7SD9qtRiR46KvsxN7uuai9dzzsOCCi1EttozVOSfx3NWZKTt0JpLbyyCT6UviubAievYaZe8KLUwgIG9MYCIEaH5tb283bkv0W0Hj3s6tNO/SPEzbq821VkA3l+mUgd4Q0NOGgJ4jAb08ArF9B0a+8CC2vLTOWLh3r7gKF91+C6p03Z4qUAq7yUBn86GJdN+s3pcF9Fnd/XzyTIAJMAEmwAQmTIAF9Akj4zcwASbABJgAE2ACr0ag2QR0uyhMC8m0uDZ+jZieI/t13/MR1etZffOGgF4Ic4jqETZv3IiNvb0ol0fNojRZqBcLRQwODODuu+/GGaefbt5DmZu0WEgZOCPDwwiCwPw9NDRkUHV2dY1lofHoOZSAFdBpwd/RGr4kC/c60DeIR2+8AYvWrzYZ6PMf+Bw6rv1tFtB5ADGBSSJgHTjocDZLkEQRms9s/eb+/n5s27Ztkj7x6ByGBEuag5cuXWoEHgoUIIGHMiVJzKG/rbX70WkRf8psIkBjjTJwrYU7jUd6jsZk38AQ1vZuQpoAxTRFPpGoBkCFBHQtEKZAIUnQqepoVTX0796AtrxGmPrwZIBRrwX7dQ6yrR1uRyvKMjlYxZyyz81VTnYbn3WeZZ87RkCXVOqkcT1E2ecmY50F9Nk0RCflXGmM0/x66qmnmutd+t0wjk5RNDbnvtY8+2sFdDhIRQrHZqCTgL5jBwbuvR+bXlxrBPR5V6/AJXd8CtViAY4kxwW2cJ+UDp1FB2EBfRZ1Np8qE2ACTIAJMIFJIMAC+iRA5EMwASbABJgAE2ACGYHpIqDbzCzKmImjGK2lEtIoRuB60FLhmSefwmB/v6lrngsD/H9/9Vc4btky3PWZz6CQy+H37rkHd915J9761rfi7//u7/HYo48ai/YPvP/9ZpGcFs5pcfGLX/wiBgcHTS30s846C65Hdbt5G09gLEuuYT8baI1SPQYGhvHkzTdhaaMG+pzP3o2WD36QBXQePkxgigiQ+EHiMpWdoPIUNIeR+Get3afoYyf9sDYD+JRTTkFHR4c5Pj1na/aODxyY9A/nA856AvQdst8lEs737NmDAwcOZM9JjaSu4EoHOSkRyBQ1T6Dqu1Dw4EnPZJG7qMNBDdKtQAQxCqmHXOIj0UVUkUMMAYgUcJQJPLOiuck+b6jhttY51Zgma2wjoJtbVv+c3kWCOwvos37IHjGA1tZWnHjiicbtg34nqHwRPZ6IhTt9uKOyDHQan9KMa4mcTNAymgnog/ffj40NC/ceI6DfigoJ6GkmoCvBNdCPuBNn4RtZQJ+Fnc6nzASYABNgAkzgDRBgAf0NwOO3MgEmwASYABNgAocSmA4CuhVszaKd48BzPWPLPkqWqaUWIJH4+c9+hgN79+Haa67Bu//Tf8Ivf/kfeObpp40gTguDt912m7mdfdZZ+Pa3/wQ/+P73cdlll+Guu+4yr1OWYy4MceONN2L//v245557cD7XQP+1X5dD+kMpGAG9FgP9g3j85puwhDLQ8z7m3nsP2q75EAvoPOkwgUkkQPMV3WizltMbNmwwgT8kOpMYQrfptNF5UNtJ2GlrazNNJ1GTzpMETWs3PJ3Oids6fQiQjTUFnlhLa3Jw2LVrlxl/jlIoCA9equBpBVdJ1L0AVTdA6uSgdB4aHhQSaEQIcwmiuB95CQQSSHUABCWSvaHTCJ6w9c4bWefjBfRG3XNb79y8Z0w8JwHdMTI6Wb9ncjpvTGBiBCgDnQKV6DeC6qBTJrotCWIDluzvyyuObMZnNu7Iwh3Wwn28gN7IQB956IvY/NJ6rO/oxlyycL/tFlQKOSBRFENinBUoSIQ3JnA4BFhAPxxKvA8TYAJMgAkwASZgCbCAzmOBCTABJsAEmAATmDQC00lAb5RHzxbvlDYW7h4E1q1egzUvvoSkXseJy0/ACcuPx0B/P9aseQnnn3+BEdsff+JxfOmLX8Ky447Dn3z72/jJT36Cd73rXbjzzjuNKE/ZmySgP/nkkyAL5PPOOw898+aZBXXeDiVgBXRa+jxo4R4ZAf0xa+Ge9zH/vs+h/dprWUDnAcQEJomAzcS2Irq1cV+3bp2Zw2h7VfFjktowFYex2b8nn3yyyUAfX4uaXrMZklPx2XxMJkDjjVxobKmAHTt2oK+vz1wbxLUaAqWQc0j4zjJtU8dH7ISInQISp4jUCSEhoWSM1ryCrA0g79H1iUY9BbRHQrspLo3ApeCWRga6ozJB0lyhZqEAACAASURBVOiIVpzM7NqzXHNSz80vbSMDPRPQKXeXBXQetxMlQL8NFKBEFu4UNEICOgUn2d+R1z/eQbcEykAnAZ0y0FN3XAa6tXB/4AvYRDXQO+ai5+qr8I7bb8VoMQ+RUOkfEtB5BL8+b97DEmABnccCE2ACTIAJMAEmMBECLKBPhBbvywSYABNgAkyACbwmgekmoNPJmOXkhoAuowSP/uI/sH/v3qy2Ii0705qzVtBKmUVCWhynDPOvfOUrOOmkk/DHf/zHYwL6HXfcYfYhoVw1sjetnTAa9sg8hA4lMD4DXRBjRRbukamB/qubbsTi3jWmBnrPfZ9F+4c4A53HDxOYbAIkeFiLcxKX165di2q1aj6GRMDpuJG4Q/MzCehWMLcZkdMto3468p/NbbbfJxIT6fuzZcsWI6DTuCNh3RNkV001yiNARHAV4GoXKULURQGJCGBC7ZRCu6eA2gg834N2nUxAd3PQ9MOZxjD6eaPe+Zhobizcx2eUO3A07Xjwnuqtm83sS5/GGeizecweyblbAZ0ClWis03UxZaCPzzw3rguvmhmejdMsePKggJ78GgF97+fuRe+q1djYORcL3nc1Lv30bRhtKcKVFBriAEJkLiNHciL8nllHgAX0WdflfMJMgAkwASbABN4QARbQ3xA+fjMTYAJMgAkwASYwnkCzC+jZUnMjCcuI4w5c4QJSmRroHhz835/9HEP9/aYWOi1yk4BO639tra04//zzzenSQt28efPQ0tJiFsYpy5wWES+//HKzWJjP5xFHkbFxzeVy5l695kLi7B1Hr7BwHyegk4X74oaFe8+9n0UbC+izd6DwmU86AZrH6GaFPhvss3r1atRqtbE6thQ0NJ02m1m/fPlykyFpM+zpPOixvZ9O58RtbRYCVvCj9jSyXhvO0dm1BYl5Dgb6+hu1yYG9e/dieHgYwnVN5rgIi4hSBe1WAFFDPk2Ql9JYt0dOgFT4RlYkYbCVrhtqNaSeQEyZ7doHvAIcR0DL2Ijfh2SdN+qfH6yJnmWdm390T8K5piNnmejkf61ZQD9qg4uoW5HX3mcCMgnB414zVvvZZu4d3ahdT8EWjqlbTy9klvyNSNDGzmOfQd07piiPtzefHJmZ5lmaX6lUBv2GUHAICej2d8UK568ehJWVDsja+BoC+s4d2Pe5+9C7cjU2dHVjwdXvwzs//amDAjpBcDMBnTcmcDgEWEA/HEq8DxNgAkyACTABJmAJsIDOY4EJMAEmwASYABOYNALNJKCb9UWtTI3zJE0h3KyWr1aZtaldtKQVbZWm6N9/AK4j8MxTT6M8MgKXav+S3a85jsS8nnn45je/aQSYNWvW4JFHHsHQ0BCuuOIKnHPOOUY4t0KNybohgV4I8zx9Pm2c+fjKofbrLdzrJgP9McpAbwjo89jCfdK+p3wgJmC0Fq2N6BAEwSE1wklAL5fL5jlbB71ZiNlsciuWjJ93x1vSk6BzwgknmAz08dn1dM5s4d4svTnN2uEoE0znSm0yX0mEluQsQ7/9ZIROSeGeQOo6eOnZ5xGXqwhMPfQEQjjmcT1OkXg5xI5rxHOIOnJpjLxMs+PBNfXNSewW2kERDtxEInYFIuEhIXFdBNAknurE2K/rcaK5rSlNZK1kmt0fFNDp2GOvWtt3zt2dssFIuKmLzDUh9ZsZNzDjxlwX6qy+vUfRFQ4gBb2mIY1oTsq6g0ilSEMXJBEXEwf51IFWDhLa181q2yutSIY2gRs0Fu2xhcr63gR8mHgKygrP5n4zMsZliI+fT+1vhJ1Xaf/W1lYjltt5tFgsYsGCBSYoiQR0mltpvqX30H60va6Abj4oE9Dp+3SIhfvoCMSOHRh84AvY/OJarO+ci54VK3DxHbdgtFgAUmW+J5oiXXljAodJgAX0wwTFuzEBJsAEmAATYALZ9bKejoXtuPOYABNgAkyACTCBpiTQTAI6LTwqpRGEIWrVKsIggO96kGkKLSVchxYVKYFLmef++Uc/MllihXzBCOeUNU73JjtTppg/bz6++93vmszMm266CZ/5zGdwxhlnvCLbpik7pokb9Vo10MnCfdGYgE4W7lwDvYm7kps2DQmQ0EHiR71eN3MdPaYa6IODg9l/FhuBQc1yatRGEmisSGPbR3/TZsUdep5cQcZnoFuh6PBr9DbLWXM7moGAdlKQJuhFCkHiQDgCiSMyER0CCYC0GKLuAS898TT8WJLKjXpcgysc5MMQSSpRdwIk5HzjUGBdClen8LSES1op3RTgUaCHsXan5xykZP8uXCSOCymyXGWS2+mT7ZblFR+aXXxQVmzI6OMtX172zmZgPCPb0EgJp76l7HHqscTNgi9oo+dKMRDQeKHnfUC6QAyJxFGALzAQVSDbc4i1Qk/NQ2ed5kGFKmVeh56pAZ7KBAEdU0mkIgul8KQDXwoILUxghhHQhQQNP7Jct/O/tVqnv0nwputfu5EobgXy008/3Tgv0T5v3Jkky0A3vzOaAkcOFdDJmaGFBPTtOzD6wIPY8uI6rOvsRveKq3ARCeilAiBNRAIcCo6lqBLemMBhEGAB/TAg8S5MgAkwASbABJjAGAEW0HkwMAEmwASYABNgApNGoJkEdMcVCAt5kyVezBegUgmZpEY4p4xzRymEno+4Hpnn/v3//hyjo6NGICcbyiiKTN1zsmD3PR8nn3QSHnroIVDGza233opbbrnFZDi+vk3lpOGdkQcaW8+nrH2tEVgL9/4hPEEW7o0a6HPv/T20XcM10GfkIOCTOmYESAQh0ZlqnluHjN7e3sxy2gh1zVUH3QrnVtSh9o13/hifXW4F9PFztKmT27BxP2bQ+YOnHQHK2lUihRIaoQQKyoPn+NCOgNICqQYSrRH7AjWt8NIzz0GkKTzKHE8jOALwPYEoSZHCA4TfELuVEcGNBE/jkrKIFYnmRu5sZIpnmek22z3LXKbXszIzvDU3AWtTnhkFZMK5dLPAC1K0PeWgkGjkVWbJnroaiioLORIRJCJXoawiVANtsswX1HzMjXOQWqDiAmngQQcCUis45HbgaCR0DCugK9dY91sB3UE6loE+fo6neXK8w4cV10lM933fiOZLlixBd3e3cS2heXS80D7xXjgooJOFu35ZBnphnIBefuBBbF2VCehzVlyFC++4BeVSwThKsYA+cfKz/R0soM/2EcDnzwSYABNgAkxgYgRYQJ8YL96bCTABJsAEmAATeA0CzSSgGztVJY0oTvbrca2GeqWG9tZWtBQKqJbL2LRhI5596mmUikV84+tfM3XN77rrLmPRTguE9VoNIyMjOPfcc/GH//MrJmOnUqlgzpw55nlaVKQFR1pYZHv2I/tqvJaF+6M33nDQwv3+z6PjWs5APzLK/C4m8EoCJEbT3JXP503AEM159Nz69esxMDAwNq+98UzDyaNvLeVtm6wgbj/BZlLS/UknnYT29nYzN9v52drWcxb65PXJbDgS/U7V/RQVVYcLgdDx4EsXfurAVYKMbDKRUmrkghDPrnoO1SSCGzhIdQrpKCgBJAllm3vm1jB+b2ST6zErdqpKbq22jcRohNasbnlmBW6tv7OgM96alwD1sUvXh1pDCgeJEc4zMdva6tP4oex0X7hQZNWeJnA0eRpkYnqSdxG05qDTCCJO0F530Zr6kBAoa42aoyApc53E9qiKIPSReMrYxNOYFMqK51nBdE+R0C7Hrl/HO3qMF9StTTsFlVqnj1KphIULF6Kzs9MEXr2x614W0Jt35M7slrGAPrP7l8+OCTABJsAEmMBkE2ABfbKJ8vGYABNgAkyACcxiAs0koJuakA5MBnlUryNzwnRRr1TNwmQpXzCLz/v27MEjv/gFvv/975meu/vuu/HCCy9kwlIuZ8Sls88+G/fc/XumLjAJ7JSJvnjxYrM/CU+0NZPINJ2G4K8V0OuRqYHOFu7TqSe5rdORAM1bJJxTxjkFBJFosn37duPcYWuHv3oN22Nzxla0scKPFcit/bB9/cQTTzQ1e2mz2ZW2xWz3e2z6brp+Kl1L1D2NSCh45NpAmcOxQpiS3TqJl3StkYeTpBASeG7NixisjpLuDUU1qaGNyEl6d84REAllnWcCuLVZt6I5CZ+mRja9t1Fb3dREN1bXmc37mJjO+nlTDynqY98I6Aqx66DmUwY6idquCbzwVFbvPhEOYi1BI4XqmNMYCTWQpjFqOoZfCBCNDKIl8OFFDtxUQPghpOeZ0gHkuOT6AvWoZuzZpVCQxsadbNuzEgPKoc8iW3cNHafm2pg2m0Vug4qsowfNo1QCg651yXmJ/iYxnX4z6GaDlY68A1hAP3J2/M43QoAF9DdCj9/LBJgAE2ACTGD2EWABffb1OZ8xE2ACTIAJMIEpI9BMAjqtStPCYa1eQz7MIRcEpt55GiVmIXrf7j14ceVKY+0eR3X09Mw1IgsJSZS1niSJEZRoxZtqoS9etNgsGPb39+OrX/0q5s6da4QnEtBJYKJsHN4mTsAK6CbbiSzctUapHgMDw3jq5puwpHcNBgoB5nz2brR88IOohAVoeNCaeLsQWsLTscnio/4+KEdMvC38DiYw2wjQ3EXOGps3bx4TmUk8J1FlvE16s3AZL/JQ263NsBV0rOhPbT/llFOMAET72Ux12p+zz5ulN6dPO+h3KhEeEk3Z5w5CslunawQoSJWgnNYQtOYRRzHSJMGGTVswWq7AhWfEUq1dKCqJ4DjwSWGXkaltTgJ6JoxTunDGg0TzMQG9EQh4UCe3v3D03uzGW/MSsAI6WfPXPaDiZxnoxr1ACgSmPrmDquegTuI6RUeoFKHSKEiNIEkRaKAQeIhV3bxOIZu1hAI5QngiMNewdG0b+h5kGsOhY2iyRCARnYIxMtGeboCAozRkIo2ATvMizZkvd/SwGedUzuiMM84wcyZdD1uxna596Tm6Tj7yjQX0I2fH73wjBFhAfyP0+L1MgAkwASbABGYfARbQZ1+f8xkzASbABJgAE5gyAs0moNNidRLHcMkaU0pT83xT70bs2bUTp5xwIi54+/k4cGA/vv+97+H22z5lsmv+5uGH8ba3vQ0nnXiiEZCMTbvjIKX66a5rBPMLL7zQLDrS4iMtMNJ+9DdvEycwfv2f6tKPr4H+K7JwJwE976Pn3s+i7UNcA33ihPkdTODXE6B5i0QQctZ46aWXxgKBSBSxwrQR9BRV022OzQo7NvvRnoMVyeme2k8BTaeddho6OjpMw62Abt/HInpz9Of0aQVl8QaQKUniFMKVwlExhI4xUhnC7sG9EAUP1WrFXBMM9A0hqksETggfIRzlmVrpVEsdTh2OSLKC11Y8HzNmz+piZ8Fg9LBh524CxManm9N7s315a14C1ItkmU716q2ATn8F0kWYCuQTB652MBo4qOcEEk8jlhH8JEFLLNEZa8xLXGB4FGnJxwBipHPaMCxojPgIHB+qLqHiGDnPg1QpPIc+kwzeMxv3VGR113XDOp7KhqckuIehEcRpbjTBoo1sdJo7SSCnwCqaX+l6mK5v6XmaP+ka2Arqb8zJgwX05h25M7tlLKDP7P7ls2MCTIAJMAEmMNkEWECfbKJ8PCbABJgAE2ACs5hAUwnoZmU6szoly9VapYpCmMMzTz2F9WvX4YrLL8cdt92G7du243d/9zN4+G/+2iwofuYzn8HVV1+N888/P1vcpoVHrZFEMaj+I4lNLS0tZnGRFhJp4ZGE9WYSmabTEDSJd5QVmqlc8KVEqVoHDgzgP264Hgs3rEV/ILDoC/eh88Mf5gz06dS53NamJmBF5Gq1ilWrVo2J5uOztekE3phIMrkIbLAStYnmXfs3ieb0mIQfa0FMFu6UgW7ncTuXT26L+Gizg4ADoQK4CJAKiURIaCeBgxgHDuzBpq0b4HsCycgo2vMlRKlCqijbnAT0wAjoWjvGzj1BFY5P2cFkqw1Ty1pRnXPzK5hllVMSMWUmkysLPc7y0sfloZty1uy40vxjjxwGKAAps3CP3KweOWWe51KBQgL40kE50BgWCdKQaqVLhFqiPZboGY6xcFcZW37xBEaKAQZaQ7Sd/2aU57Yjdj14IjR1znVKgrgPKWlMpsglyljHK0ebUgA0Vsx+jqDQD6QUrBgEJtiI5kt6bINC6fp2zpw5Zj6l15cuXTommtv51pbNeGPXvSygN//4nZktZAF9ZvYrnxUTYAJMgAkwgakiwAL6VJHl4zIBJsAEmAATmIUEmk1AN4t9aQrfJWvL1NRAf+bpp7Fh7TqcuHy5yUAfHhrCv/zLT3D11SvQ0d6Bf/qnf8LHrv8Y3vGOd2Dt2rV47rnnjF37JRddbOqh1+t1I5qTGGMzdOhzmklkmk5DzwroRuQiK3wp0UICet8gHrnheiwiAT10seCBz6Pzt1lAn059y21tfgI2o9AK6HYes/fNlqlNcy1lTY4X0O3fVKeXMs5pnqaggPnz55u5mkQem6lupMiG9Xvz9w63sJkIkO124AQoiwRlX4GqiLhC48C+3di0fi1KfgBnqIJWeFChj4gcs3VW69pRDoTJAAZqKoIOyK6bal8Lc5+ajHNj5m4Ec085cBXda7gacBslTkgKNWPYWLuPl9SbiRS35SABcg5Qxj0gywSnOuRZ7fNc6qAYawQSqPkSZRFDByR6xwh1ivY4Rc9AHXPW9eHF//UwDrQWsbu9iOXXXYX0TcswYq47PTjCN7EXbuAjiutwhUIxUQhTCvLIxooJzdDZ+JJ009rMjdaCnbLLrfNIT0+PqXtun6PAUuvwMd6ZxAYqHXlvs4B+5Oz4nW+EAAvob4Qev5cJMAEmwASYwOwjwAL67OtzPmMmwASYABNgAlNG4GgK6JR9aIUTWtQjgeSQzdQuFyZzxnMEAt8zWTokoG/esNEsVZOtOy0sFgp5nHfuucjncsbGfemyZZjTPQf79+/Hrl27cPzxx+O3rn7fITUf6fNt7Uj6/DeWiTNlXdL0Bx5zoNXa1IOlrKmWWgT0D+FXN93YsHAP0HPvPWzh3vS9yQ1sJgJ2XrJ1v63gMd7G3AYCPfvss4fMoXafZjof2xabIW9FcdtWyjZftmwZCoWCEdDpnl6z5TVsoFMzn1sz8p4tbbKBFfZa4lC7fw0/VUbQHkKC3dEIEirh4nqojIxi7549yPsB8uUYpYQEUY0odKDpGoNqVFMQh+vAcV1UEwnt+aS+G0GVsoJJ0HSEC03+2krDF57JPteJhAcHLonlqYTnGlXeyOhKUEZ785RXmC3jZCLnScI5Cdjm3jgGCKpCboIqSDgvkNAtKTs9hfYlAiQQ9VGEso62NEHbSIKwtx/bvv6X2NXVhfWlHM649TrIN5+IQfI/SOja1zfjikZCtV5BLvBQSCXCVEEJjdSo55SBnjkyaVMbAEZAt1nndE420IgCj4477rixedMGK43fx77P1k6fCJOD+x6+gD56/xewZdVarO+ci+4VV+HCT9+K0VKeEvvNuRh3kSNrBL9rFhJgAX0WdjqfMhNgAkyACTCBN0CABfQ3AI/fygSYABNgAkyACRxK4GgK6LT4R+I4LfpRpsx4ccS0ihakaTGaFgo9D64Q6Nu3HyuffwH7du82fyupTH3zQj6Hhx/+G3MMEtD/6Gt/hMefeMJYuV933XVZ9iKvzk3JcLcCurVwNzXQa/UxAX3JhrUYKASY+/l70HbNNWzhPiW9wAedaQRsUBG5ZJDIMb52uBUK7fOUefjUU0+Zec7WuSWBpBnrhVObrMBJbbRWwvSYBPPTTz/dnCtvTGCiBMaPp+wSQpuxZH7/SfpMI/hIUXMdrNqyCQP9Qwi1Bw8uksb1RksMtCgXA7qKpOhCI4WrJZROoVwN4fmoxTQ+Q+OMI7Qw4rhKpLkmkVIhSVMEYWiyh+MkgesKuMIzZWQoEJCuRUg4d1wW0Cfax0d7f+pDkwVuPjjLALcW/b7SRuQOlIQSMQLE6IwipFs3wxnqQ6urEI7W4G0bQPlffol1bR3o7WzHaR//CGqnLEXZJXcNH0KE8FwfaSqRKHJacpBLpQlGTIRG7GVZ6NlnNxwNVCY6W5t2Gvtk404buXhQ+Yupd1WagIB+3wPYsmod1nd2o/t9K3DhHZmArmV2jW8CBHjeP9rDe9p+Hgvo07bruOFMgAkwASbABI4JARbQjwl2/lAmwASYABNgAjOTwNEU0En0IRGdBB+baWmzYkzGjEP1R13IVKJSLpusrueeedaI5zJJIRygWCiaDHStFb761T8cq537v77zHbyw8gVcc801+OhHP5rV6GYBfUoGLQvoU4KVDzrLCVirXRLQx9f+Hi+mEyL6m/ahDHQrII63b2+2uuHj654bSaghmlDbyWr4jDPOeKUbySwfC3z6h0fABmZYu+pDnRoAVyXwoRG2lrBq3Rrs3rELObgoOC68eoKCdpGTDnScIAkFaoFGTSikoYD0HCSgjGAXjiggjR14iupfk5QOCJOlriG1QqwVEheQHihN2GSam8xhSfXQHZPRbtxzBOB67uGdHO91TAhk1zdZrXq6ZTngWX17V1PJGgVPJ3BEhEJax/JyhN6//gfseuZJtIcarfUq5ldSlPwiVhXbsLG7Gyd99IOIli9CXGiBQohEumRHYI6fz+eQRJHJavdIQHc1Ii+zjzc6M5UDkAoqjg0P6+JB86gtd0FOHsuXLze/DVO7Hb6AXvnCQ9j24nqs6+xG14qrcMEdn0S5mIdKla1qAOflLlRT23g++jQmwAL6NO48bjoTYAJMgAkwgWNAgAX0YwCdP5IJMAEmwASYwEwlcDQFdBJMcrmcQUli+nhbXloMDD3f3Ab7B/CPP/iByTSn2qJk607LglKmRkinxfI0iY2NO4nxlPFF91IpfPCaD+L6j30MSZzM1C475ufFAvox7wJuwAwlMF78tqK4DTgipw2yOScBhebA3t7eMQtfmlvHl8WY+kzEw+8AazNMcz4JPHSz5TMog/Lss88+/IPxnkxgHAE7lsZb/o/PanXJTJ1qkzsaa9asRGV0AAUfCIdH0LW/jLmSAvYi1FSKQsccRNrBTidFf1sB5TBAuRZDOi5a2zuNjOrWE/hRglArBJKy3RW8fACd9zGkIgzJOtxCHpU0NeJ5zgvhK0G56wiohIxKEccR92GTE6CMcwfC1KyX1FaHxHMSs0lApjJCJKDX0ZbUceLOYVT/+kcYfeZp5LwIOV1Dq+NgNAE2dHdhTaEF5974OwjfdDJG/RxGE4FIuYAIIbWDMAiBRCJQCi5d27raBGOQjTt9PlnJk3BvCx6NF8ltIGpXV5cpWzT1ZYkOX0Afvvd+Y+He29WD7quvwkV33IpyS9GUPDAhCXRuxpueNybw+gRYQH99RrwHE2ACTIAJMAEmcJAAC+g8GpgAE2ACTIAJMIFJI3A0BXRr3UvZk7TgTcKQXQDXtHgIARnHmDunG9/7h3/Agf37TQ10maYIfd/cKDs98H3U6lUjqJMFMAnotNFxKQP9xhtvnDQ+fKBXEmABnUcFE5h8ArbeuRVIrDhCf9N82dfXh3379hnRgebOgYEBM3+a4CFpZJ6m3GxmvRXQ6XfAtpcy0M855xxT2oM3JnAkBKxoaIMz6PuRlTMgi+gcXBGiUh7Enh0bMdS/A56uYLFUaH92E1Z++68QdLZgVCVQTh4DNYl93R2Y+5vvxtILLgS8Air1FNqRSNIIOaVAIYAFAXgyQZTUoIVC4mmM6Bh+WxE6CDFcq0NLIOfnIWspPKqf7fkN9wUWDY+kn4/me4Qi+dyBJAGdHDMawZxUZkgJCe0kgKijo17FqbtqUP/7H5A8+STybgqomslYV6GDTUEOQ/MX4a0ffD/yJ5+MndpBn/ARl1qR+HmkNCYgjNW/LzU8rbPa60Y8Jxt5+mwaL8q4Lo0v4WECSdPUYFmwYAFOOOGEo4Do8AX0wc9+HptWrsGGrh70vO9qXPzfPoXR1qLxxqegWGI69YL/UUDCH3FUCLCAflQw84cwASbABJgAE5gxBFhAnzFdySfCBJgAE2ACTODYEziaAroViOisx2ci2rrogTD5YvCEix/+4B+NjXupWIKME9SqFVx84YW46aabsX3bNnz3u3+G++6/1yzA/c+vfAXvec97jBBTLBaRz+d5YW4KhxYL6FMIlw89awnY+dEK4ja4iARoEgT37NmDbdu2mceUuW2DkMjGl4QUm8033tmjGWDaOu3URiuY2HrtJKBTBrq14m6G9nIbpg+Bl5cuoJbT2DLji3J2vRZoEUI5MXbt3oChgS1AeR8WDo9g+XPbsfdrf4kEGjoIoMJWVLwi1na2Ivcb70bXOechcQpQIoAbSMCJ4egUWkVwBWUhU9BHAs8nW3YHURqjFkdwvRDk7p4LS/A9sucmxxydWYKbus82l3j6cJ5tLTXOR1S33nGQmv4Spg46mapLISHdFErU0V6v4IxdEfCX30P81BMIyN8fVbhKmnExnHqoeUXEnXOwP8xhd0cr2i4+Hz0XXYDhUhFDroN6IuF6HnyFRokAbe7JMj7zcAekkwnrdnzTPErXudZtYc6cOVi0aNFRqCl++AJ6+f4HsfXFrAb6nKtX4II7bkH5ZTXQZ9u44vM9cgIsoB85O34nE2ACTIAJMIHZSIAF9NnY63zOTIAJMAEmwASmiMDRFNDpFEhEIYHIikT0N4knlFXuOQJRpYbHHvkldu/aZYR0qg3puR5ygY+WUgk9c3vQ3d2N8847F//2858ZKu+6/HJTR5dsLG1WDh2ft6khwAL61HDlozIBEkToRm4ado601ux79+7F1q1bx0pf2NfpnuZR+95ms8W1Fu42M5jaSwEA9Dfdn3TSSaaWL29MYKIExtc8p8c01ujeuN2QM4PIISG77LiC7etXod63Hd1OhAW1GrwnVmPLnz2MXLGASCoMax+VXAnbuzrQ+Z/fjZ7zzkcStiAVPqSqw/Xp2AmitAKBCJ6uo+gCQVKDqNXR6gXIRbhoFwAAIABJREFUC98I5ko5iCn7mOo9t7Qg8nzUJAmgggX0iXbyUd/fVj6noAeBzDxdGEHbGLiTgC4kUq+OlqiGs7aNQv/VjzHy3NMQuQgeWbuTo1Ithqvp/QHqfhFDuQJ2dLUjd9mFaL3kfOwphhjO5wA/REJjlmqdayBIAYrXcBsXWib/XDgQnmvGNv020Hy5cOFCEzBq51F6PPUZ3YcvoI/e/4WGgD4Xc1ZchQs/TQJ6wZQ2yAIDTLF53pjAYRFgAf2wMPFOTIAJMAEmwASYQIMAC+g8FJgAE2ACTIAJMIFJI3A0BXTKqKRsc1r8owVua9tLmTSuEKiOVqDiBP/8wx8hjiKEfgCydk/jBGEQIPA9RPUIS5cswZf/4Mu4/vqPUe4YvvzlL+Pkk0+GovqUDQFq0gDxgV5BgAV0HhRMYGoI2PrmJJLkcjmQ7TltJDrv37/fZKDTHEeCOWVv1+t14+ZBGbf03vE11KemhRM/6vha7iTwlEolEwRFG7Wdsieb2YJ+4mfM7zhaBGxwhi0LQH/TmKJrDAWFWlw3WcPFWoJo43Zs/sn/QbJ6HQqQWLdvO9bu2oZP3PARVNMEI66LephH1Q1RnLcIbncPhnMBIspOT7S5DvEDADpCi5MiH1XQWa+juroXAyvXoCsRKCVAvZpChHnsLYXY6mv0XHQuvBOWok7XPdo1N96al0CW6a0y63QtIBSZubvmMYm+lA0ujW1/hHxcxVv21zH4Fz/AnueehNeSIp9UML8cozsF4lTCcR1I7WNY+Njb1YXipZeg812XYKCjDftcARHmUJcKUmSW7SSieyoT6zMrdyfLfm8IzvTbYAOPOjs7jYA+9cK57a/DF9CHP38fNlMN9M656H7fClz86U9htCUT0K2Fe7MFezXvqOSWsYDOY4AJMAEmwASYABOYCAEW0CdCi/dlAkyACTABJsAEXpPA5AjoWSaJzSd5ZYXP7BkSgWq1mhGGaDHQiD9CGCFooH8AG9etB3mfbtuyFSDhPEnhu2TqrqHS1Ijkl116qRHXq7UqSi0ls3B46aWXomvOnDEbY7YDntpBbwR0ulHAgtIIlEapVgf6B/H4TTdhce86DBQCzL3vbrR+6BpU/QKgA0C7JqNLQFLVTzqAWSQ+OHKmtt18dCYwHQjYLMOWlhaTbWhdO0hApwx0m6FOQnS1Wh3LVLe105tNlLACj806J8F86dKlpito/jZip1LToWu4jU1GgMYNXVfYMgf2b7oGKFdGMTCwE05axdxRhbYdI9j4/Z9h/y+fReQqbF5agLjgdJz39rOhwwCjHlBzBYrKR6HuIHEcjBZ9VDwXKvWgJTnlAIir6FAJ2mpV9FQjDDzyBHb+9BEsrGl0VKhWeoow14b1RYGVQYLTrvsASue9GUOBh1R5gCAVnrdmJZDVICfLdGWyzl0l4CoXjgl8yETttCGghyrCyUMJvKdXI9q3E14uhVcdQXH7PvhPPIWaVCAH+BwEqhrob+1A/cQTUT1hGfa0llDvnoNT3vwWJJ6PxBXGLj5zbqdMdyARZPsPOOZDlRHOKaiKxjfVPCfXJRr71nnBiuxTx/bwBfSR+x4Yy0DvbmSgj74sA33q2zt1JPjIR5cAC+hHlzd/GhNgAkyACTCB6U6ABfTp3oPcfibABJgAE2ACTURgsgT0l5sx/loRnRYGVWavSsJ5miRZLXTHwY5t2/HEY78CJGWcx8gFoRGPKPfHJytWKfGOSy7GnXfeiV07d+Kee+7BX/zlX4xlXdIiOmWg0+IiCTZs4T51gyxbYM7kb5dqvaZAsVYDBvrwxM3/FYvWb0Bf0UfPA59ByzUfQFkU4ckQnptlBWoS0H0HSUL9m/3jjQkwgUxQtlbn1p6X5kESGkhA37x5s5nzaD6kQCR6zdZKt4FDzSigU3tJKKe29fT0YPny5eZcbS10Dnri0X8kBGwGOr13zLqdri3SBPWojk3rn4ebVNA5kmDOsMKmnz+BnU+vRt0Fqmcuwpkf+U3UHI3IE5CFAFUt0ap8FGsUtKcQhcK8poVHEYBIa1XkAMwBEA4NY34qse9XT2DrP/8UJ1Y1FlRTqHoNLV4r1hUcrPRTnPWRazDn3LdifxigzwtQC+gIvDUrAbp2pWTzRtV6Y61OGeGe9Ew2OgnbJKCThbuHFHPqQMdwgrxKESJCODKIoHcjyt/6VnadpIASBWEoYMTPoa/Ugu2tBfS25hEftwSXv/9ayGIbUkXjLEAqHNQdhcQFqPoAXTEJSohXGosXLx5zIKFAJPoNoO3ouY8cvoBeeYBqoK/HOqqBvuI3sxroxQKUVGMW7iygN+u3oPnaxQJ68/UJt4gJMAEmwASYQDMTYAG9mXuH28YEmAATYAJMYJoRmAwB3QFZTNKJU654YzMCa7YImaWmZzaT+TAHmSbGmh1KY3RkBMODg8Yxs5DLIY0iPPofj2R5yWRJrLURW5YsWWKsfhctWmQyMlevXo277rprrCYkZeaQkEQCus3YnGZdMW2aS9lZUlDPavjSQT5xUKhVgYH9eOrmj2Ph+s3YRwL6g/8Nrdd+AFWnBX6Ug2tyzxNIV8ErBsbC31UOhKYwCd6YABOwFuw2k9aWvaDn+/v7jYA+3TYSNulmM83Jvn3ZsmXm98DWd2820X+6MZ6t7bXfF1sLnQLn6DG524SBjxee+iW8tIZ8rNCmPGx+YQ32b94JEQSQc1pwwnlvQZoLMKpSeC1F1LWCkyiEUkCkdOniQAQeEp8ETYWkXEdBeOhwPHijo+iAxKpH/h3bH3kE7+1ZiK79A6itWYsuJ4ddpRC9QmLJeeejbfkJ2F0sYe+iBRDLl8/W7poW551dw2Z27cqRAKQR0HOJZzLR6foldRSUW4dGAt/JQcQeglSjPa5hzlAfunpXo/q1PzLXNa5wEVDmutRItEA1yGFnexGru4roX7YYl330BlTybVA1Ad8rIPJclJ0UiatBcRvmSppKEzgO3vrWt5p5lAKnTNBoIwiJBHR6nq59p3Y7fAG9TAL6qnUNAf0qXEgCOmWgq6wGOl3f87w/tb01k47OAvpM6k0+FybABJgAE2ACU0+ABfSpZ8yfwASYABNgAkxg1hCYPAE9k0CtgJ7ZUDY2o65rk3mSC0Mjs6dRbAT0dWvXYtXzL+CE5ctx0/XXo1ou4xt/9DUMDg4acYWE8RtuuAHvfe97jWj+wx/+EFT38cYbbwRZHJMIaxfRaV9bH5gX5qZuCBsBnQp1Ohp+KlCIBXK1CjCwF0/f/AksXL8Ve4seuh+4DR0fuQaJ3wWvGpoastqVZgE6CWD61okVkGZG7rwxgdlMgOYu65xhLc3pnoKCSEgfGBjAli1bpp3duc0SJoGHMs4pEIoComiOpvOydd9nc9/zuR8ZAWvfboM0rHsDCYkkoL/47BNwogoC7ZhgLxUlEJKSyX3owEcsBIZVDBTzqNN3jQL3qN60BELtouj6RkSvyAjSB3JeiNpIBaHUaPVcuKqKxx97BOnO7fjU+edBrd+CXd/5LuaTUFrKYXtchcoVkeaL2FBqweBFF2L5Bz54ZCfL7zpKBLKyMpmNempuriYB3TdZ6JR9rmgQiQipiqHcArRTgB8rdFYrWDI8gLlrnkP1W19HmmoUciEQJZBSwXcD1ByBTZ6DNV0llE8/GRfd/An051sBEtCdAuqBi7KQUEIhcEnKp2tnCU+4eMtb3mJ+I+i6d/xvBf122OvgqYXEAvrU8uWjvxoBFtB5bDABJsAEmAATYAITIcAC+kRo8b5MgAkwASbABJjAaxKYLAHdFGpsbIeI5/RcQ0CXSWoyZHJhAN8REI6D9WvWYdXKlZBpiiSKUAwCk6Fis2yoPvrNN9+Myy677JDMcnp+eHgY+XweZHU8NDRkFhCtpSUL6FM38LMMdDIWJQHdQT4WKNTKwMA+PHETZaBvwT4S0O+7DaVrfgux24G8akHg+fDyLippFQP1EZSKLXDJmtRk+vHGBJiAnbdIaLb2ttaa2tZAn25257b91Lskps+fPx/HH3+8Ec5tvXe28uWxfyQE7PfFBpzQMexzwgGef+ZxBIKcUhRUPUbeDRA4lKUOKM9DJU2Q5n1j0z5QLsPPF1DMFYAk218k0mSiC/JP0S4c4Zqgj1zgQ6YRqskI/HyKuTLCvN39CPYNYPWXvozlGggLISIdoxIlSAMfG+d2Y+c7L8f8D3zoSE6V33MUCVDQBAV9Jq5ETHVqIOBLH67yGvXRJQQiyiuHRAg4OQT1FJ2VMpaNDmHO6udQ/863EEsJujZWiYavgVwuj2ENbNES2zraMHLKiVj6ofdDnngiTF0BHSD2XVRFCk2W8FrBlVTqQqFUKOGss84aE9BN+SPXNePd3qZ+HmUB/SgOQ/6ocQRYQOfhwASYABNgAkyACUyEAAvoE6HF+zIBJsAEmAATYAKvSWAyBPTM6PRgBvoh9c8zb3fzamtLC8ojI/BdF1GtDl+4WPn883j6qafMa1QXvVYuG5t3a1FJC4Kf+MQnTAY6bZS1TIvlJsMsDMce02v0HhLe6Xl6zNvUEMgEdAml1VgGeoEy0Pv34FckoPduwYGCh/n//XPovPYDiFURviyawAjlpkiExCjZ6ubyJhuQsv1YQJ+avuKjTi8CNN/ZuuDWUcPaUu/atWtaWrhTtmShUBjLkCQLdyrFQedKczm9ToFQUy/+TK+xwK19fQJ2DNkgDZuRTvf1eg3PPPsEdBIZETIvPGPFDbLSTlLUkgQinwNKOcSewEitZqzdPccFGaz42kEggVIKLFQOwqFRDA2NoKO9A+VKDZV6DXp+K0Y7fSRRGUuHI+Q2bsfT//thLEm1eU4jRpLWoQIX29o7MHj+O3D8+695/RPjPY4ZAap5HkgNV2tEnkIlUIhdKooewFGeyQgXdO2jYjgqQaw9QIQoAZgfR1g8NIDS88+g9q2vIaLSRC0u5GjmtOP5IaraxWCYx4H2TjzvARtPXoQLPn0LPJ2Do304uQDS03ClRB4a9In1KIXrejjzzDPN9S25ktjyF/Y7YJ0+phYcC+hTy5eP/moEWEDnscEEmAATYAJMgAlMhAAL6BOhxfsyASbABJgAE2ACr0lgsgT0Q+qf209siOdZGXQNmcTwXc9Yt1M9xxeefR7btm4xj6lmKdU7L+TzqIyWjRBO2TV33nknLr74Yjz88MPYsWOHqXu+ceNGPPTQQ/j2t79tMs5rtZqxcy8UC6hWq6hWqkZo521qCJCArtxsIdVLBfIJWbiXjYD+ZCMDvS/voefe29F+zW8hzXcjJ9pRiyJU4lHkWgtA6KJeqxtrVBcuC+hT01V81GlKwFqb03xmswv7+vqwe/fuaVc3luby4447Dm1tbSY4gM7NOozQ/E1/0/zPriHTdLA2QbPJzYDGEQXW0fUAPY7iCOs2rEUqYyBOUfACOKky7jee6xkB3Ql9lGWCmqMRFgtIlEKtUoXvuGgJ8whShdaBPhzX+yJe+Pr/C1cKIBGY0zYfUuTQ2x6idvk56Ln47cjJEG3IA3uHMd8rYDStQIUaYcEzdtyjQmAoV0DVD5uAGDfh1Qh4CuioK5RijXKocKCoMRq4iEQArT3kyN4/1cjJBIGjUdEKFSWRUwnm16tY3N+HuateQvQnfwqRB8oRkCdHAipoLgLUpI/YLaKcb8dzjsS/LSng0v9xH3y3YDLVA49qrSvouA7PUfA9H9VYIsgX8aY3vckEI9E8OnaZ7Thm7mQBncf0TCbAAvpM7l0+NybABJgAE2ACk0+ABfTJZ8pHZAJMgAkwASYwawlMloCe2bZnecSHVEPX2bMCMDVJq+Uq8mEAsnN/7plnsWXDRiRxZCzc29vbUa1UjAA+d+5c3H777Xj00UdN3d9LLrkEV1xxhdmHFgtpkZxEGFpMpM1mMjrCQRiELMZM4YjWYxbuMBnoebJxr1aAwd1GQF+wbisGch56HrgT7R+4GjVdgHBaEOQLiBAhQQqv4Jt+9uHCc7wpbC0fmglMDwI0r5EASGIgBQCRi8b27dtNUBBlGVLWIc17083CneiffPLJ6OjoGAsGsPM1CejWyn169BK3spkI0PeFNlsPemBgwASZ0HWAIwQGRgYB14FHgVopZQErE6jnuS7gupDCQR0SNZUiXyoiouNRBrJwoaMETrWOhfUyzli3Cvv/4A/RUfDgaA/lWMMNOvF8Ww6DV78T89+/AuXER6Um0BW0Iyd9VJIKIieGGwL1pAL63cwFOeCg9tlMKLktDQJGQK8pFBONkVBjfwlGQJeObzLQ84mDQqoRyhiuTCA8F2Hoo5TU0TU4gM6+/XBfXAX5538J5QH1FMiT9b8XYEALDPo5RF4JZRliWz6PZ07qwgX33oEgKCKppwiEA5Em0PUaQuGYa9yadlBo68CSJUtM0Oj4rHNb/5wFdB7CM5kAC+gzuXf53JgAE2ACTIAJTD4BFtAnnykfkQkwASbABJjArCUwGQK6yUV+mQe3/ZMWq8nykpLRVSpRzOfxq8cew/DgIN516aXm/mc//T8QjjBZiGEQGEvfBx98EKeeeiq+9rWv4ZlnnsGHP/xh/PZv/7Z5jQQXEs/psV04J/HJZm3SQuL4mqiztnOn6MSNgO4oaKXgKoFc6qBULQODe/H4Tf8VC9dvxXDOw9zP3YHu6z6MyGtFveLAL1HmuYOB0UHk6TEFVyhAkK0ub0yACRgCNJdZAX3dunUYHBw0c950FM7pfEjgOeWUU1Aqlcy8THM3nQuJnzR/U6DAdD03HrLHngB9X2yZg71792LTpk3mO+T6HihhPEoThJ6P0HFN2RhHUgkYCUkW3TJB6gFuLoQWDsrVKvK5nMlST2oRitrBCVLi+F8+gvTr34QPhbpMkbohyiLE83MK6H/vheh87xVQ4RzUZR55pwgkDlyVArJOUWaoo2bak/fySCNW0I/9qHn1FphgT6p7rygDHRjKk+mAiyDxEKYuCgmQo9cRI9AShShGcaSC0ZUrEb/wPBZHZXSU+5D09qIQCmjhQ0UKI1T7vD0P9/y3Yt7Z50CihCG/gI2tAdRyEsZLiKMEQejBFRqBTDG3WMK87h7UhIuaVCaAlOZTW/ucMtHtbwPNrVNfBoMt3Jt57M7ktrGAPpN7l8+NCTABJsAEmMDkE2ABffKZ8hGZABNgAkyACcxaApMioJvs8+w2JpzTY2PdDgid1UGXcYy1q9fg7De/GT3d3di3dy+efvIpbN28GcuPX473XnklgkZ9xzVr1hixhTJuaNFw2bJlOP7448cyy22tYFo8pP1oQXF8PdSpX0ictUPGZNKZG4kUSiBMHRTrZWBgD568+eNYuH4LRkMf2885Awv+y3U49R3vQYw8IuHAK/kYLg+jUCogiRIIkIU7LVnzxgRmNwFb05YCg0hkpu9Xb28vhoaGxux5aZ/paHV+2mmnoVgsmvOwdapJQLeBAjxfz+6xf6Rnb23b6f10LUBlDjZv3gypJLTjwPFcpPSdSSUos5iKhbgO/eoAiUyNaC5dIHU0/DBAtVZF6IdwlAakQgEOVO8GlL/9x7iydwuETqFUiqrrYcgB1rSHEFddhoW/cSVGnRZEYSdGEkB5ObTDRZjEkG6MmheZxHNBNa61e6Sny+87GgRocFD3Ow5qPt3oWlagEGflakLpwKfxgRSBjDC/lqBjtI79P/03lH/2Uyx1IhRQQVytwgsFYu1CizwGPQ+rukK4v/FOLLv0MiiVR+oWMSI8lB0XYaGI0XoNTijgCIWcVFjS1oFli5YgpcBSnTkt2MBRe71rfzdYQD8ag4M/41gRYAH9WJHnz2UCTIAJMAEmMD0JsIA+PfuNW80EmAATYAJMoCkJTJaATnapZDFMC9quEKZGIwnnvuchiaj2OVl1O/iHv/07PHD//TjjtNPwp9/5Dn78ox8b+fSct70N9957H1Qj+/J3fud3QHasn/vc53DuueeO1c61mWYE0y4YkqBkbYBt5jlnNE7dcCPx3ERHkCCgBIIUKFZHgZEDePxjN2DZ5h0Y9QQeawmx5GMfw6XXfwIy146qA8hQI0oj4zRA44KcB1hAn7q+4iNPLwI2MMi2euPGjRgZGTF/2jq3zSQ22wAmax9sRR0KAKDfA/v3mWeeiZaWFjOP2yAAekx2xNZVZHr1FLf2aBKwY94Gj9i/rZMBPU83umbYsWOHeRyTDTZlnHseVJIaUZxudH1CvztKKziugBQaqZZklWCey4U5pFEMKI2cdqA3bUL4jz/CGf/xGHxVRwCFyNGIPAe78x5qJx0P702noS/fgeGOuei84O3oKxbQWtXo0j5ixKiHCgkUVKzgUS1s3pqagKKgC0cYET2BhqsF8vDg03jQNBcrOCpBPolwXCVC91AFwz/7N9R/9q/oTitwvQR1mWAk8DCgXYhSB/o9Hy92hAjf+w4sv/QyIM3B0TlA+0iVgCwEGFYR1Q+A0glCKbG0rQvHLVpC9Y/MWKaN5lUa93YetRbuRyewagIZ6Pd/AVtWrcP6zm7MWXEVLrzjFoy2FEwJA/P9nabBYE09cGdw41hAn8Gdy6fGBJgAE2ACTGAKCLCAPgVQ+ZBMgAkwASbABGYrgckS0En4ttlgtEBN1u1QCoKyeCpV7Nu9G1oqrHz+efzGlVdi4YIFeOyXv8SqlatMNtiSJYtx5XveiyRNkc/nQVasVO/3yiuvxHHHHWeEF7s1k4A0G8eNEdCN30AmoPupQokE9MogHv3IdVi+Yw/KAJ4ohlhyww245IZPIg1bUQ9c1BySEVITUEHjwaF/L/f/n41Q+ZyZQCMoyJalIFF6/fr1JgPdBgjRPEjzbLNsds63LiDULsospzmchB7a6LXTTz8dra2tY0FPNIfbDHQq3WHPuVnOi9vRHATG/9a/XCC0AuLo6Ki5VqDXK5WKEdFpi5MYwvWNEJo54Rx0xcnscjSoekjmqELCqIIGBf35ptyMSlOEcDC/HuGkVaux/6v/D1qRIoxrUDKFGwpUhYMBCAwUitjb1oWBhYtw9u0fx9aOVvjDEh06jypS1AquyXRHnJpAQt6anQBdmWTBfUI7ptQMBVcooU3wBHwXgZIoRRGWj1bRNTiMyr/9HNHPfoq2qAzhOUg9B5s9DweKLZh35lmotrZhU4uP9M1vQsfJpwKxj1DnkHdydKls6q2XySbBo3JHCXIaWNQ1B0sXLoLr+01SlujwBfTKFx7C1hfXYX1HN7pWXIULbv8kyqUCVOO6jwR03pjA4RJgAf1wSfF+TIAJMAEmwASYABFgAZ3HARNgAkyACTABJjBpBCZLQI/i2FitVysVk7lFAqlMUyOi1yoV/OtPfoIkipAPc1QxPauJLmW2aK0UWlvbcPbZZyOOYjz99DP4zne+g66uLiMckUhDwpEVabi++aR1/xEeKLNwpz4UWsAbE9AH8MhHrsMJO/agBuDZfA6Lrr8BF9z4SaS5FtRCD1WRQOkUocgEdDL5p3+8MQEmkBEgIZAyuGmeIwt3sqWmzda9bTZONvvcZqPTXG0t6Ekkp3affPLJpgY6iZ70Gm0ksNsa6CygN1uvHvv22KARm13+/7N3JnCWVOXZf+pU1V177559YIZh30ERAQUElCAgYIwRkGWAAYwoKF8SRVE/JaIG/UCNC8ZoJCbGuIckoBFxBWSbhVkZZph9erqne3q7W63f7zl1T89lApkGernd/Ra/pm/fW7fqnOe8t27N+Z/3eU2L9oXqmzZtGv6MMI4Yc4xJXS7ATWk4yU0D9OFuJQvA9P/5XWZZULbS0J33Lym+j4v2fB/5/gGEDzyApod+jQ5C0/IQrEoJGZvfgcxeVyik09ieb0DpoIU45PJL0TtvLuIwDd9XGMg42JN34NEmPozgyvfdxAfXfluQOBqkYSNFC/Y4QiX0UY59OPkM/ChE1rKRKRRxcKGAGUODGPzFf6P88wfR7ge8w4WfcvFsOovO9na87t2XIT5wHrblUuhtboTn5oCShUycghPTst1GwY2Qam2AyxrnLDlg22hqa0ZHR3tSBskE8n7bPpY7jBygF6sAfW3bzASg3/IXGMpnEQXJwkm9hkUg+lgO1pQ6tgD0KTWc0hlRQBQQBUQBUWDMFRCAPuYSywlEAVFAFBAFRIHpo8BoAHSqxZqj6UxaTyjHUaxrjnLCj5OAgwMD+OmPf4yU7cCxlZ6Y1lmHykY6nQLt34899ljc/tHb4VUq+PN3vksD9Hnz5g0PhLH5JYThe2WbSAVqMtCh4IQRGgoDwFAvfnP5uzVAr8DCikwWc6+5Fidf9x6E2UYUMg5KdoA4DpGylK4xmyANAegTOZpy7vpQwGTUmoxz/r19+3b09/dr0GDKV9S6cUx0y81iJtYyN3bamklaFnK5nIbkzEbntZz7vBhAH5/avROtlJz/lShQm3Vuaj2bz4l5bf369dqxhnHEGOMCDfMZsfg9UwXoL/0tE+v7FM+r6Cby+LRxZzZ6pVjEluXL8LM7PoV3ts7C8W3NmJ1yYW95HrlCAWlEOnu96DjoJ1idNRuzTzoV4ewDMNTYgk7bgb9oPnrbG1BAjHQAuNX2vBI95D3joIB22AkRhz6cyILtMz4U3LSNsldCx8xZ2L5zBzKpLOxiCQsqBczq60XxoYfh/fp3aPO5qMJGTwRsbenA+lwWr7/xahQWzMaehjwq2TyUyiAfpRGXQwyWCogV4ORSOOyIQ9GRyiMTK/gKKKYsRDYQlkvIOPVg/T9ygL7nI7djw/LVWN82EzP/9BKc8cH3Y6gxr/99oBdNioX7OATz1DmFAPSpM5bSE1FAFBAFRAFRYDwUEIA+HirLOUQBUUAUEAVEgWmiwOgB9EDbtTOrmBA8l8kh7bro3d2Nnu5uPP3U0zoDnfsoxansWNu1829mrr/udSfj8ssu13D9L2/9S9xxxx2YPXu2zgIigOGkODPLTL3HaTI8ddrNBKDrUuisYR5GaCz0A4M9+PW7360t3JmVtyaTw+wTUk5tAAAgAElEQVTF1+E1192IINeAYtZB0abrQIiMZTLQNbKo035Ks0SB8VWAC4Vo226ys2lNbZw36jFbj9nlBmh6ngf+pNNpNDc344gjjtA1zrkAgL9NDXdjQc/rOa/rBO/1tChgfEdczvZSCpjFGfuCc+5vstL5e8uWLdizZ4/+zPBvLjQxrgh+xdNw/H/7jtG5sFz0x4zjNLPGk9IDBOjcOtevw7989tOYl83gyze9D5l0Fju/+Q9o3LQZqUoZ0HbdCt3FEgYdC6HTgIrTiE1NDdje0YoDLzwXqeOPQpjPIw0XKkyOK1t9KmAhgo0KMlYIq+QhH7loUg6CwQEU+/vgKQv9lQpaDjkYAQIcbAMdnTtRePC/MfTQb4Gihz2NzXjeSaMwew66Wptx/LveDmvRgSilMhgsBfALPhqtFDJOCirnoq88iFTGxfHHHI3mdA52qBAoCxXbQsAVIH4FqbrI1h45QO+67XZsePoZrG+bgTnveDvedOvNGGxu0CV7FBe2WJb+nI5P7fb6jDVp1cgVEIA+cq1kT1FAFBAFRAFRQBQQC3eJAVFAFBAFRAFRQBQYRQVGC6CzJmhrSwsG+geQchy4toNn167FE3/8I0LfR+D76Ghvx84dOzQQp11qJpNGEIY47bTTcPbZZ+OOT35K1x/92U9/hquvuhq0Zr3r83fhdSe9Tk+ycSKdNU4JY2SbSAViEoxq7riCE8doKPQBg7vx8GWXa4AexTbWZ/KYtfg6HHfdDQjyDSjkXA3QiSaytEWlhf9EdkPOLQrUmQIE6E8++aSGeITLJvPc2FnXW7Y23UDYNpOBzus0ATn/pm27ed5kpxuwyf1MPXdToqPOhkKaUwcK1C4aMbbsjB1T2oULNjZv3qwXaRjrdvNZ0SDd92Erpb9n4pp1Wto+2vzEQOAF2jGBC/iKpSJS6TRs2sFHIRwrRFzqwbzGFFq7+9G8sxfr/vlHaNm4DR2VCuCXENkhrLyDPYGHYJAgvhVrWxuwaU47Dn/n25E+5ij0EcLGNqDqIZO4Dga3TptgI0A2KqAhKKGxEqGlrNA0FKB72So8/IMfYzCTQm8+hbd87FYEc1vQ2t2N+bt2o//Bh9D/qz8gymZwf97GTwMLX/vWl9EXK8S5BlRgw/MtuFYGjamcLn0zMNCHSioCcraum37oYYfCzefgc3FipJBFChnLgcMi7GFQB4qNHKAP3P5xbFyxBuvbZ2HG2y/BGz5wEwoNucShKtKrL+ugP9KEyaKAAPTJMlLSTlFAFBAFRAFRoD4UkAz0+hgHaYUoIAqIAqKAKDAlFBgNgM5pMFpcDg4Manieclw9Eb2eAP3xx9He2qonq3t296C5uUnXk/QDH57vI4winH/++Xjzm9+MD97yAcyZNRvfve+7uOmmm7BhwwZ8+MMfxhvf+EY9Oc4JcU5yc9JctolTQGfssSYna6ArG3ZEC/c+YKAbD2mAvgNW7OD5TANmLr4OR2mAnkMhl0LBCXUsaIDOWqGaYshE6sSNppy5XhQgLCQ4f/rpp4frhJvsvNpMvXrK2OM1me3eF14S/jMDnYulajfCTZOxbjKMzeKoehkHaUd9KLBvrXOTdc4FF4wvxh4XnDz77LPYtWuXbrSJR36O9MIOxwaikEbrNRA9qb/Mjd88Kra0m0ocJov0gjDQAN1Np1H2Kih5ReQygDfUg8MzzWjtK+CP3/ke4jXPYWZPLw6oeOhwFMpOGUORD68EtNlprM+lsK2tBUdccCFajz8BA61t2J3LoZfZt7LVrQJuFKDN34P2Yh82/fox9DyxDm17KmgeKGq3na7GLDo78lh4w2UoHDgDh/gB5u8ZQuWXf0DfL36DbXGIx15zGBbefCMaWloRWTYG+ktI2zkgVHCtFHJuGqhUUA5KsFpT2OP1I+84WLRwIRrnzIWXdmF5QL6s4HoxYovuS/Ug2cgBeuETn8Smleuwrm0mOi5hDfSbMJTP6Bro+hZSaqDXw4BOmjYIQJ80QyUNFQVEAVFAFBAF6kIBAeh1MQzSCFFAFBAFRAFRYGooMFoAnXbtoR8AcaRt2Z/fsBGZVAoXv+1t2N3djU987OM64zybyeA977kRByw4ED/56U/xyGOPaih+3HHH6axzK4jR3NSM3bt3a4Hb29v1DyfPTbbj1FB+8vbCAHRCBw3Q4xj5oT1Afxd+edllOGR7J6zIxmYN0K/HEdcuQdCQ1wC96EYJQI8UIgHokzcIpOWjrgCvcbRsX7p0KfL5vF4oZKzNDUAnFCQkrJeN4NxkA7e2tuqyG4SQbK+5brMfxoae8NOAULOfyUqvlz5JO+pLAbPAwpRv4d+MO342jIV7T0+PjkN+NsxnJgh8pF0WkA4RWYSQNOdmJnoC0PdmoFsaonvlCpqbW/T7C6USYFsaoiOKkPFDpIMQjbSfLpZw5+fuwFknn4i3zlmI9t8sRfzHR1AIexDZMYo+MKfJQV9ko9u30DT3IHgNbViTy6L79Sdg1rnn1JfA0poXKJCJPBxQ6MbsgV50/tdvMfDbZ9BeiJFXMYasANvntmJ5NsaJH7gRxdntmD9YxPzdg6j8+o/o+dVj2A4Ly088Gqd+/DZs2boZba2t8L0I6XQDAij4rADOOuB+BbETwmsCinERraUI7ek82g87GEFjAxzfRrufgRta8NwIgaoHv56RA/TBj30Cz69YUwXoF+ONH7gJgw1Z8EMoNdDlQ/dyFRCA/nIVk/1FAVFAFBAFRIHprYAA9Ok9/tJ7UUAUEAVEAVFgVBX43De+8RLHq1YArcl6ITCt3cxLfJ5VRm3LwvJly9Db04PXnHgi5s6ejaVPL0VxaAjr1q7Vtc858X333XfjkEMPwTe/9S088OADOOqYo3DKya/HU08+hYZsHje/72Z89atfxeDgIN7xjnfgqKOO0rbABiLVYy3gUR2Uuj+YsXCnla4NJ4qRH+wH+nvw35ddioO3MwNdYSsB+jVLcMS11yPI51GkhTsBegykY9rrBnspRt33WRooCoy9Asyofeqpp3TmNmE6N2PlbjK2x74VL+8MBJds24wZM3DQQQdpgE5ozlIb7A/bbwA6j8zvANMv/pb65y9P7+m2twHoxpqdZVx6e3u1bTuBOf9mvPEx9+VjLspj7BGZO1Zi3x5Vf2sEyJsXukhXM9BTTgrlUgmuk9KuOIqZ67aCHwSwogiNkYNcqODrfWws3bQKM+e24qQ4i/yPH8LAf/4X3IwPPy6iZ6iMuS0OVOjqbHTXbUQhTmFVcwM6zz0D89719uk2hJOqv5mQAL0Xcwf2YNv9D2HokVWYVQqR98vw7BAb21N4tsnBme9/L7yODrQUK2gZ8rDtN4/huYcfQ1+2EduOPx5HXnUF8lkXUVCBsl1YKgVPKZQRgyWPXERQaQu98SBUBmgdCpGuRDjw+KOhOtqQCly0BGmoECjZAXzeZE/4lgD05OPDxVAOQt7Xs5FWiEwQoHlwEGrLVhCgb1y5GmvbOjDj4otw+i03YTCfRxwRn1uwlKXdqGQTBUaigAD0kagk+4gCooAoIAqIAqKAUUAAusSCKCAKiAKigCggCoyaAn9779/rWeSEjVf/r8l4FaDzEevaKpXUvbaS7JEwCDQIoV27o228Y1hRiF/96lfo2tWFP3/nO3HmmWfi5w8+iH//2c/05DYzwnisz33uczjmmGPw7X/8Nn7605/i9DPPwNlnnY2PfuQjaG1pxT9955/wnve8Bzt37sRtt92GU045RbfOZKAJQB+14X+FB2I2XzKRalsKaVjI7OkHiiX8xyUX48jdu/Riiq3ZHGZcfQ2OWEyA3ohi2kLF8QHLAcKUzvrjpGuSFyibKDD1FSBMJtgzdZxrr2t8zGsqM9BpQW2ucybD29QNH6/rnzmPqbvOv03Wr64vHUXDNdrZbgL0gw8+WO/D10w2sMk6rz0e+8p+6W8aloOQbVopsC8UN7FkYoExw80sGjHwnK/z87NmzRrtSFPraGD2YfwlizZCxIThKlnqx6+bF9RCrwJ03s/YykYQJOVF9P0OXR6UBZ91p6MYaUsho2yUBgfRmMnCiz04KsLs3gKChx7Dzod/g6gyyCrX+rPb4ABOpOCENmwrpetfb2huQN/Zp+HAd1w8rcZ6snXWjUK0VspoLRXhb9qEzM4utPcX4a7fiHDZUuxMVdCTs9B8+JHwGpoQOQ4824WTb0aqqR19uWbsapuN3OFHIJNR8CpFZDJZ0HvHR4xKSNgMpB0bdspGy9w22K5C3othexFyM9qAbAZ2ZCMT2mD5c19FdH+vi02xJzEXpCiE+sdCpHgPFyEdxmgZKEBt2YKhj38c61etxOqONsy86EKc9f73oZBrRBi5iGIbyg61Y5X5d0dddE4aUbcKCECv26GRhokCooAoIAqIAnWpgAD0uhwWaZQoIAqIAqKAKDA5FdAAnVsNRE8mmvdCDctWGpT6noc4CuE6DpSl9GRzFEZwYCFrO1i94hnMnTMHbe1t8D0fvu/pDGVmiN1///36fRe+7UJd85ywZdWqVVi3bh0OOOAAHHrYYfjVQw8hnc7ggvPPxwMPPKAz0Fn//MADDxyGScb2d3KqPTVaTXgeIdRggqAczMAqeEAxwP1/egmO7e/WWVdb8hnMJkC/mjXQm1ByY/h2BbFKwQ+yGn6oOOByDJlEnRqhIb34XxQgZGZmOcEfr2P72pkT3BWLRX1N5DWT+xIg1mZvEw4a8DzWYtfWKjftNS4gBJSm7jkfs10zZ87EokWLhjPMTf/Gup1y/MmnQC1Ary1PYB6bbHLTMwPWdY3yIMCKFSuGF2qMZe/NvVCsYigH8IeKaElnoSoecjHQUgngP78d/Rueh+NV4BcGcf8v/gu5OMb5Z56tFwTqUiWui10NOXQedCCyxx4zlk2WY79KBXhf64ZAhgsnohJagiHM7OlDw++XIvj+DzGEAip2jKEQiFwXPU0N2N7UiBmnn4EDznkz9uSaMWBlgWwjgqCIKPL1tZ7OBnoBR3UxKBelpjNpHHP8sXqxh82SOBpM8ye5Ibe1VcLexR+vsmuv+u2JY0OcAHRFsG9pgK4pf5wsGmkbLEJt3oyhj38Mz65ZgZUdzZh90YU456b3o5hrRhClEcYOlM2ST3QjkQVUr3pgpsEBBKBPg0GWLooCooAoIAqIAqOogAD0URRTDiUKiAKigCggCkx3BYYBenWSLpmsIz7fm43OSWvicmaQW3GsQbjOOrdtlApFpB0Hlh/gN7/8Fa5fsgQnn3wy/u3f/g333XcfXvOa1+CGG27Ae9/7Xr3/1772NQ3MTT1zPbFYrWXKSXPCIUIk2v9y42u1oMlYuU/3cZvI/muAbkVQNmvHxggHiugIFFAI8JNLLsLxfV2IgiI25zKYs/gaHLX4BoQNLRqgB3YZkUrDC3J6cQUrgqpYAPpEjqece3wUIPhLp9M6Q9VAcF7rCMtNpi1f27Fjh4aE3JfXP3MNZCvHs154bUavAej6+0E7kSR1zk22L5+bNWsWFi5cqJ/T3xlKDdc7Hx+F5SyTTQHGjXFjMKUATIwbxwJ+PoaGhob3Y3xt37593Kz/IxXr+tM6y7bioymdAYplZIIYTY4Lu+xBeR6aMxkM7unBt3/wPTDf+F0XXYKW9jZ4lTLg2Ciks+hyMvq3bPWsgPbWSWzG4wIawwEs2NOP2b9bjtJ934OvyoisEF4lhu262NnahHWtTWh405mYdc452JNtQqRysOwMwrCsIbG5vtdeR7VTQUMDjjvuuEnjwpEA9ASihxbg2wTo+lshKYcQ2WgfKkJtMgB9GVZ1NGGWBug3o5RrgR9lEMYulO0DsS8AvZ4/CnXUNgHodTQY0hRRQBQQBUQBUWASKCAAfRIMkjRRFBAFRAFRQBSYLAqMBKBre1VOjoHzwLQkVUmWYRSjVCyiPDSEwp5+bNu0GaedeioOO+ww/PGPf8RDDz2EQw45BG9961vx9a9/XVuv3nLLLTj7nLM1IGf2ugHoBOoERmbT2clVAGOyMI3Nq7F3nSwaT7V2avt2O1logSBEJlbIlwKgEOJf/+QtOLp7G9J2jG0NWcy+ajGOuuZGhI2tKKf2AvRKkIWyBKBPtdiQ/ry0AgYq89rJaxsBSmdnJ7q6uvRjLiBKpVIaFvJ1ZnbzeW0pbbPebPwCmD7WWhubdlOj3EB/s+DJtIm/2Te6inBxlAGi5vV6rd0+1vrJ8V9aAfPdru8jeF/BRXjVRRn7ZqfzM7Jt2zYd+yYGTYkD/j3WJQ2YERyqBBiqMEI+k0ZQLEEFIdK0mg+4CCxCLptGGHjwQx9+5Os66nbaRhBHupZ6bKUQqzzCyJHQqGMFiIIjy0YUR4ijAprCIRw0UMCcR1Ziz7f+CXEqQGhVEBRCpNON2N7SiLUteTS+6QzMPucs9KTzgMrBj7jwNILSDjtJjPNaSGcR/vB+OJ/PY/78+fq1ybDtBeioAvQkY54LbvkabefbagD6c6uXYXVHU2Lh/j4B6JNhjOu1jQLQ63VkpF2igCggCogCokB9KiAAvT7HRVolCogCooAoIApMSgX2B9BrJ/7CwGcKpLZv1z+Azhb/xX/+l66BHlY8XSedEMhA76amJrS2tg5PIG7ZsgUf/ehHddZNf38/+vr60NjYiLlz5+oJcs/z9OQiIRKPYyba+ZiTdIWhggZLsk2cAtqhwIoRRoHORGp00sgMloDeIfz4snfhgA1rkVNAZ3MDZi++BkdXAXopFSO0K4hUCp6f1RnoVuxXJ5jFxnPiRlTOPF4KGDhoFg4RDDLjvNZpw9QPNzXH2TbjvEHgOF6wxZyztj51LeQ013XTp5aWFnR0dAxnqJv3jwfkHK/xk/OMjgJmcYVxYzCxYhZf1JZqIUDnfQPjyNwPGBjJz4Oxdx+dlv3Po2gb99jSQJWQMO2mEPFzqCz943kVeF5Z17Hm92K+qQElv4RipQw3m0asAM/3YccO0sgCfmLLLVt9KhBbFnxLAbaCFdPCvYCD+oro+N0z2P2N7wA2Y44LJQJk7CZszWfxbFsebeeehbl/cg52Z7II7DTKfoR8ykUc0qo81rHLeOW9bm1Zosm0wMgA9KQGOjPQk9/Ghr0WoBc+/jFsWLUMa9ubMOOiC3DG+29GKc8M9GyNhbtkoNfnp6D+WiUAvf7GRFokCogCooAoIArUswIC0Ot5dKRtooAoIAqIAqLAJFPgpQB6bRV0ZspkMxn9w4njSrmCOAyRclNobGjAV774RTRlsxjsG0AmndaZ5Jwo5CT4SSedhL/6q79CLpfTylx99dUaoNPq99vf/jb+8z//U9c5v/nmm/XrhOmE6tyfk+o8tzkWJ82lru7EB5iG5zGt9RVSto2oWEYzEwm3d+KBm2/GglUr4YQetjXlMWvxYhx97Q0IGlpRStMGtwagVzPQpQb6xI+ptGB8FDAA3LhobN26VQN0Y+1r6qMbO2uTfW7gC0H7eAF0ntvUXzfA38BwtmHBggX6es2N7eJ1n9dtkzVfa/M+1pBzfEZPzjJaChhgbhaOMFYMTGdsGZcDxtvOnTuxadOmYXhuFtmZ+4KxzkBPrLwVbJJwbvpzkSxkcWyl61eHUQjLtuD5FbgpF24mhbJXwVCpAIvfk+mUJo2RH8NRsgBwtOJoLI7D+uMVW4FVaeyohA6vhEW9Jcz83RoMfOcHsGIPVuQjiHyk023YnElhY0cD2s49Ax1vOR2d2RQKUCiGIVoyGZQHh7RzE+PFAHReOxm3fI7xPNYxPFo61QJ0OjIEitn6MVgU3Vi4tw0VoDZtQfHjt2PTM8s1QO+46AK84Zb3vwhAlxroozU2U/04AtCn+ghL/0QBUUAUEAVEgdFVQAD66OopRxMFRAFRQBQQBaa1Ai8K0Fn/nJNi1U3DG89HGARIuY4G54HnoTA4pIHJj77/fdgx9A+zwwm9CUwIVE488UR88pOf1HV+maF46aWX4oMf/CCOOuooDdAffPBBnHHGGbpGOu0smdHOyXX+mIlynn9wcFC3pq2tbfjxtB64Cey8tm6nna1t6UqhcbmCZqYhDRbw9becizP27EGTo/B81kX7lVfgqGtuQNDYimKKAL2MWLEOdBaWAPQJHEU59XgqUAtLaktTMLOWEJ2bWSBUWwvagHWTjT6eNdD3BegGcJq+HH300cPA3IBQXrf3BejGnns89ZZz1bcCtZ8BxgdjjfcNxnVmYGBA30uw1Asz0Ddv3qwXczDO+EOXmlo3hLHsLQG6im3wP7aJEJT3JnEUIqbNty6xoJDOpKGUhUJhSO9jrLrZXt/3wMxmZjUHUTSWzZVjv0oFeCtDgB6nHKiogsZyAQu7BjH70bXY/h+/RLlSQBB4KA+W4eaasCNto3tmC9rOOBntp52EwcYcfNdFZNtoZjZ6uQK3WqKAsTJ79mzt1MEY4gIkA9FfZbPH5e2E5FVerjPPwxqAzn82qFgNW7iXPnY7tqxYjvVtTWi9+AKccsvNKDU26wz0IHZh28zMF4A+LgM3BU4iAH0KDKJ0QRQQBUQBUUAUGEcFBKCPo9hyKlFAFBAFRAFRYKor8GIAPck+TyCp3mjXGEWwLSCbZp3PEFs3bcbatWsx0NePoFKBFUVwaXvJWulK6UlughROiHMiubm5Gb29vbjrrrvw/e9/H8uWLcPb3/52nHnmmXpSmnbAJiutVnOTgWnAjJlkn+rjUs/90xbuiOERCvghmlJpZCoVuFGEH737ChyxYhVyUYCtTXnMWHw1jrzmegQNzSi4MUJVBhQdCpIa6BYCSAZ6PY+2tG20FDBZ5CbDlte07du3D2eg19Y4N7DQZHxPRAa3AfmmdjuBT21m/AknnICGhgYNC7mZzHgD+fk+A+FHS0M5ztRQoDaOjB077xd4r8DfLG3Q1dWlY4r3EqVSSS/WMJ8hE3Pjo4YFmrcHYaSBPuM7Jizk7U4YI46YVa7gWAqhH8ArldHS0ABX2Rjs64cVx2jI5RHYwEBYRuRWM9nHp/FylpepAC37Ay4apdMOPGTsEPP8CPM7B4DtOxHkbMTZFKIS3UAy6AHQl05BzZoBtDZj0A8QeoEGzZ4fwK6WHuC9K6/5ixYtwgEHHKDjiNdIxjbvkyfLpqr/NNAAndd4vdg2WXBLgN5azUAv3347tq9Yjo0tjWi++EK89tb3o9TUAq9q4W6rUAD6ZBn0OminAPQ6GARpgiggCogCooAoMIkUEIA+iQZLmioKiAKigCggCtS7Ai8F0DVErwL0OIx0Bk0UBrAiaDtKv+Khc8cOPPzww8hzUtn3YUWxnhC85JJLdDbZAw88gCOPPBLXXXedfp6ThMy86enp0dClvb1dg/Va0GJs2zlZzn34Y2qeGzAzETCp3sdxPNvHuLCUpSG6FUbI2i4yUQD0dqNv6QrEn7kLA+vXY0tjBjOvvQZHLL4efr4JBTdCaO0F6LZyBKCP58DJuSZUAbMIiNczk81tALoB5rwW1l7vaq+NJht9vGrmmoVQ5rxmQRTPz+syAbqxbOe+BoSaOtYUm4/lej2hYVeXJ691WTAZ6IwpLsgYGhrCunXr0N/fr11sGD8sbWCy0xl/vL/g52Q8rK/5fRdZCrFSGoCyLWxTqnr+OOAKwxgKli5pElZ8uLCQcVJAECH0fA3RY1fBSwG+kgz0ugzKaqP0eMNCZANe7AEqQFMQYEbBQ8b3Ucw78HMuvCEPrpVCCRY8N4XQceGHEXi/nLNc5FIZ9A0Nwk6lNDQ3i40Y0/wx11PGPT8Pk2UjQNfX9n0AepKdbqF1qAi1aTMqt38MncuWYXNzExovuQDH/Z/3o9ScAPQgduBogB4Ow/fJ0n9p58QoIAB9YnSXs4oCooAoIAqIApNVAQHok3XkpN2igCggCogCokAdKlAL0E3Guc4+r2aUsMl6co9ZV/wJQ23bnXZT6O3pxX/8+78jlXIRMjsxBt7xjnfgvPPOw6OPPor77rsPxx13HD772c8OZ9mYLEZTy5wT0QYSmcecIK+FMWaS3IAZATITG0h6YYWlK8NCxTHc2IIbeUhVhoBdPeh97y0YXL0GWxsz6LhmMY5YvAR+QzOG3EhbuFsqg8DPwlY2IBnoEzuYcvZRUYAQhNe0WhDC65a5dpnFP8ympWU7sw65L2EcHydZrcm10Byj9jpnXjPXylFp9H4OYtpibLNNaQ1jnX344YdrKMTN9NW0ufaaPR5tlXNMLgX2jWezSMPUNV+9ejVo424+CyZb1/RyXEsZWAks5Hce75GCMAQRuLah1y4Lye0Svw9tSyULCZmVbrFuuqWBKgE7eBtlE8YLQK/naOVYs6I3f/sqRGwFyIYBmssB3DjGYFahlFIA2XpsI1YuQgJ3Td4jqChC3nYRViqIHAd+DH0fzBJFjFuzQIrXffN4PBaCjJbm1Qo+ewF6olbyzwcD0DdvxsBHPoyux5/C1mweOw5dgKZ3vg2nX3stIrsJEVKwYl/ch0ZrUKbBcQSgT4NBli6KAqKAKCAKiAKjqIAA9FEUUw4lCogCooAoIApMdwVeANA1CUkM3A1A56QYAQqBueKEYsVDb/du7Ny+HYXBAnbu2IFiYQhp18Fl77pUTyozg4xWrLRl54Qh/77iiiv0Y9kmvwKJMwHz7TiBDNhRDDuqIKV8ODu70LXkfSitWYdtjRm0L74ah1+zF6DHdgWKFu5e1cLdov2zZCFN/qiY3j2ozbo2MJzXwtpazwZ+r1q1CoVCYRiu7wva60VJXbaDGbVhqDPOaV9tADn/njt3rq7ny2xK2USBl6uAgePMxGWMETAWi0V977BixQoMDg6OS4b5SNpNQGhceZIMZYJw8kLauyfAVQN2YnRdC7paK7r6d5Kdm4DG2sWJIzm37DO+CtQCdL3YwQqRYnz6Oi8dgymFkqOgIhtWbINOOlGYuBDYiOHEEbKug3KhACeXRyUIcexxx+nrJ+Pc2LVz8RQBuvmOGN9evvKz7QXoFsKEmicAXWemW+toyLAAACAASURBVGhhBvqWTRi67Tb0Pv40tqfzWNGSQ/gnp+OyOz+N2G5EZKWByIOSxSSvfCCm2TsFoE+zAZfuigKigCggCogCr1IBAeivUkB5uyggCogCooAoIArsVeB/AHQ9B1atgZ7wdPrwJtlV1cebNmzAE489rq3cWf8zYPa5Bdxz99344Q9/iN///vc6E/3aa6/VE+H33HMPvvOd7wzXyhX9J7cCBhboDPQIetIYUQXK9ZHb0YWua9+H8moD0K/SAN1rZA30CLEqQzEDXQD65A4Caf0LFCBoJnA28FxfRmsy0Gt3NgDd2JubTG+T2V0v0u7r+EHYQ3DO52mhTfv2ww47DI2NjfXSZGnHJFHAxBZj3izQoJuBsWpfvnx53QB0wkE7jmDThr0KzhN4ToieAHT+1tnoVRufBDLuBeq1AD0BjbLVqwLDAF1fwzmiIZwwQoouAogxlFIoOwqIHahIwbEcwA91fDiglX+ItGOh4vGeKA0/Ao459li9MMQ4lbDvjHtThmAyLS41sZ3Ev/5HQXVxSILSW1gDfQst3G/H4BPLsDOVx7LmLErnvgF/fuenEKpGRHB1/XOl9ZVNFNi/AgLQ96+R7CEKiAKigCggCogCexUQgC7RIAqIAqKAKCAKiAKjpsBLAfThLKkYuv65Vy6jr3cPioOD2NXZiU0bNiKdSqMwNISGXA5epYxLL71UZ1byZ/78+To7sa+vD7t378aSJUskA33URm1iD/RCgG5BIUaECqKUh5Yd3ehafFMC0Buy6FicAPRKI2ugh4hVBXYVoNuWDUgG+sQOppx9VBQw9cINGHwx62ljW02Azkxb/l0LTurNxte0lwIZyG/q9RL+cDvyyCPR3Nw8KhrKQaaPAibuWaqFG2ONi1BY4oWxxhrotHCvh41Y3I1COCyzULX2fkH2eRWkJ68lOebJVkWDcYLSq3nq1UzdeuiZtOHFFEgAOu9q6LNTXTxBNw5ery2g4CpUNEC3YUUKLrPQQ5ayoW0/Sx35Oms9iAIETGC3XRx11NFoamrS0JzfDWaxlClVNJlGgnXOGc+Md+phWdELAHozAfrWzfBuvx2lx5djl5vH0uYMBv/kNLyDAN1uQIx0AtCHl5xMJgWkrROhgAD0iVBdzikKiAKigCggCkxeBQSgT96xk5aLAqKAKCAKiAJ1p8Bd9/79C9qUTP4aq9HqS5zcthRWLFuGtatW6zroru0g8H09GfyaE0/Qk9/PPbceb33rW3H00Ufj2WefBeuYsk7un/3Znw3bV9adANKgV6CANm/XgIBWtayD7qsK/IyPGdu70XX1TaisIkDPvARAp4V7DgLQX4H08pa6VcDUaea10AASA5pr65qvXLlS1z2vrRO+b+3weuikyag38NwAf2ZNEvwQpvP6TjAkmyjwchQwnxVT1oC/udCOz/Mz09vbqz8j9ZGZS2vuEFZMC++9gNzA8iSHtmrOrm3cky25l3phfm2Sif5ylJJ9x1uBxKI/QbsOobiG54lRf6igs88rNl93dAp2ihA9BJEwbCuCH5QRWD6Ua6NS8eG6GRx22OFoaWlJIqLqTGI+A7VZ6ePd11dyPo3Pkzo+CUA3asXJvxyaCgTom1D6yEdQeWw5egnQW7Loe+tpePtn7kCkGrSFu+L7tK6yiQL7V0AA+v41kj1EAVFAFBAFRAFRYK8CAtAlGkQBUUAUEAVEAVFg1BT4fBWgmzndfQE6p8kIyjPpDB5/9FE8u3Yt0k5KQ3Rau8+eOQv33vt1uK6DW265BVu3btUT4Oeddx6uuuoqXR/XZNwYSDRqjZcDTZACCUBn7jnruhKgV2wP5ayPuTu6sOvKm1BZuQ7bCdCvuQqHmQx0JwR0BnoaoZeDkgz0CRo/Oe1oK2CubbWZ5wZA8zlCdf4QlrCsBTPQTY10AxHr7fpISF4L+Vmr2mSl8zVmCzMD3YCh0dZUjjd1Fah1NGBccXvmmWf0bwMUTYmDiVYhsph5HCFSSZ3nBIInAHHv4xczoq7NRk96IQB9okdz/+fnwojQqgL0KEI6TEAvx58A3VMKHkt2sKhRrJCOLLgBM9ABZYXwY7rxAC0z2uCXArjKxbx583Wpi31j2ixKMt8b+2/dxO9hShMkhvZVgK7LPNUA9G2bUPzwbfAfXY5+t0ED9N4LTsPFn/kUItWIWGU0QLeiZGGCbKLA/hQQgL4/heR1UUAUEAVEAVFAFKhVQAC6xIMoIAqIAqKAKCAKjJoCn//63+91Gh2eykoy0M2UsKNsXeecGejPb9iooWkUhPDLFcyfNw+f//xdut7jV77yFTz33HM6a4xZ55dffjk4Oc7JcsIWAiTZpoICewE6M9A5AVq2KyjlfMzf3oWuKxKAvq3xxTPQHUsA+lSIAunDXgWMdTuf4QKiWtBsFhCZrG1T35n77lsnvZ4geq3FvIH8rONrsup5bRcLd/kUvBIFTPat/vZgbfE4xpNPPqnvHSqVinasqReoyCzbUMPTvQCd33uE6Pp38hVYrXmuP9VaEo0GjYu7gee6XvQrUUzeM14KsJ59oDTeRSqMkQ2TDPSAMWDRbUfBVzYii04jNtwAcLwIDjOqVZxknzelcciRhwJeDCuw0JBv0PXOee3kApHa6z7jvD6cFkam8L4AXSulAXqsre+bikkGevG22xA9ugJDTgOWtuXQfeFpeNudn0RoNSACM9BDvfhSNlFgJAoIQB+JSrKPKCAKiAKigCggChgFBKBLLIgCooAoIAqIAqLAqCmwP4DOyd5MOo2HfvlLbNm0GXEYAFGMjJvG/DlzcPfdd+Md7/hTNDY14hOf+AQWLlyoJwoJy029RzNxOGqNlgNNsAI1AJ2UwIpRdCoo5H0s3NaFXVfcBO+ZFwL0ck0NdAL0SDLQJ3gM5fSjqQCvdSZjm4CEm7E65+IhY0fNfVjegpCQ0LAWttdbDXSTQc9rOfvCWue8vhuL+nrNnB/NcZVjjY0C/Iwwvvh5YDwNDQ3pxXf8PJjPxNic+eUfNamJncBw3g/tC8/3AnSzX7L8kNnKSa10wvRkQSLraBM2yla/ChCgE5KHykImiJH1E4Ae2jF8uhEohcBSCJStXXgI0F2fNv8MjhCeCuC25nHsSSfA9S1Ylb3jba6p7L253qdSKb3QdLJstQBd90MDdC43qAHo2zaj8KEPA4+sQNFtwrKOPLrfdhouuPMTCNCAECmd1S8AfbKM+sS3UwD6xI+BtEAUEAVEAVFAFJhMCghAn0yjJW0VBUQBUUAUEAXqXIG77v3GcAvNNJ/JPjd2paEf4PE//hHbtm7R1u22ZcGGwry583DnnZ/G9ddfD8+r4DOf+YzOSDSZYybbhjbufFxvgKjOh6aOm5fUfNX/VVPsyraPUi7EAds70XXljfCeWYttDTl0XHM1Dr1mCcpNTSg4EZTlQWeg+6mqhXvIyqJ13FdpmiiwfwUIRgiZeY0zMMQsItqzZw+6urowODiI1tZW7Nq1S0NDwkOT5W0yEuspA51tZL8IO9kutp3Xd1Pfna/Xi832/kdI9qgnBUwM8b6Ai0k2b96Mnp4eHVsNDQ36M1SbpT7xba+1bE9A+rCd+z6NI4B9AUDX8D0B6ASGAtDHazSrBYn0eHAMiHq5JdnSZjM2/Mn4JHt4ykaoWNs8RjZgXnWks8/1oggiY9q8E7KHgBtZSMcKruLzIcpRBVZjGie87jUanruRrcsgmbIFtWU+eP2cjAtMXwjRtSKAlSwTaSkUobZuwdBfE6A/jZLbiGUdjei8+AxccOcnEcdZLi9LPgeymGS8PgyT/jwC0Cf9EEoHRAFRQBQQBUSBcVVAAPq4yi0nEwVEAVFAFBAFprYCX/jWNxFFMRRrPtKm0veRZgY5M2w8D7/7zW9QKVdQGBpCHIXwvYrepyHXgHQqhRkzZmDTpk0akP/t5/4WTz31FFatWoUzzzwTb37zm3VW2c9//nPcdNNNeqJQtqmiALONOOGstI2px9qfLjB762ZsveIqlFauQWdjE2ZfuwSHXn8DSq0tqLgKdhTAsWz4ATOwlAYLUgNzqsTE9O2HAYKEIwaCmwztgYEBrFu3bjjj1pS1qN23HpUz1sIGkudyORx33HHDpTjM8/UE/etRx+nWJhMXjH8usmAcMeZ5j8BsW/P67t270dnZqZ83JV4I03mfMNKFGWa/WhtsnoPH4wIVbmNhj11by3zf6ucEteZbTWPaagZ78lAs3Mf+80C8S+UJdBNwzprmns3McYDVzQnKdcZ01VXAjQA7IgxPYHBg2YhTKVhhDN6saNir4TkQhFHyPjuJLxVbsKtW/sq2kGvMY/aBc9HQ1ITQC5BS7jAo3ncRqSn9MbmuoUnl8+SHakaIVYDYShZCtg+VoDbtQPFDHwIefRylVA5PzmzF9ovfggs+/Sm4gQ075pKEZCmDbKLASBQQgD4SlWQfUUAUEAVEAVFAFDAKCECXWBAFRAFRQBQQBUSBUVPgb7/5DT2BzUlmWynOESLyA7BaeXNjI/7tX7+PoYHB4akuQnY9baaUnqRuamrCrR+8VU94H3XEUdi+fTuYcXnggQdiwYIF6Ovr09llBC+yTREFLNasjfSPsmwoK4WAc6q2jbbtm7Bj8eUorVyFHblmzLxmCQ694UYU21rgOTbcqoOBT5trpUjRa3LBpog+0o1pp4CBhASGw/9oY2zHsban5qKiyebAwe8Ett9YttNJ5JhjjhleIKDhkeICGoEg0y7g99Ph2kUkjBFjy84YMtCbTgxbtmzRDgeMNYJvAvSXG1Mms9fcxxDA8zjmsziW8flikf9iBu173X0kUsZWAeMUkAD05O6CsNbWAN1XJN8EvYTrCUAn/E6FSb1zNwq0SwAt3APL0fto235LwWKGeRzrWNVm5SpZHBJHMW9j0NTYqMtcZHM5NLe2JHGugfxUuz5WVwvE/NeCQmRFiJSfAHQrRsdgCfbGLpQ+/NewHn0MxXQGj89qw5aL34oL/uYOZL0YTgiE/H5Ue78vxzYu5OiTXQEB6JN9BKX9ooAoIAqIAqLA+CogAH189ZaziQKigCggCogCU1qBL/zjP+gJ7MAP4No2Uo4Lv1zWVu3ZVAr3/+zfMdDfr+F6FIZQKskqM5Pe2WwW//q9f9UTibaV2BKbDEtOZJfLZb2vsWWd0mJOl85pgM5JaOYP2bBUClFkQTkumnduRve1l6OyajW2ZhrRfvV1OOT6G1BsbUaF8cUYYhZXFMDi5DOz0KeLbtLPKavAVAToBoKyb/zJ5/M46qijXlCj2ljPT9mBlY69bAUMsDaZ3yY73Dxv6pzTsp0Z6Pr+IwiGrawNQB9JFnrtIg+zv7kHMRnokyu792XLLW+oUUBnNOsFPUldbtacTwcKTlStW25b8OwIvh0hUIn3DQF6NiBEZ2Z6oN/rKxtebOnsdbOAiKepdd0w8WyyyOfMmYP58+e/wKFjLNwPJnzArcTmXqfkx3YVoDMDnT8xZgyVYG8gQP8wrEcfRTGdwuOz2rHl4vOrAD2CGwIBlzdUF1FOeJ+kAXWvgAD0uh8iaaAoIAqIAqKAKFBXCghAr6vhkMaIAqKAKCAKiAKTW4G//YdvaDCuMw1haXttgnS/Usa6NWuw6pmVCJktHEU48cQTcfDBi7Bx40Y8/fTTOmMsk8ng29/6tn7sKEeDlieeeEJPIh5//PEatpjN1H6c3IpJ63VK1nDdckaNizCCBugtnVvQfd274a1ejW3pJrQvvg6Lrr8exeYmlJVCKoxgW4Af+lCsAf2CaqSirSgwORWYigDdjISBQC0tLTj66KOHM9BHAjgn52hKq1+NArVg0TgYMIb409/fj1KppO8L6MwwOEh3m8RmncDblEIwv0fSDr639t7CAHvegxjAPpLjyD6TXwED0JNFeRGcOELOs5Cld3sMXbu85AIll1nmSX46AXomYPY5a5yHCFWEyLIRxJYuM2NKbZh7WbNoqLZUAZ+bO3eudl7iYy4i5QJSU5pg8itb7cELSu4QoHMRJHX1EakQsRVhxmAZ9vNdKHzoQxqgl9NpPEGAfkkC0DNeAtAjOlNMuez8KTPSddcRAeh1NyTSIFFAFBAFRAFRoK4VEIBe18MjjRMFRAFRQBQQBSaXAp+592vaituhlSLtKb0A2UwGXrGIf//Zz1Apl5F2aIlaxnv/4i/wtrddiAcffBBf+vKXQaByzjnnYPHVizVIZ6102lX++te/1pPhp59+uv7NCUhOmpuMsMmlkLT2fyhg0bK0moXECdTY0QCdNUHbdm5B13XvRmX1KuzMt6L9mutx0JIlKDY1oWQxyysB6GEcwrJtAegSXlNCgakI0AmIDMgkPGpra8Phhx+un6v3+u1TIqimSCf4vW+yzFnOhWVdGFuE24wrvm6yeBlbhI4jdTbgew0kNxCdf5sYJciUhXtTJJBG1I2kNnfIewxFnB5pOJ6hPbt2GLdQsRUqDvex9N+0bGemOoF72Y3hKYJ3BTtiSaPEft0sANFOS7at48sAdYJyvj5jxgwccMABen++RncmOjDVlvUYURfqeSe6D1U9g6yqhbtWTiUAnRp2DJVhb+5G31//NdQjj8BLZ/BUNQP9wk/fgYyfjEVMJ6vIHK2eOy1tqwcFBKDXwyhIG0QBUUAUEAVEgcmjgAD0yTNW0lJRQBQQBUQBUaDuFfj8N7+RTF7ryUSgVCiir7cXXrmMx/7wB6QcR2fuELJfcP75OO20U7F06VL88Ic/xLz583HPPfcgnUrqmhKgZzPZYejCyW2TaUbYzsls2aaAAhqg763qGkcOAgJ0ZaO9cwt2aYC+Gp35thqA3oiyZVVroCcAXTFDUDLQp0BASBemKkBn6Q3WrSYgamxsxOzZszUMpePIy8kSlgiZfgowPnhfQMDI737eC6xduxZ79uzRsUOwaMoDGKBuFtsx5ka6SIPxyPebDHZjB8/3T7kM4OkXRi+rxwTiFmjXDlTcGIGKtC07M9EzARJwCweh5YAA2KmuA+R+tHYfSsXwHSDjA7nAgk0bd9Yyry4mMvDcxCsbZ+KU10ZmoPM1xjsBuonNl9WJet55H4BODZmBHg4D9BgzCmWozd3o+uu/hPWHPyBMZbB0Rju2XnI+Lvz03+hxSNENQNkItbb13GFpW70oIAC9XkZC2iEKiAKigCggCkwOBQSgT45xklaKAqKAKCAKiAKTQoG77v0aIlpXBoHOtiE8//1vf4fQ93UNSd/z4Hs+mhoboSygVC4hl8tpkNLa1obrr78e8+fNTyawlaPBCietufExJ81p08oJ8SmViTMpRneMGqnhOWeetQEqoDPQLZ1R3ta5Fd1LEoC+I9eC9sVLcNCS61FsakRZWUgFIWxl6RrotHDXR5EJ1DEaKDnseCkwFQG6sSWeNWuWlpGAktdxWm/TcYR95vV9Stb5Ha/AmaLnqa13ToDOOOH3/8qVK4dt22utsBlDhI68ZyB0bG9v13G1v0V3JgPdxCf35/0Gz8nz8ViyTR8FFDPKI6Wt2j0nhm/Tkt1DrHykdZ1zLhR1YUUp2JGjATrrdlecEGUnQtmxEFiWzlin7btihnQNPKeSjCnGs8lCN7G9YMECLFy4UItdqVR0/JlFpFNlBKgVf7hZzNBnFroG6AEiixnoMTqKJaht3dj2fwjQfw+4aSxvJ0C/AG+782+QphtAbCGylF5AKZsoMBIFBKCPRCXZRxQQBUQBUUAUEAWMAgLQJRZEAVFAFBAFRAFRYNQU+PI/fltPBoYEm5aFrs5d+OmPf6wft7Y0w694ejK6Ui7pqS7HdXDuuefi1ltvxeo1a/D5z38eX/j8F3R2YnGoqLNuOIltJtCLxaKeDOfEOMGLbFNAgVqAridQaWFqJTXQd7IG+uXwVq/B9mwz2q5Zomugl5pYA92Cq+MMAtCnQBhIF/YqMBUBOr8XCIRMViV7S5jEa7rJSh+p1bbEyvRSwMQFYSNBImOJiy6WL1+u46c2q9dYYXNf3j/wvYw5utbsb9FdrQsCgXtvby9oE28WdRi4Ob3Un5695f0p4bm2XteZ6JGuaV5OleA5FV3j3OZCvzgDK8xCRS6cyEKkaN3u6wx0FdkaCmtbd5ZNjyIdS8a6nTHKBaIE4/l8XsexcTzgQqOOjo7h8gOMPd47c5+pshmAzh5pnSJbdy2xcE8WVbYToO/oxqZb/xLq93+A42awoqMN2y4+Hxd8+g64IS3yE4AO/sgmCoxAAQHoIxBJdhEFRAFRQBQQBUSBYQUEoEswiAKigCggCogCosCoKXDX176qJ/hsZcO1bezcvgMP//Ih5DJp7Ont1ZnnfI2Z6DE4kWjhTW96E275wAewdds23HLLLfjBv/1ATxSyYiRrnXNS22ScmwlGTjoSoss2BRR4CYDOGuitOzZj13WXo7JqFXbkWtFx7fVYdP0NKDUnAN3UQNcZ6AQrkoE+BQJCujCVAfqcOXP0oij20WQI8/rOaz2fM4ulJApEAaOAAegGYDN+CNCfeuopFAqF4TrSBoATlDNrlwCdMbVo0SK9KG9/sWUygQk0uXV1dWH9+vUaevI5A+9lZKa+AhqgV2uXOyHt12NEKkAxPQTPLcFhTES0ZM8jihpgh6kqQA9RTHnwnAhu4MIObTA3WlkxwjDQscQ4Mo4GvKdtbW3VLkyE6CZGjSMHlW7igsFyWcP1/S0CmUwjsxegx1Wtk89dkoGeFORpK5WhOruw8S8/BPt3jyDtprGyow1bLzpPA3QnjGDTwh0KrFIvmygwEgUEoI9EJdlHFBAFRAFRQBQQBYb/PRpPpWWsMq6igCggCogCooAoMKEKfPkf/iGpTbpmDdatXasheHFoCIHnaYgeeD7CKEI65epsHE4S5hvyyOZzIFi58cYb0dExQwN05vzEUdXekTXVrWRyrDbbbEI7KycfHQVo4xkndp2WZcOyUoiZjeQ4aNqxGV3XXIYyAXq2WddAP/j6G1DUAF0hRStfWn5GISw7sfCcOvlZoyOvHGXyKWDgCn/zerdz5050dnYOwxdeY+vJTrrWPtvYsPMaTuhI8MPrPLeDDjoI8+bN0wBdL7SybZ2BSdBJ4CkZ6JMvVl9tiznmpu4zY4AxU2ulzuObWDeONOYegDXQabFu4oZw0hzPZPaauuh0PyCo3N9We3/BDPTnnntO348wjk3N6v0dQ16fGgqwBnqSha5vMuBHJTjtMQrhbtilEhqdDCK7BZWoCQhScJmBboUopCsouyGsKA0VOXCjCBnEiKslKsz0G+PJAPUTTjhBx1ntZvYzn4+poereXhCgR1Ubd2b6O2EC0AMV6gx0Zu638vujqwvrPvRh4OHfIm+nsaa9DVsuOBeX3PVZKC5kgELF82EpZ7+LZKaahtKfV6aAAPRXppu8SxQQBUQBUUAUmK4KSAb6dB156bcoIAqIAqKAKDAGCnzui1/Sk+Fr167BsqeXagCeSaV0Nnq5WMRHP/IRNDc343v/8s+6fulpbzhNW7jTyt1xXbz2ta9FuVzRk4qcvJRtGiiwTw10Cw4iWrkrG607t6DrustRXskM9H0B+v/MQBeAPg3iZRp0kWDFZGkTCBKg79ixY9hK2kC+epKidoGTgUJsH6GoySxnXd+5c+dqeM7nCEqZec5s4tr96qlf0paxV8DEB0G5Ad58zDihSwGfI8BmjDz//PMaqPP5vr6+YQBZCxsZi+bzw/cyHg899FBd/uV/22pjmI97enqwYcOG4YUe+4L9sVdGzjCxCnAZp4IDG1ue3Yj7vvUN5JuA//tXizHTdhEVPHQii77sDMROA9yQ96whKm4ZnhMgQhaIae0eQnmeXuxnIDnjk/FkssqPOeYYfR3cn0vCxOoxumcnQA+tCLBoh2/DfQFAZ1Z6jBYC9J4uFB97DNH3foTC089gRT6PnndejPPv/BTKhQK4PEvD8+TR6DZSjjYlFRCAPiWHVTolCogCooAoIAqMmQIC0MdMWjmwKCAKiAKigCgw/RS452tfR8p1sWrVKjzx+BOwCEosC7lMBoP9/bjvvvswf+5cfPrTn8Yjjz6Ciy++CFdedRUy2QyGCgU9eWjbTgJcBKBPjwCymHnOvHFmoisgdpjsBVq4t3USoL8b3urVSQ30xUtqMtAFoE+PAJl+vSTwIxAkYOHv7du3DwN0XiPrrRZzLbzkaJk6v3w+uabb+ppOm+IZM2boATWZxgToxspdMtCnX6ybxRQGHPI3nzO1zKmIiS9mla9YsULHF2GjgezmPdzXPOY+tXE4EoC+r/rMQN+4caNui4H55vH0G6np1+OQtyNQsEMLzz2+HF+94w7Mckq46fSTcWiuESqy8GxLG4JTT0fjosPgaMv3ADZKUAgQIIfISums9NgK9D2OySbnNW/+/Pn6b8Yp3RGMU8d0UVoDdBWBv50wAei8FQzsSFu4qxhorpSh9nQBvT0Y/PK96P2PX2BtUzN63nkJ3vLJ23VWv+vQuchBHPFaMV3Uk36+GgUEoL8a9eS9ooAoIAqIAqLA9FNAAPr0G3PpsSggCogCooAoMGYKfPnr92Lrlq06u7xn925k0hnEQQhlAZe+688RBgECP0A6nUI2l0OpXMKs2bNw9jlno6+/Hz/5yU9w5ZVX6fYJQB+zYaqvAw9noOtR1xlbYWRpC/fWzq3YveTd8NaswbZ0I1qvvk4Aen2NnrRmDBQw4M9kKG7dulUDdG7G9ncMTvuKD2kA5761qgmECIZovc2NdahzudwLakozs5gwiZtUFnvFQzBp31gLvE3tcRP/7BQhOf9m5i6zdp988kndV5OpzpgxC070N4hl6b/T6bR+rwGWrIO+vwz0feOvv78fmzdvRrFY1MdlG2rB/qQVXRq+XwW4fjPg7YhtwQkUihs7sek3v8dBg12wf/tbLIwVXCeFJ+fNAS79M7Sf/HrYsYV0GCAXFJEOfZRVAzyVgW8HSV1vFpmpliJivfMjjzxyGKBPN3jOAaB9O63axH22BQAAIABJREFU+dsNbaSCBKD7BOiKWelAk1eG6u8CerrR8//+DkM//y2e7+jA9gvPxZtu/zByuawu9xSGMSwuwJRNFBiBAgLQRyCS7CIKiAKigCggCogCwwoIQJdgEAVEAVFAFBAFRIFRU+DuL/2dnuBet24dHNtGJpUB00KYif6jH/4A7/2L92o74ltv/SDOfNOb8NOf/URbpL7/lpvR1d2N2267DX//999MaqBLBvqojUtdH6gK0GPGCZIa6FFs6Qz0lp1b0H3d5ToDfVumSTLQ63ogpXGjpYCBivxNCMgM9F27dg1boddT/fMX6zPbRxjK6zjBZVNT07DVtumTyUqnLTf3MwsDBKKPVhTV/3Fqa5cTjhN6E34TUjMmDBg3cJGLLZ5++ulhS3UuvDBAkvtyM44HxunAAPWOjg4QWr6cje4IXLiye/fuYRD/ct4v+05eBTRAVwS8wM7NO/DcY8txcGzj2oUH4Om7Pos5xQpcy8UjC+ejfMW70PL618MJLWTDAA3+EFJRgAG3EQUnq7PPY/jDGeiMyYaGBhxxxBH6+s5rZa2LwuRV7eW1nODcZKAToKcDh0n68O0ErGuA7pehBrqAPT3Y/YWvoPyL32NzRwe2vvXNOPsTt2n3Ki5wcWyXXgFi4f7yhmDa7i0AfdoOvXRcFBAFRAFRQBR4RQoIQH9FssmbRAFRQBQQBUQBUeDFFLj1rz6EdCqN7du3Yf2z69Ha3ILXnHCCzjx/4xtOwxNPPKEnDC+88AIcedSReOLJJ9HVvQvnvOUt6O7u1hno11xzrbZnVbqeoWxTXgEN0BOLXNpwWhbBiZXUQN+xGZ3XXIbSqlXYmW/BjGtvkAz0KR8Q0kEqQIhosmcJ0Ds7O4cztOvNwn3fETNQiO1nbV8D0E3t9n0zjE0NbIHn0y/2DTgkQKdTAX+b+C4UCrr2ORdX8Dm+tmnTJr0foRkhe23sGDt43j8cdthhw1nq5rO0v/rSBtSb0gOMY9ZBZxY6X6OF/HTMFJ5+UQkQoGvAiwgPP/RrfPOer+C1M2fi5//ng3j+e/+EpnXPw/JD/H7BAShdfhlaTz4FqQDIhj7y4RBUHKAr24QBNwc3CjRQJ941G505Dj/8cB1TjGNzbZxOWr8YQE8y0GNt4c6M/kYC9MEuoDiA3Xf9HQZ/9t94vrkVXZecj/M/80kw6Xx3Tw/aWzsQB+JiMp3i59X0VQD6q1FP3isKiAKigCggCkw/BQSgT78xlx6LAqKAKCAKiAJjpsAbzzgLF190EbxKBffffz8OPmgR3nfTTSgVCvjoRz+C7373u2hrbUXnrk4MDA6gra0NM2fPRBQDYZRknbGGYRSGyQymbFNfgWEL91hnoAO0cKdHr422bc9j2+JLUVq5Crua2jFryY0C0Kd+REgPq3bm2onDsrBlyxYN8QgQma1IoFhvm4HfbJuxzubvE088UQPPWpv3faGngUf7A5z11mdpz6tTwMQE44GxwjghUORjxgJdF+hYw7g3McOscC7I4O9966YbgM7jHHfccfp1vm+ktuvmeAags3e0cV+7dq2+N+E5Gd8Sp69u3CfDu1mXm+nQlgKeeuJp/Ph7P8CxM9vxzeuuhrNxLbq/eR/CviH8omMGKldcgdmnnY50YCEbeMhGg4AKsDPbjP5UHpkg0D/5VEpfvxlfLS0tWLBggY53xlRtzE0GfUajjfsC9IzOQLcQqAihtnC30BiUoYa6gL5udH/hq+i//yFsbGhC18UX4G2f+xvEDtDbtwczWmci9ENE/MeEbKLAfhQQgC4hIgqIAqKAKCAKiAIvRwEB6C9HLdlXFBAFRAFRQBQQBf5XBU459Y1MAdE1bZmJXimXURgawuxZs9Dd1YV/+efvYvbs2fj4Jz6Oxx57DJde+i5ccdWVsJSCm04hDEL09fVpq1Vl1R8kkuEfAwWqAN2yYsSxDc6IGoDevmMzdlx7GcorV6GzoQ0zrnvpDHSLk9Cw6AAqmygwqRUgZGH2rQGCXV1d2kqaIJDXVr5O6/N62moBuskgZvbwSSedpOEjN2PZbSASM9ENPOJ7BEzW04iOfVsIu/hfynVRqXi6njFhOeOCscBsc0J0bXENS8NGxgkzzLngzmSDJ3ETIyY8syykUymc8JoTEYaRvrfQC/JGYO7MtvA83Mxnb2BgAM+sWIFsLjecDT/2ysgZJl6BGCqO4FoxnFghFTpoLZcxY/MKYPcO9N33PaRKAX49Zy5Kl12OmSe/AdnAQibwkY4HEdk+ujIt6HdzyIQhGqIYB82fj1mzZg1nm/PaRycFli7gD2N/OrlwaIBuh/oaQAv3jM8a6Aq+EyO0khroDUEFdqEL6N2Fvr/7JkoP/h4b8w3awv2c//tROGkHZd+Da6WqFu4THznSgvpXQAB6/Y+RtFAUEAVEAVFAFKgnBQSg19NoSFtEAVFAFBAFRIFJrsBZZ52js7Q4kZ1Jp/UkOLPJbKWQdl188Ytf1AD9S1/6Eh599BFcdMnFuPLKKxGEIYYKQ3piXNu4esG0mkic5MP+6pr/EgBd2Q5ad23F7iVXwF+zBtvSjWi96josuv4GFFuaUFYW3DCCowA/CqCUAPRXNxDy7npRgJDwueee02UtTJ1nQkWCaGNlTahYT5vJIje1zNk+AvRTTjllGKCbLEt+Lxirbl7z+Tf7NZ3gUT2N3Vi1JcHR/D+SpU10l6E1tqoudNJlyy2kHFfHSiaVQhQEULaC4zrY+PxGbNm0RYPydCoDz/NhWSpZdGEnrjVB6MNCBF79Fc+nLDhuGse/9rUoE5w7LuwYsKOkHWYzC630b/1C8gzvVTSOjyJdRGZoYADLli5FU2MjKkGAUDJcxypc6uq4Ko6RCytIFwbRHFqY7TTA2t0N1f0c7v70F/DOxiwwVMYTiw6Cf9W70X7SKcj4NjJhhFRcQKwCdGdyGHLSSIcxUp6PgxcsxJw5c4b7aa6VfKLWZaGuhBjDxiQZ6DGY7e+GCpmACygTC/ckA91Gg+/BKXQDg73o/vyXMfDTn2NTczO6LrkAZ33sI3DSKdiOg8ALoSx9BRjDFsuhp4oCAtCnykhKP0QBUUAUEAVEgfFRQAD6+OgsZxEFRAFRQBQQBaaFAqeeepqGIQTop516Ks4880zcc/c9iOIIX/nKVzBz5kw9+V0uleAHQZKpnk5pbXT2l84ks8xc9rTQbNp3cl+ADkfXQCdAb9m5BV3XXQ5v9WrszLWg7eolOGjJEhSam1CyFVIRAbqlATozDSV2pn001b0ABoTzt8nANjbTJgObfy9dunQ4y5zZ5nxOZ96GtKnV5LFuNpMxbCznjS0xF0+xBjodRSS7vG6Ga1waYrA5QaQd868IVhwjsC1UbIXIsmDHNqzIQhRGcJUNO4oQlErINmQRqRjPbdiA7p274FguoiCGslzYqRSGSiW4eRdeXIFlhVCxDzsK4OgEdAtWOoejX3sSBi0LnpPSADPjJecgrNOZ6bYN5Tjww0DXUSbSZxxnCfH9Cny2g6+Xylj21JPIZTIoMDteOTrLXbaprYAbhZhZGsC8oV6Ul67Apgd/g8aSB7gVbN20EyfmWqCiDB6e14LylW/XNdAzYQa52IUqF5DJpLAtGkIxpdDgZmF7ERYtWKjvgY3bBq+XvLab0gXT7RrJKk2hvt234EZAKkxs8ysOLdwt2GEKTV4AZ7Ab1kAPev7flzBw/4PY0NiArrdfgAs/cycirqSxHISBr68vsokCI1FAAPpIVJJ9RAFRQBQQBUQBUcAoIABdYkEUEAVEAVFAFBAFRk2B0045TYMeTgyeddZZOPXUU/GpT31K13u89957kcvlhu0rR+2kcqDJrcBLAHTbdtBcA9A7sy1oW7wEC/cB6LZtaQhiALo+nGyiQJ0qwCxrZmcbgG6gicnA5t9cZLRs2TKdlcjH/M3neV01Nr/1BFtqa00TnvM7gH3kz5FHHonGxsbh/tbpsEizRlmBuLoYTgN0ZnPHtMSO4dsWPFshZHHpkPA81u4h2WwOyvcQ0sFGhVCu0vXPu3btQuiFCLwYjkrDdtMYKlUQOxG8uAzLCpCyY7iI4PAczENP53DMa0/GEGgHnYIbxkgHAVxl6TVWdLyJeX6l4Ic+gjiCUolbTsp19H4qCuHGQLF/AM8sW6rBugfWZ5bSMqMcKnV5uHQYYH6hF/MHe1B65I/o+tf70RYAPWkfRdfGzLARFT+NPyxoRXjFhWh73euR8jNIBw4yUQzXtrAn5WEAZaSVi1TsYNHCRcMW7uw0r5t0XtCuS9VrfF2KMUaN4jWCC2kI0B1qFrHUQoSKtnAnQM+gyQvhDnTD6tuN3nu+iMH/ehDPNebRedH5uODOO+EHdKRIIY5CvUhHNlFgJAoIQB+JSrKPKCAKiAKigCggChgFBKBLLIgCooAoIAqIAqLAqClw8kkna0jOiUH+bm1txfr169He3o6vfvWrGqQbq99RO6kcaHIr8CoAussMdAHok3v8p1nrCcqN/bqxNCdwNvblfI0wZfny5To70dj8mprMfI2bqf9cD/KZDHS2nbV8586dq/vIvvKaP/wPT8ncrYfhGvM26DxSgjELw+CcgIw1jfl8oMEZ075thFAoRwFCG0grCzkuLvHLCL0yNm3ZiB27d2pz9ci3kXbzSLlZBH6MgK4jNj8HzGwPgCgA0TZNnF03jxNPeB38wEasXMDyEcVl2Nyf7dKZqpbOQA/jCBEhv+tooF6ulHSCucPPpB9iYM8ebFj3bPI3gXsUVc3ex1xGOcEEKpAA9D2Y19+N4JEnMPCjn6PFi7Et62NrUEZHtgPIteN3rSk4f/5WzD/lDXC9NBzPQoNNxwQPfpNCT2UAVgikLBeLFhykSxhpl4TqtZALjgjQuXhjupWwMACdFhA2681rgB4mAF0p2EENQN/TjT1f/BKGHvgFnmvKY+eF5+G8O/4GXqDgOnSxSlwuZBMFRqKAAPSRqCT7iAKigCggCogCosDwPEY83e7UZexFAVFAFBAFRAFRYMwUOOXkU3DOOefg+OOPx9q1a7Fhwwacf/75Gvacd955uj46gVA9ZU+OmRhy4JEpIAB9ZDrJXlNGAQO/Tda5Aej8mwCa28qVKzE4+P/Zew8wSa/yQPf9Y8XOEzWjUU6ANApIMgiwLXNByRJeDBICkTTiYvxcB9YX33UmSGDvNUgYjNesNzzru+vr9dp3bSQkrY3XZhHRKM4ojTQ5dJjOlf5wzn2+U/2PGhkbRprpqe7+fqmeqq7+669z3nPqVD/znu/75tzaWaRsl3VTHi8W7r0ApWifrO31et2lbZejEOtFdGUvSf9e4LZS2yB1zqWGsUSROnFuIcpxaZqLqugGj9TzSKUeeimgZRInzWePTJDMz1H2Ya45w3R7htyXmuQRoV/BtzEmD8jSjFIcYYyIx8ylYPe9btX1SlDl8q2XYzseISFZmJBEHTxfaqVLCLrB5obAD5xykyj0IC5hAo+9Bw7QaLXww0CCYcmSlKkjk9366qLdpVKIHiueQGwyTmnMsHl2kvSr32L8//0S/SZnfxmeTOcY9Spc95a3MnHWJkbPPY1g46nEaVegV4KQLG3jDUS0/BRSS8mL2HTKJtasWePW70Kiizjv1dIcJ3qQX7JA76tx6Cev4dpP3OkEehjEePJ3pJVPs6YgOtHjthKurwJ9JYyi9kEJKAEloASUwNIR0Aj0pWOt76QElIASUAJKYMUT+NHX/yjvfe97uf766/na177G3//93/Orv/qrLhpR9uwVQmXFg9AO/vAEVKD/8Kz0zGVPoJDfIlCKeuYinuWQaESRKXIvmTtmZ2f/UX+LFO/y2l47XA3pSoVLLrnERVSqMO+1EVqa9mS+1DG2pD6UM4+SROC6m4fzXDL3JX21LyndLVElppN3yDpNntr+GGljjnIgEeo5HTKMLxHrJXITAmWXtlnC2ytlSX3d6UafB101L367EpS5YutleB1DZEOSKCWJMzxPolzBTw0kKZEfdqPK222CaoU8DHjimacZnZpyz1svIJBzRPxb8F2Uu0a5Ls0sOrnvItHQ61tznDozRft/foND/+VLrIsidg8EbPcbjLz6Si5/05uY2bCG3dUynahOKS8TSkpxKxs0UqiHDG8cIfJCAuMx0D/gNhjJUWQfkTVT/j6W9XK1bSw9JoE+Oc6RRSncR2+SFO6fJDMBvh9pCveT+3FZdu+uAn3ZDZk2WAkoASWgBJTASSWgAv2k4tc3VwJKQAkoASWwsgi84XVvcHXPL7roIhqNBjMzM2zcuJFarcZll13GwMCAk+iaAGdljfvL6o0K9JeFT1+8vAi8OIpc1sI4lhS00Gw2nUCX2s8HDx50P4uELkR0IV3kGr22hhb9EoF+6aWXuk0ARTuLDQK91ublNXOWT2tFirciSxJYaolHLfGduI5yieEGiVA3niUPwQYWv9N2Uh0/Z+d3v4nttDFZB+vMtUceBCRhiVmJYu8bZi6VSPaQOK7QkdfaBYHuSVy7pRrGXL71EvxOTmw9UpH5ocXYnNhAbCWre045jCAMac/OEkoa7cBnx3PPMTo1TYZPYq2T6FFYwhpLKAJdUsdrlOvymYwvsaWhMaxpNzh1bpb8oe+y/08foD/N2b0+Ytewz9XvuQ2zaSOjcYnpUg0TVAmzCF/SJWSZq+VtY7hg6wXUK1VskhMG4dGSHIuzisg6KeU6RKSvJol+bAJ9jPHf/Qwz937Z1UAf+6nrufFTv0NuQ3wvIs9TF4XeXWH0UAL/PAEV6DpDlIASUAJKQAkogWMhoAL9WGjpuUpACSgBJaAElMA/S+Cq11zF6aef7mrgrl+/nnXr1rlUxCKIfvZnf9ZFJ2oNdJ1E30NABbpOiFVEQGSypDRfnJWjqBc+NjbmnheBPj8/7yLU5Xy5LV43i+d7BVuRWUREv0RYXnzxxa6PizdLrSYx1CvjcrLaIenbO4HUMYZ64lNNJAH6QnJlz2Ix+NYQWkM+NcXE179DVaLTY5h57kmkHHkrabmUzBEhSRgwWSkxEUesvXAr47KBhBiCEmmaSTgvkic+D0R4G6phwOVbtxK1M6rGI/c98jAkzXMpc07ge6RZShQFTtxPHDroIs3z3HJodJxWO8UGEa0sp50bwqjsItIjkzqJrgL9ZM2spXtfmZuDnTYbmg2y7zzBnv/2IGZqhv0bS4xuqnHFLW/FnLKerDpAFtRIswCbePg2IJKyBDYn8zK2XnoR9UoFbyG7eLGOF5uJiu8B2XC02sobHZNAPzLqBPr0YoH+27+DMRGeJ5/d1H22VaAv3WdkOb+TCvTlPHradiWgBJSAElACS09ABfrSM9d3VAJKQAkoASWwYgm88eo3cuutt/KmN72Jhx56yN1+7dd+zf3DoEifKJKapRqBvmInwEvpmAr0l0JNX7NMCcgaKLKkkOYimuUQYf7888+79VHWyiLV+/dLg14I+F5BUMggkeSySeqCCy5wTZPnpb+9GDHfK+xWYjukCrFdqEcu0efl1KMT4m7Wy/HJidOU0myTia//A9/81bs4bWyOIMixpJQHa8zZNjbLKZmAdhRxYKjK5KY1XPbOWxgb6sNENTK/7OS2sdCxOWlkyP2cSiQC/SLK7YRaBr6VSPMybWu60egRzGYtssCSJR12Pv00fjtzKebzdkZIRBSVSfHoSBB8uYxYfT9PwIl9rbO8Euft4j4F1lJPEwbm5zn01W/w7Je+wvmnnMr+IY9dtZyr3vU2GrUK1q/gmzJ5KpsyoBRXWD8yQp4mJDbhjLNPw7cepSg+KneLtV3eT9ZHWSc1hbuUV5CyJLkr/5D7PkFWpj/JiWbH8Y6MMnH3Pczedz/P9dVxKdw/+UmyPCSQFO42x9PyCiv9Y3nc+qcC/bih1AspASWgBJSAElgVBFSgr4ph1k4qASWgBJSAElgaAq/9kddy2223cc011/Ctb32Lb37zm3zwgx90skgiE0UOFUJlaVqk79LzBBYEejc+MXCpeXPju00XA4f2Mnb7rSQ7dnCoMsjIe7Zx+h3baAz20wp8IokODDzSPMOT8CO6NXb1UAK9SkBksgh0ycohIkXWRLmXeufPPPOMi9wu0rrLfVEnXfoj58nrT3Z98SKVfMFY2lWkH65Wq5x99tnfs2lK+qDp23t1Rp6Ydsky7Emd8sSjnPu0IpgvSYR4RmxTmJ7Gjh2h+e3H2fMvP8ZrU6lv3nGSseWnzNo2cRRTIWYOjz19MdOnbeDHfv5n2ddfZcqLmMzBL9WwfkQi0ey+wQaGUggXvvJc6hI1nku0e1kqo9PMc9LYw1ZDmjbFRB55p8OT2x+HRoc4tUSuhrWP74VIrHlbPoNh6KLYs3aDahTgS7p5PVY0Ad9aynnGQJbx5Ne+xjNf+yYfuf1DjNUsu/0mncE6jTAgsDFxFmNtSOYF9A8M8qpzzyPtdNxmjr6BOkmn7SS6Ncat3/K3jaz7clv8eLVl6TimCPSpcabu+SzzX36Q5/prHL7xOq79xCdIsm6JBfn70Zrud6ceSuAHEVCB/oMI6e+VgBJQAkpACSiBxQRUoOt8UAJKQAkoASWgBI4bgat/7GpX+1z+IfCGG27gqquu4iMf+QibNm3i85//vItO1EMJfA8BSelru4LN90VOxBgrQi6ifnAPY+9/B50nnuBQeYCR993BGXd8gKYT6B5hbgik5Kik1fUDFeg6tXqeQCHMF0eWy9yXCPTt27e7z0EviZRCSBSiR+S9PCfCvKhtLuv7xo0be569NnBpCEjq9lQ2ikgEecuwNq4zE2TMRBm+n9IfWf7mP/8x9376M7yylfPqA3NcleAi092cKgdMp1IX3Sf0IxrWZzyOMKefykUfvINRD5KNGxgtlZnHxwYlsjTHS1OqcUgnmafZnuHat1zH2Mw4cXkYzx+g2ckwGErlWOw+7VaTwOQ88+STtGbniPAJkHTzkqTdw3g+RmqwL9wCmxNIXXY9VjwBmQGRMZTyjHKWU8kMnrXMlWE+9ugEPpnvE2chfrs7V9I4on9omFedcx65bJKqxnSyDlEYgGReklQJehwlcKwCffJuEegPuBroh2+6luvvvMsJdI1A10l1rARUoB8rMT1fCSgBJaAElMDqJqACfXWPv/ZeCSgBJaAElMBxJXD5ZZcjEYgSXXnllVfymte8hi984Qs0m03+5E/+hHK57CIqNUrkuGJf3hf7vhHonpPpg4f2Mnr7rXS2b+ewRKCrQF/eY62tPxpFXkQgdjeO+G6NfPLJJx0hWSN75ShSyovYXJx6uGiftP/UU091m6T0UAJu/i7UHA/LJcJWDs2UTs3niNemHluiuSn+7k/+mK/823/DprFJXjcJVwf9eK055m1OGHo0JVo39CmVQhI/YMZ6zIUl5tdv4FC5wsHhQTb+bz9B/znn0SlVyTJcvfNqEBKVPIIIDjTHidbUSDoeJo0phWUkT0nW6eDlhlIQYPMM2XplJHLVSoS8xLJ6L7qX1POS3cQikcl6rAYC3bGWDRO+Sw1u3X+ZD3kgk0TqnUuGA5+SjVyWglbo0Tc4wKvOPo+8k+CXQifQQ9kUsjC/VgO5H7aPKtB/WFJ63vEmoAL9eBPV6ykBJaAElIASWNkEVKCv7PHV3ikBJaAElIASWFIC3/rGt9z7iQDq6+tjzZo17N+/30UrbtmyZUnbom+2TAhIrVwn0SUS3QcrKdwhCEIGD+9lfNu7XAr3g6V+ht+7TSPQl8mwajO/P4Gi1q0I6WIjkYhpiUDfsWMHnU7HbUDqtUOi4uVWSPRiA4C0UwT6Kaec0mtN1vacJAIixlILaZ4TERJ6PvlQicPpNNWkSWXsMNOPP8LX/+IvefzPH+QdpYDzZy1VkxP01cjbUv/cw48siWfctUqxT8eL2NMxpH3r2L1hLee8+1bys85iqtZPEpQJEvASifRNiMsh016LtApxbvGbCWU/pBRE5EmGb2Cgb4BGs+EotbMUwgDjSzSxxbgs7dZFqru7BZaSll6P1UJABt6QS8aDwGJ8CCwEuUcpl3nlERhJzQ5tDK0A+oeH2HreKwgk2jwMSPK0W+dcItA1e8H3TBwV6Kvlc9R7/VSB3ntjoi1SAkpACSgBJdDLBFSg9/LoaNuUgBJQAkpACSwzAh/+hQ/z5je/mcsuu8y1XMR5Ua9XavtKBLqIF41AX2YDeyKbuzgCXQQ6EcZKndCQgcP7mNj2TtInn+RA3MfQe25XgX4ix0KvfcIJFOnPZW2UNbFYH0WgP/vss+65XjpEmhe12KVdRR12eU5ushFg8+bNmsK9lwatB9rieT6BH5BlObmxNOKcViljTatN9OTTmN3P0Tp0gH3/6+uED36VC8MyjVaDOT/Ej2OMH2F9QxB3Y3/b7Y5L1e71reHwXMq+9SNc+L53k5xxOqOVKp24QmxDSgbidoeapOCu+kzNjDEYRgxITfM0pZXnJJJe3vfxqzWXhrudZfhRTLYQXS7v58S5RB67EiOFQZfIY/mO0mM1ELBuI4UlDaAdQuZBWeR56lHNLGV5wv2hG9DxLS0vZ2BoiAvPuYAQz82nNE/xJQLdHZq9YPG8UYG+Gj5FvdlHFei9OS7aKiWgBJSAElACvUpABXqvjoy2SwkoASWgBJTAMiTw+qtezwc+8AGuueYa13qpeS5CSOqi9/f3u+jKQsAsw+5pk08EAScqumn9PQI8VwO9K9D7D+1lfCGFu9RA1wj0EzEAes2lJFDUOJf7qakpZmdnXWS3iPSxsTG36aiXNhgtFuiFMF9cv10eS/r2DRs2LCVGfa8eJiBa0ctzTJZTLVfIckuTNja2DMy1mf6ze5n+yleotmcIjowx+8gOzinVODJU4Rkv45HZNq983Ws47bTT2f7kU4wfmeKqK19PUK2QBRGSFf5IpUTt/HNI1gwxU47o+BCZnL4sZ8N8k+HpWZ5/6GtEk5MMhDUCEzNlMmbqJUrnnEb1/LOZKIXk1Rruw7G5AAAgAElEQVTtICD2I7wUIhdZjEvfbT3jbplvyX35npIMKSrQe3jqHbemdRMNvCDQO1LG3PMpZZ4T59XUurki8yKNIJVIdWBoaIjzzz7XZTpwm0eKzReauOAfjY0K9OM2XfVCx0hABfoxAtPTlYASUAJKQAmscgIq0Ff5BNDuKwEloASUgBI4ngR+/3O/z9atWznvvPOI4ggPz6VzF3EuAl1Eugr040l8BVxrIdKvKxZFoEcY062BPnBgN4fe9w7aT2xntDbE2ts/oBHoK2DIV3MXREjLIcL8wIEDjI6OOoEut1arRbUq9ZyznkFUtG2x1C+eK+qjaw30nhmunmiIJ5G2WUre6TBcHyRriDz38EyHcCZh/2f/HeN/+l+p5vOU8xY0m/R7IftOW8N3y5bpLWcy199Hx8jfEFXOOPN8Lr/iCpoktJMO1b4arTwjC32SOKATeSQmwU8bDGcJ5863WXNwlK///h+y4cgMlbyEl5eYjEIODpao/chWznjLtewqB8zFZdK+frJG6mpZV3OfcgaBkTLXhtw3pEH3hg3wVKD3xBw74Y2QZAPIBgrrUrhLpgJJ5C81z2WDRUnmiLV0Qks7NGQYIs9jeHCIM7acQTkuYXMpRRNgrFzJaPz5iwZNBfoJn8X6Bv8EARXoOjWUgBJQAkpACSiBYyGgAv1YaOm5SkAJKAEloASUwD9LYHZ6liRJ3D8aBmFAu9V2jyWqUm4iiAr5oiiVgCOwOIW7RKATuRroItAH9+9i//tucQJ9vD7Cum3/uwp0nTbLmsDiFOj79u1zEr1YE2XtLLJ29FInXyzMpQ+ynotAlwwjItDlpocS6K7pRraIEGAYMCXyIw38OMTLE5jrsO9zf8Tof/8L/LiDMU3MXItSGPHs2n6eHKjy2ltv4+t7DvLdZ/fyyosv53U/fjWeiMpOE0xGFPgkSUpUKjmJngYeuUkJ0hbrPMPZjTb9+w7ytd/7AptmG9Tn2vTnHq04Ym85oHTphZx/y1s53F9lLIiYq/aRZKJHYwIbEBrZ+teNQBeBnvk5eWDxcx9fBfoqmeRFGv+FtOvWdxtCA+O7uufdDAWWZmQIh2tUKiXKxqO/XGN4ZITADyG1lKMSSZ5hXFqGVYLuh+ymCvQfEpSedtwJqEA/7kj1gkpACSgBJaAEVjQBFegreni1c0pACSgBJaAElpbAXz/412zZsoW1a9cejaIUgS5R6LVaDanzKz8XUZhL2zp9t54kcLTWrGRMlSivkFxS6AYBQwf3cOj9t9LZvp3R6hBr3vcBzvjAHTQHB2gFHmFuCHxITY4vD6zX9fF6KIEeJSDSuZDoItAPHjzofpYIb8nUEcdxT7Vc2lukbpd1XIR5qVRiYGDAtVWi5UdGRtxNj5VGYLHxk4VVymx0Kzl3U1xLmO4L57jIc6kZLuI5SPE9w5qGB0c6HNy+nbTdhvkmu790H89/86vMRB0SP8VvdFhT6WPg1ZdxeGiIrW+4hsra05jCMB2npGHeTc9eKhFmls58A+MHEMZkYUQSSn5tS9kahrCsm29SHR3jjz55F28++yzWzs0wsOs50sY8M5UKwZlnMXDFFXSGRzhSrbMvh1Ne+SqaUZm2lFMIfHJX/7obgSz9kU0BQd6Vp+pBV9o8/379kbnevUn2/lDG3rqf3JyX2uhZYGnEhnVnb2bj2rWUU0tsPXyZl3mObRtqpQrtNMH6Hp6vM2cx6cUCPbSG0EgS/NxF9eeeT5CX6U9yotlxvKlxJu/+LPNffoCdfTUO33Qt1915F2kWEPgR1uZ4yMYdPZTADyagAv0HM9IzlIASUAJKQAkogRcIqEDX2aAElIASUAJKQAkcNwK3vP0W3v72t3P11Vc7US5iSKRQkZq4kOm9VOP3uHVeL/SSCIigOGq9rY+VuEWRFGHAyKF9jG97F9mO7Rwo9TP07m2ceYcI9H5agcgMkZGQWEMQ+O4yLvhRDyXQQwSK9a6oJ16sgyLQDx065NZJuYmMdil/Te9N4kLyi0SXNPOnnXaaK8tRPN9DuLUpL4OAW49FHNrARVuLQhRZCIbQSmkBQyYR3153s5NngoV3kzNzfFIXfZ75GeQZ61oGxuf4r7/0r2g/8xztzHA49jkYGPbNzzE9P885GzYyHMX83K98hNFyRFBZR7tTphP5pP2WltcmacxTkk1VpQrJ7Dy1vgHaaU4DaEp1cs+jYsBMz9DYu4dBk/NH//GLfOi66zkdy8j/eJD0mZ20ojLz5TL7Mstc3wCNNWvYnVtu+tkPkq1dw1wU0AwDksB3UcPCQwSqZy2BldTu3U0Eeqx0AsXnoDvukZHsAx65zAU/6NY+x9COLRvP3sIp69ZRyix+JhsupHSRPIZ6tU6SJS/UQl/p2I6hf98j0I1xm2Ssl5OEluyfE+j9NQ7feB3X3XmnE+h+EOFZKbEg35u6g/IYhmDVnqoCfdUOvXZcCSgBJaAElMBLIqAC/SVh0xcpASWgBJSAElAC34/A5MSkglECx0SgK9C7gYxWhI0nAhEn0Ncc3MvY+28llQj08hDD79nG6du20RrsoxmGXYEe+rRN5kSe/EO333vu8Zh46MnLl4DMQRHMcshjOUSGF7XCJWJbIrjL5bLbWCTyfGxszD0XRdHR83tpg1HRD2mvpG0Xwd9ut7niiitcm4vf91Kbl+8MOvktN75EXRvCPCbKYnLPc/W/PVJKpoNPQiuSuuORqytOVpaFG09Es9cmsE0C0yHwfapBSDB6CFoNvv2hf8nAM/vYWe2n/PZ3MPDa13Lv3/4PvvI/v8Lnf/0uyu2c+X7LfjNDvX4KXj7g0rQbOmIvyQJDYlL6wxi/k2AyQxRGtHzLDN0NVHV8nn30Mf71Jz9OrVzm9+75v/n4b/4Wpx8a4/ZWzqukPEgQcyTPGPct4dpNHAg9DkQeN/7ch2ivHWEqDpiLItphQI5sDghc5LHIU48MXwpb67FKCFiskbnvEfndjU1ZmlHr73f9b3ZaeHHA5tO2sHbNCIH83XI0T4NsuuhmK1Cl+/2niwj07naU7mZIEeh4OZ3AksumshdFoE/d81nmvvwAz/XXOXTjtVwrAj0NiKJSt+RCnrpsKXoogR9EQAX6DyKkv1cCSkAJKAEloAQWE1CBrvNBCSgBJaAElIASOG4EVKAfN5Sr5kLdiMeFbMBWov5CF63lO4G+xwn0bPsOJ9CH3rONM7bdTmug30UJBtY40d4xGZ4K9FUzZ3q1oyKYRaAXEeTyj/kSdS7SuTgk/bn8PD097eqfj4+PH408l3Pk9YWU7oV+FhsApB/Sdmlbs9nk0ksvdT8XfevFqPle4Lfc2mD83KUuj7IScVZ2Aj0Rge4lxLblBHoz9JhHvHafu/kuPbUlCDpEfoMSKVFiYb4Ns+Mwtp/RX7+L+OEdPDq8gcNvu5n6G9/Itx9+hC//5b189Bd+mVP6BsiHDfsa+zFpGS+tUw3KxGTYvE0YiltLiWcaDJsAUwqZzVPa9QqTse8iVms2wksyAqmLniX49YhDh/fzxswj/8//jdZTz9LsJByemXUbAMobNnDApqTrRviRn34LbN7AfLnEfBSRBiHWhng2dNHHQe5h/MxFyKoSXW6z+qW3V9a9ouSQrO+y/p1//vmufMXizUMqbo+d8VGBbn0khfvRCPTAkr1YoB8ZZeIzdzNz3/0uhfvoW67n+k9+ijwPXQQ6UsZHU7gf+yCs0leoQF+lA6/dVgJKQAkoASXwEgmoQH+J4PRlSkAJKAEloASUwD8moAJdZ8WxExDJ2I3cMi4CvSvQEYF+aA+jLxbot99O26VwD9w/unoSESsR6EUKdw1AOvYh0FccFwJFOnORKcVNnpNIbRHMc3NzR1O0i0CfmJhwMloOOa+Q0IWwOS6NepkXWdyPIvW8RMyLQJdI+uLopTa/zC6v6pcfFeh5iSgtYXyJQJd64AkhLTwS0kCEdUjJ1ImzqpQfJzMZOU2sP0c5b9M/m8FMG/wEOnM89+5tDO7ayxMbNzJ7222Uf/QNTM7P0Wq1OXfzmcxNTNKptsiqCZVwAJoS4S7fCx1KWYd1nYxw/2Ge+rN7iXcdZnKwwthQjdPe/BP0XXoJaXUA2/YxCVRrNTKb0erMUykHrGtO8l8//Rk210vceM1PUK31MTk7L7HtdMpl4rVrmQ2hEUckQUjih2ADQhO42tel3Cc0wiF30fj6FbO6PiKyLheboWSdvuyyy9yaLuthkiTud7206Wm5jM6xCvSx3/0M01+6j539NcZ+6gZu/J3fwZhI0hVh8pRg4e/I5dJ/befJI6AC/eSx13dWAkpACSgBJbAcCahAX46jpm1WAkpACSgBJdCjBFSg9+jA9HCzJPWmJLuWOrNGYoi8UGIOnUAf+ScEemegn/Yige4i0INuymy1Gz082Cu8aYVkebFMFtEiKdD37t3ros1FyLRaLZcKXQ6JbJTX9lr0ubRN+iJySO5FnIswEnl0ySWXuFro0uai3yt8eFdF9wqBLincw7zkVmep92y8FBu0sZ7UOJfU1AGlrEqcyiYKqYluyYIOedgkShr4336SnXf/Adn0GOsrIfGOJxlot/nuujVMvO1fEL3+KogjglIJLw1oNxKSuEFQy4lsGdPyCfEJQ0O902bz5Cx9z+3ju5//96yfmubgmn629wVceNutVC+7gnEbY0yNOO5ztZDzLAWbEHgpMfNMju2ivxwxUK259O+1Sg0/iBmbnSXu66fhW5IwIJMSIp6Pb3ziXG4epdxzIj0JDUlg9StmVXwSup2UtVrWPok4L9bqCy64wK3ZcpN1XY7FWUZWEZ6X1dVjEuiTY4x/+jPM3PvlhQj0G/jJ3/5tjAnx/Milby8Swr+sRumLVwUBFeirYpi1k0pACSgBJaAEjhsBFejHDaVeSAkoASWgBJSAElCBrnPgWAn42G7tcivu2ydfEOg2DBg+/EIE+uHKEMPv7qZw7/R3BXosNdBFTpoMArmS+vNj5a/nHz8CIlsK2VxctYhOFFm+fft2J9DlKGqlF2mBRU7Lc/JzLx1FVLyka5e2i0CXyPPzzjvPCfTFkZm91G5ty0sjIAJdaqD7eURgSk6Oy7oq6cvTsEPuZ4TWI5a0y50ScSJi0cMGPmmUkUQtwuYM4QNfZc8v/jJ1kxMnbeoYPJPyjTUDzN760/S98WryMKSZWGxaolYdwQZNcq9JJs8lPqUwphr6DDabnDoxRW3vfp753B+wpdHgqbURXw3nueSd72T48tcxHffRoErbhPSFMVFuSDtzxJEB35CZDqUwct81eTsl9EXP+7TyjKBaoe1bOrIJAA8jm0asR2QsUe65W2ggDTwyX79jXtrMWp6vEnne19fHyMiIW+tkHazX624TkfyuiE5fnr07ua0+JoE+Nc7k3fcwd98DPNtX4/BN13LdXZ8kywKXwt2TbERWyivooQR+MAEV6D+YkZ6hBJSAElACSkAJvEBABbrOBiWgBJSAElACSuC4EVCBftxQrpoL+dYSWpzYkAh0EegpFhMvRKDffivJEzsYFYH+nm2cefvtuAh0ryvQw0UCPfdUbqyaidOjHS2kijRPHosUL1KfP/zww0ejzIuauUXqXxHohaAp5HovdFH6UKvVnEAqIi6lzWvWrDlaB7iok94L7dU2vDwCUuNbBDpST9xGLhJbNjflfk47SsmDjDiHskSHdyLCRFIoS31wEeg5nbBDJAL9wb/l+V/8P+kPYmyjTSmymMDyneE6+TvfRv11ryXNLWFcp9WKKZXXgJ3HShp442GtTyDvkVuG5xucNTlN7cABdn/h82xuzPHMsMd3yi0u/em3s/7i1zBdH2G0Umc8tfQRupulQxAaOpkhc9cLiL3AfdfYLMdbKBXSko0hgSWPfEwg0fTdkiKBsU6cy82Jd/k8ewuZTl4eZn31MiEga926devYsmWLW7srlQrz8/NHs4a8eMPUMulWTzTzWAX61D2fZf7LD7oU7gd/8hqu+cQnSFOfICwh2ydVoPfEsC6LRqhAXxbDpI1UAkpACSgBJdAzBFSg98xQaEOUgBJQAkpACSx/AirQl/8YLnUPvp9ATzyLjboC/fC2rkCXCPSRQqD399PxA+LcODmZ5hk2lPTvIuH1UAInh0CRur2IMndzM02dbJHH//AP/+B+LuqdFxJdXievkXuJ7pZzeuWQdg8ODnLqqac6kS5tK9IaSxuL1MVFpHqvtFvb8dIIiECXVdQQYQkJjE9kJCrb0IpSsiAnzq27hUbSvIcuYjvzIJNI7yCnlLaY+p9/y3/7+Q9z8xvfTNA2pOk8YQmeG+rjyMUXEZxxOqK9Ai+mldXI/X5Cvwlmzgl5fF8yseNZj3WthHPHJqk++zy7vvgFtrQajNYsO8OULRdfTn3TOeyt93Pg3C0EF5xHueNTy0PXlo7pEMQV8EuYNO9Gz4sEzzICz3elP+ZaDSiF5KFH7stmgW4uE7kLrCWQIHbZ4OUVBUdeGlt91fIjIOva2rVrOeecc9y6JwJ9ZmbGrXtyk7Vc1vFiLV9+PTx5LT5WgT7pBPoDLoX7wZ+8lmvvXCzQJQJd//o7eaO5vN5ZBfryGi9trRJQAkpACSiBk01ABfrJHgF9fyWgBJSAElACK4iACvQVNJhL1JUXC/TMDxGBbsKAtYf3cFAE+vYdHC4PseY92zjr9ttpLxLooR+QLKRwV4G+RIOmb/N9CYgAF5EiMlzkiqT5ldTtRQ3db3/7205Ay+8WR20Xrysi0AsB3wuYpZ0izkWgSypjEUbSL6n9KxGZ0vZCJPVCe7UNL5PAgkDPvJDcD4jygHIq8diWVpyT+jmhMQRZTuhSJwe0s4z5pEM7STB5RtlmHHl6B1/6T3/MB9/6NipZSJrM4fkdpmo19sRl8lKJfiBtdEhLIzS8KtVKTtqZxNjMiW3jS2R7yPrU8sqxGUqPP8XTX/xDJ9BF1k+nGVG5HxsPsL1W4sCPX8JZ7347odRPT0IagaXhGeJqFc8LIBcZbglyg5cbIj9AXHqSpQTlmMTmZBgn0OU/kebdyNbuY+vi0jUC/WXOsGX1cln/JPvGWWed5dbsopSFdEIey3OyDqpAP/ZhPSaBPj3RTeF+7/0LKdyv4/pPvpDCHZOpQD/2IVi1r1CBvmqHXjuuBJSAElACSuAlEVCB/pKw6YuUgBJQAkpACSiB70dABbrOi2MlsLgGuqRwF3GTepJON2CdE+jvdAL9UGWQte/9gBPozWqNJAgoSWpd3yPJM7wwdNHnIj70UAIni4CIlKKWeRzHTqAXUYoSgV6kdJfziqjtQqDLz0VE91K2v6jTXkSWy73UNxdBVLRXJJJEX8pz8juR/ItTzRfR90vZbn2v40/AIwfPkMrGpCAgznxqSTeNezuUCPNupKec5+Y1ltl2m30TY8xMzkIzpZykjJgOwxjmR2fpj/qo1n3a2QyNIKRdHcRIFHtznnIYM1seYpwScSklSWck7Bzrg3j7pjUMpoaLGhmVJ5/n23/4h2ycn6PSSehH6pRLLeoyT9dj9v/ExZz+vptJGhAFfcxXyjRrZWbaDZedJA5CVy7El8wlkppdareb7reGE/ZSOkSymLhSIF1dLvLc3Reo7dFHxx9+j1xR1gP5PBflG4o1aXHGjOIcWSvm5uZ6pOXH3ozFJTeKUhtFWY2ij+vXr+f00093a54csoEoSRK3FspGIjlOxrp97L3trVcck0CfOcLkZ+5h9t77XAT66Fuu5/pPforchHheiMlTfI1A760B7uHWqEDv4cHRpikBJaAElIAS6EECKtB7cFC0SUpACSgBJaAElisBFejLdeROXrtdUlyXMVfkRUDuBU6g2yhkvQj0O97lBPrB0gBrt/0MZ77/dubjmCyOKRnJq2vJsARh4NS5RoKdvLFc7e8s4kWkciHC5XGr1XIR3LOzs+zatcuJl147RAwVMqiILj/77LPZtGmTa2ov1WTvNXYrrT0eIscNncCnE3iU8oC+jtQi90gDSH2D8TNSm+AHsuHDc+c9vut5ZsZn6E8ihhsZGyYmGJiYwHYg9ErkUYeWN08elsj8Gp7xKGVtlxZ9on8t2abTmctnMFFGGEbkuaXt5SQhVKxh00yH+Pl9/NXnP8dmY9jiRZwWlIinZwibCaP9MaM/ch4D1/4oHVvBr62htW4tE+UyDS8lD11W+K44zyU1u3c0NbvElHc1uRzyjfS9h7cQib6St2YV35siguWxbP6RtUDWAVkbFn+vFht+5F7Ws0cfffToZqDl9HkoNgkUJTOkfEaz2XQbhYoMIdJvqYF+7rnnunVQbkVmkWKDUSHal1Pfe6GtxyTQiwj0++53Av3Qjddx3V13uRronh+CzQm8RRtdeqGD2oaeJaACvWeHRhumBJSAElACSqAnCahA78lh0UYpASWgBJSAElieBFSgL89xO5mtLnSFSArjSx3zkMQa8tDnlAO72PP+d9B+Ygfj9RE23HIbZ73/dtqnbiaRSMbpGaIwpH9kiJnZWadApK6tHkrgZBCQaEQRUIVwGh0d5bnnnnORnIV0kd/3SrR2ES0v9yKPRKSLOJN+SMSlRJ3LpgCNrjwZs+nkvGdXoFvaAU5elzIR6JLK3Sf3pD44JEFK4nfw8zZpYxZvoM6j+/cwvm+C9aaPs5KA6je/wdN//Mf4QSzlxunEbTphmyCskrVisk5O5OVklRLTZ53D+W+/hXbdp7xxiFYjxc9DvDggjTJs1qY216az9wCf+Y1fY8Bafvcjv8lGL2TmL/6K8OlnmA1zdgzC/uEqR/wS89UBXn/77cxvWEfQX6NtEnIprSB1zY2HbzwCF2HuScA7uMjyIkX7wreSi0R3AfELer1bG32lHYU0F2kcyvdpfz+nnHKKW7Nk80+j0fiedWAlCXQZS1n3ZJ0rNgTI+l1EpguTNWvWuBTuRaYO+b2IduFTRKUXUesrbW6cyP4ck0CfGmfy7oUa6P0i0K9dEOgBvislkWsK9xM5WCvs2irQV9iAaneUgBJQAkpACZxgAirQTzBgvbwSUAJKQAkogdVEQAX6ahrt49XXbuyfUxN+gF0Q6Cb02bjvOXa/91aaj+1goj7Mxg/8DOd/6GdcDfSZNGWwWmV2bs5JHVeL2eumGtZDCZwMAiJRCuEs4uXQoUM8/fTTLppRBLUcvZQhoYjAlDaJRJNoUhFo8rMIIxFHRZr5k8FT33PpCXTVsSUJujeJQK8m3VronvWxnqUdJ2SljGcf+l/0ZR2OeBmT1ZBqNEhlymfk8DRnP/kIU1/8fUq1GkfmZmkGbWzVULZ9dOYkS3xMtdLHRMln5zlncvEv/QLP06KzYYjpQ03KSZ1aJcIE8xhaVKMyVXz6j8zTd2SOzZ6h3Gpy8C/+Cu873yU2CeNln0MVj4nBQQ731fjJX/lldpViGmnqotpDqXnuhLm3kJ69K81tt9J5996T+4VtBCLQveIcOdOsyDTRxWdcZHBR8/v888938lzWM0nRLmtFIYlXikAv6peLCC+izosoc/nkSWS6/G7jxo1s2LDBrYvys2wykswislYuLsOx9J/W5f2OxyTQj4wyec9nmbv/QZ4f6HMR6Nfe+QmSxCcIY6QAAwvlGJY3FW39UhBQgb4UlPU9lIASUAJKQAmsHAIq0FfOWGpPlIASUAJKQAmcdAIq0E/6ECzDBhwN78N6XYGeWStFbFl7YBcH3/cO2o89waGon3XvuZ1zP/gztEeGmfcgtJY0z+gbGWRubh5fRCAagb4MJ8GKaLJI6EJCiWSamZlh9+7dTrLIz0W0Yq90VoTQ4vTDIozcRpQg4JxzzmHt2rUq0HtlsJaqHd1wbDLfkPuWwPiUspAoCwiMxGxDM2oxl0/TfPgRSvsOMNcXMbm2TpLHlOfLbGpkrH/sIZ7/j1+gmuXUDERxRqNpiVMfcV2RXyEKyoyGhv1nn8ElP/+zPFu2HBquYKO12HSAaqfFSDZF1bbo5JaklbIhj9gY1DCdGX7vi79P3759XJha+qwhiQOmI4+9pYiZ9Wu56v3vcxHofhji5QZrpLK5HC9UNe/Kc/nO+F6B7oS6i0CX++62gpUq0IvME0UZh2q1yplnnukyaRSbbITa96uBvpxTuC/e7CT9k40ChUw/9dRTGRwcdGu29Fs2ExQbjESct9ttd65co1hHl+ojulLe55gF+t2fZe6BQqBfyzWfEIHuuSwXItDlk6yHEvhhCKhA/2Eo6TlKQAkoASWgBJRAQUAFus4FJaAElIASUAJK4LgRUIF+3FCungs5YdM9RKDjheTG4oUBIwf3MLrtVrIndjAaDzD03g9w5gc+QNpfpyk1z7OUzBpqQwMuhXuAR6gp3FfP3OmxnhYp0YtoTRHoksJdxMvi6M1eaba0t0jbXESVSgSmCHQRaCLQVQ71ymgtTTuMc8simnMJE3dR554NCfKQSNKqA0nUwkZtmvf+Dc/+h//Cbq/FzgGfja+4mAvP/RFGyjUOPfEQ/9/nP8fHbryGul8l+7sH6ewepRyWaOY5JjFUw5CmlzJRrjNy6SU8Vk55sgZnvelfYE45j02NNmu+9RAz3/gGiRVRVqYzPsfa+ggT/QF/vXc7u0fHuPq1V3LVqy8mDEp4pRoH8ZgqVaidfQ5TYQReTkiGmPtCirt+usN36dslKl0U+UJs+tGa6N+r5Lpx6ivtkM+4lGuQWt/F539oaMg9lrVLIq6L9UH6vtIi0EWIy60Q5LL+nXbaaY5JUW5D1m/ZYFRkGZFz5bwi/X0vZRZZLvPzmAT65LiLQG/c/yA7+2sc/MlrFyLQVaAvl/HupXaqQO+l0dC2KAEloASUgBLofQIq0Ht/jLSFSkAJKAEloASWDQEV6MtmqHqooZZullwPKymCCTDG4gc+Q4f2MH7Hu8ifeJIj5SEG3vk+ttx+O+nwIM3Qp1Iu0Wi3SCRvu0TO4mkK9x4a2dXWlMViSR4fOXKEnTt3Hk0FLPJFhHWvyMl1J+wAACAASURBVJbFaZkl0rKQSCKFzjjjDCfUilrAq20sV2t/pRyGyOXA5gQ2w3gBuReCEYEeERjIwgbGzlG79+956pO/x2PtCZ4cDnjVtTeQhyN8+asPYfvh7DM2Uf7KQ5zjhVy4bzdrZxtEfkjbiJS3VAOpt56R5T5+rcbT/fBo1XDFB3+R5KyLWTs5y8iX/oq5L9+PL+0gpNFqE0QVRjeu5+mRGHPu6Wx5zaWs3bQZX1LN+1WSqMpM7mH7+5lIEiqxT2gTrJH+SP88d++cuRwWfJfWfSG9+wtJUY5Og24E+sqT50UHpea5RF0Xdb5FmoswlkhrWRcKkbySBHrRl2KNW9zHLVu2uBIW0vfiKEpdyM+yuUCPl0fgmAT6zBGmXA30+3m2XtRAv5M01RroL28UVuerVaCvznHXXisBJaAElIASeKkEVKC/VHL6OiWgBJSAElACSuAfEVCBrpPi2AksCHSJbbSSSrcr0APfp98J9HeSP7GDibCf1uWvY+Ott7Lhx3+UdjkiDHw6eYotR5IVGE9SZcsDPZTASSCwWJCLbBGBvmvXLielinq5vSLPBU+RnlnkeafToa+vz6Usln6ITBOBJDJdj9VBQPRwHkDuQZznxCYj9X3aQYglIsoiAjkpaBCaefr//G8Zv/PzPNIY5elTKpx13XU8cmiGT/8/f8Lmi17Jh37+g/zH997BJcBb4pCLKxF+CvOdBYEeJpT8jCgDk8OeIZ+dgxGvvu3/wDvjcsqtBpW/+e+07vsSJBAHAY1ORhjVeG5ogGc29HPKTW8mevVFNEsVvFZAkIXEpTqtJIe+CmOtefrjEmUD1nTT0ssmAemjWZT9RL553D6s4rZIlh8V7RKX/sIPK2pSSJ3vzZs3Hy3psDjSupDIKy2Fe9GfYo0TBkUZDok+r9frbsOTyPKitMVi2V5k8CjW0hU1IZagM8cq0CfvvofZL93Hs/Uqh2+6jhs+9SnyPMQPImye4Vn9428Jhm1FvIUK9BUxjNoJJaAElIASUAJLRkAF+pKh1jdSAkpACSgBJbDyCahAX/ljfPx7aKW4qrusiyF30Y5SAj2gemg3o9veiX18O1N+jWfrIwy+9a289pc+TFKJ3es6JsOrxE53uHrOZuVGCR5/9nrF40lAZIscRV3ciYkJnn/+efdcEd0tv1sc6Xg83/+lXquIphSBVggiSeEsdX8X10B+qdfX1y0PAk6gSwS6bymJQJcU3r5HKwrJRaDnIYGEbvst/GyWr//cr3P+3zzCHq/F85uqbLr6x/jWgXF+70//nDO2Xsm//OX/i6f/07/jvE6b/h3f5dR8nlLikzREdGfUgjYVP6WU4yLb91fgUF/M+q1vwBs8j8h2qO36Dt6Ox/ASKIUBWTujFtXZUY15eqjOae98G+bKS5gpVSjnZXyJSDWSzcSS1UMmswY1Ympp6OS3CPTMswsbBSx2QaLLneQ/6Qp0SdUuRzcUffE3ykoV6Bs2bHACvThkI43UQC9Sujsaxfe0yxYjG988l/b80UcfdaJ5uR1FeYoiwn7r1q0uXb1sJirS1i/OGFJsghI2Uv9cjuXY714Zp6MCXf7yM5bISlR/ThpYcklLZMr0JYZ4dhxvaoKJT3+Gqb/8Es/Uq4z+1A3c9Du/g7VShz7G5ime20aphxL4wQRUoP9gRnqGElACSkAJKAEl8AIBFeg6G5SAElACSkAJKIHjRkAF+nFDubouZCWttUTE+vj+YoG+l0N3vBv/kcdIvBLbgxKlt76VN3zi47Tj0P0jdqPdpmNS4rjUTQWv/nx1zZ0l7G0hvguRVEScF8+LbGo2my71sTw3OzvLwYMHj0YvFnVze0WgF/0QMSSRlxdeeOHRCEwRSHIUEelLiFnf6qQSEIlsCDyLj6FjDVkU4QcxfuqTNBMOTR7kG1//Ww786V9yQz5Asz9k/1DA+le9koOT83z5q9+iuuVc3nzTW2l/7e84szlH+9BOwnSaw0/vZh1DnGI8/IO7qJk2MTkVzzLpwXQAWVynbQco522GzAw1m+F7kBgIJbCcErsHBnl6oM5p73o7nSu2Mh1X6LdVwiygk3WwoUezYmlGKZUsotIOnViXqHPZAyAivZvGvdi8VYjzrkR3x8KD5S7QC1G8OJuEiN9CCMtjib6Wut9yjqxjRUkHuX9xFoqVUgNdhljW8CLq/PLLL3ePi1rn0nfpq3Aq0rfLc8JH/vYoOPRSVpGTunQc45svFui+rDk2X5DgBuP5JF6ZemooT0/gHxnrCvQv3cfT/VVG33IDN/72b+PlEaEfkxv5zlWBfoxDsGpPV4G+aodeO64ElIASUAJK4CURUIH+krDpi5SAElACSkAJKIHvR0AFus6Ll0PA1ZmV6DZjCX2fvsMH2b/t/ZQeeZggtzwfl/FuvpmLP/Yx5kslV/d8cYSYRsu+HPr62n+OwIvr3y4WL8XrRL4899xzHDp0yIkZuYlwKaIZpZ6wnNMrAr2IniyXy7RaLa688sqjEedF2xf3W2fIyiYg+49CYwhyg4188hBanY4TiOWwTNZIOXx4jL975Nv8wkd+kT/73Bc5lYik4jNKk3IQMmwi0sRjrFTjuYlJfvv9t3E2Ob/xqY+y8ZVb+A+f/jyvrp7GG0pDHHnwPoaTOWIzR9lLXQ51iUH1ghKZKRGQEdPB2JymB6kPSctnxB9kz9AgzwzU2fS2G7FXXMx8XKbaCQlNQCc0tKOcuTijWcoppQHVJCI0EmP+gjSXbOxHXbkb2gWZ/r3G/OhvpEb6ctugVWSUEOkrEeXFZ14280iKcpHF8juJQBeBLmuVrAVFhLX8fqWmcC9YCBfpp6x/8pww0/XvxK913c+frDpyM06ei0SPjMES0AjLlDNDfXKC4Mg403d/ltn7H+DpwToHb7qO6++8C6/jE3kRORnW07r0J37UVsY7qEBfGeOovVACSkAJKAElsFQEVKAvFWl9HyWgBJSAElACq4CACvRVMMgnoItF4LjzFpJC2BhX77bv8GH23bGN2sMPEycJz0sk2C3v4JUf/zhz5TLW951sd7Vr5bUuBF0PJXD8CbxYoLupuiDIi3TGIsclZfvY2NhRgV4IKJEyvRbNvTiFsch9icAsNqEsjjqVfuqxOggE1usGXgc+uW+wJnc3OhnNI7McOnCYJ0b381t3/y6/8a9+jXUDwwT1mOl0nqjVYbiZEdqQxvAwu6dnuefnfp41NPnwx36D2tkbuPdzf8QbWMOVYR+Hv/a/WJ/M0d85wrCdhzTFtF0FDyfSZVGXmZcB7cCj7Xs0s5Cwby07ooB9I8O84pafpnTxRcz7IXEmUeY+aZiThLmLPm9Hhij3KS38bnWM4gu9LDbsyDpURFfL96usRVKmoYiwXrt2LXKTz/riFObF+lWsFd2v2ZWXwl36KetfIdB1/TvxnxT3957MJbd1Rf6Iy10a9ziTxz6zUYVSZugXgT4+zvQ9n2Xu/gd4arDOgbdcx/WfuAu/7RN7MZmXYl0EuqYgOvEjt/zfQQX68h9D7YESUAJKQAkogaUkoAJ9KWnreykBJaAElIASWOEEVKCv8AE+Qd07mhob6+SJMTmR7zMwOsq+O+6g+vB3nUDfFUVdgf6xjzFTLovBdP9eGuDhL/yjvv7z6QkapFV+2cViZXHqc8EiPxc1znfu3HlUoBfCSs4pap/3UrrfQp4Vcv+yyy5z7VzcXum31vldHZNfokFTPySRFTVJXSRotRITl0P8NGV272Gef3Yn0yGMmQ6bN53KxPgROuT45RL1KKbSyUmTnNlKwKzJ2JjnrElTpm2L+TBlTcNybjNi6tsP88h9f0X58H7Obs6wNZK86rn8Tyrp2kWeBz6+kcB0Hz+ImE5yHvczZk9Zx1MezG/ezKXX3cj6Cy4iiSukXoCkhZYoVrnlQYbxc6yV74lwIdJ1dYzl4l7KmlOkbJfPuqxLsl6dfvrpVKtVV8dcnpNMFBKNXkSryzVWskAvsogUGwJk/VtcnqOI3tf178R8Zv5JgZ7Lb7oCXSLQ+ybHCSa6Eehz9z/IUwN1Di4IdC/RCPQTMzor+6oq0Ff2+GrvlIASUAJKQAkcbwIq0I83Ub2eElACSkAJKIFVTEAF+ioe/JfR9SLq1cg/9ItEzzOXwn3w8GH23LGNysMPU81zdsclzM0384qPfYzZUslFoItADz3fRaC7KLmX0Q59qRL4pwgUAlx+X9QIludkzomAktTHIqH27NnD4cOH3WWKesKLhfviSM6TTbuIRJXPn7T/4osvdvdFWQQtiXCyR2hp378r0EsQVyR3O2VrSEyHLDIEWUJr7yEO79pDpxqT1Eu00pRmJ3XR4kFcIvJCvCR38yerhSR+zkCesaEUMdtpkHo5w3lMaXSOSqPJMw9/hz//wy/y49ZyCxC79OqQBSLQPays66Z784mY82D7KX1c9OFtNDZs5GBQomXLBEEfWVyhEQWkvkclyynlOb7N8MjIJVOEF2BWYYaSo5vTbPebsViLJEX7eeedR19f39Hn5FxZ2+Qc+X0h02VNKCS8XGOlRKAX65+s45LG/ZJLLnFrtq5/S7fuyJrTTeXejUAPJQJdBLr1mSsE+lRXoE8tCHQp3dBN4X4nNvEJ/Qjj8lRoDfSlG7nl/U4q0Jf3+GnrlYASUAJKQAksNQEV6EtNXN9PCSgBJaAElMAKJqACfQUP7gns2j8Xgb532zYXgV41hj1xiezmm7ngox9lbkGgu3rpKtBP4OjopQtpVJAQmSQpkEUyiXCRmsESvSniRQT66Oiok0/yu0JYye/k/ELO9ALVxYJc2n/uuec6gb44Sr5X6rX3Aq+V3wYPz5QgjQhsRjn0eHrsefYnE5B3qE81qCU5eSViojNPM8+pDw3hBzEmg0zkeWoIfJ+g5NNOGwRZx91cnekkIbIh/XENj5y//pu/5j/97h/wdgu/IvXXJfmBlPCQTSrWI7U+mZWocvmclZj0LPcPplx654cxGzbRqg+TNgPiTowJyszEAZ3Ao5rlTqKLjBOJnvmyMcBftQK92Ogja5Icxf0FF1xAf3+/W6eKc2R9KjYLyRona0FRO72IxF4pAn3x+ieR+LL+FWt08VnX9e9Er3rdsjvGs66GuWSOcAIdn0bYjUCvi0A/siDQv/wAzw7UOXTTdVx3513kqU/gR1i3WUYF+okerZVyfRXoK2UktR9KQAkoASWgBJaGgAr0peGs76IElIASUAJKYFUQUIG+Kob5xHRSosclQtCX+qrGpXDvGx1l/x0i0B+mnKbsjmPym29xEeiLBbqkcNcI9BMzLHrVLoEina/ci2ASCSWyWW5TU1NOvEjt4IMHDzI5OekEe3GunF+kQu6ldMASfbpx40bXNmn/8PDw0ejSYtx7KWJe5+KJJeBZjzCPCNIQzzcEkeE7u59gV3uUOEvYPJdySuoxOz/N4NAA0/PzBOUS1oh4lzU4cJGjWEvgGaJQZHjqKppLGnYJVW9Zn3YU0yxb7v/GV/n3n/4Dbmt5fNIv4XkJRuoYu6LIARkBHUIyfKwX0C6XeWh9yNZf/xCN/mEmwzKeVycyVTp+zHQ5oB34VFNDLRMRlxGZ3EWlJ4G3KgW6fH6PZngxxqVuL6LJL7zwQifQZS1bHHUt69Xi6OziNcXGmpUi0AcGBli/fr1b/2Qdl/VPjsUbiHT9O7FrDu4vN8k8YTELAj0y3Qj0ZlihkhlqRwX6Pa4G+s7+OodvvJ7r7ryTJPMJgghsjmdVoJ/o0Vop11eBvlJGUvuhBJSAElACSmBpCKhAXxrO+i5KQAkoASWgBFYFARXoq2KYj38nRZ5Lilnfwwu6/3jvBPrhw+zddjuV7373qEA3N9/Cqz7+cWYrFVcDXSLQVaAf/yHRK34vgcWpfeWxyPIiwnzv3r1uzop4ajQaLiK9EFJFnd2iznAv1UBfs2YN559/Pu122/WlSOG8WJ7L46Iuus6JlU8gNB5+DiawtE2bHQd2MpZMMdhOOOtwk6F9k+z82teop1m31EYAgR9icyPeHM8LXK1xTz4PnkcraxJWIhrzbWq1IeYqFfb7UHrFFp7sTPK5e77AzU2fT/lVUtsiC3J84xMQY/DJnHeXTVU+aRjzZNky8IYrOVipMFqtsuGSV1PZcjoz5TIzpYjOgkAXiS5tlAhWuUYn9Mm7rm5VHYVAl89wkTVDnhNpfNFFF1Gv17ulTxZucl6xQUie+36f/ZUi0EWen3322a4ERxF1L5sJiv4troe+qibNEnbWbX20HsY3LgLdszlOoOPT9itUM0N1ehx/cowjd9/D/P0P8FxfnbEbruf6u+6iLR/qMMIzsklHC/gs4dAt67dSgb6sh08brwSUgBJQAkpgyQmoQF9y5PqGSkAJKAEloARWLgEV6Ct3bE9oz4ra5Z4IdM/JR9EwAwcP8tz730fpkUdcSt69cQQ338KFn/gEs9WqE+gSragC/YSOjl58oZ55EVUuEZki0IvI8qeeeurozzJ3i4jPQsaInO5FgT4yMuLSFhcR6HJfpJpfXA9ZBfrq+Qh4JuXggX1QCpnNWozPHaGTd1jfSjnvYIvK43vY8ad/Rn1yhoEAQtMiDkKyPCU3knVB6pUXkeg+qUkxIcy1E0qVQWbqfRysVRh5/SXs6vP4zL/5t9yQ+fxm0EfDNmlFossjQsr48lkyicSfS4J3UgtT1qNd72N0eIhd1TJn/fSNRJddxGi1xHwUk/gB5dw6cV5LcxeNnnkeqYtAXz3jWPS0kODyGZY1S9Kxy3OyHm3duhVJXb44fXuRNaNYxwqZLtcr0pmvFIG+bt06zjzzzKMbC168/sl6L4eufyfucyNZL+Q/SeFufOGdExqpjO6TeBX3GS7PjONPiUD/LLP3P8DuWp0jN3RTuDeshw0jt1aoQD9x47TSrqwCfaWNqPZHCSgBJaAElMCJJaAC/cTy1asrASWgBJSAElhVBFSgr6rhPr6dfVEKd4lgHDp8mKduexe1J56gZi37S2W8W27hgt/6LeaqVeyCQPfdP7d2U69qDNLxHRa9WpdAkfa4iCgXOV6Ip8cff9xFcctzcp4I9sXiqYj+7AURsziqVFIYn3XWWa7NksK9qI0s7S9S1vdSxLzOxZdPQDZzFLWtF9d37s5lg5d3ePi73ySPApqeJclTt09pXdtyxmiT8LGdPPPnf8Ha+XnWJR3qrSmiwCexKUbklwee9TF5QETkappnNqUhqcSpMl+qc6Svn/6rLmX+rHV85Zvf4PyZFm96cg8TQZsjUYqNa+CVKScJ/e0GFallHoR0JOrdxmREjK1Zw85amdNv/SmyK7dyqCLyvETuhXgSOS1zWlKWi4S3Ys5XoT1/0XQRKV6sTSLQL774YiqVivv8L/68F+uavFzOF7FcrF2LS1jIeiG3xx577Oga2WvrRbHeFRsCJGV9uSyp/z1qtRpDQ0O6/r38ZeUlX+EfCXRJ4y4C3fpkItCTnPLsON7UOBOfvYfZ++5nb63O9A3Xc+3HP8GMseRh7DIWiUTXQwn8MARUoP8wlPQcJaAElIASUAJKoCCgAl3nghJQAkpACSgBJXDcCKhAP24oV9+FFgS6uA4phW6zjOEjR9hxy80M7dhBH3Cw3ge33MJZv/IrzNfrZC5NsI9nrEsXrAJ99U2bperx4lrCRbrjQiY98sgjLrqz1+SRsFkcSVqklS8EudRAlwh0PVYPARl72ewhc1c2TciccBk/AokaF4He5omHv8N8lpLHJXIjDtxjMLWsm24S7d3P6DcfYmh2iuFmh+rjj+BlbdpYAt8Su51MEOQeYeZhJBF74DEjUeFemSyqM+nFhOefQ/8Vr8B4KfVD0+T33s94PWR/xbDfhszkPkNJygXtJqdbqcce0O6keDYisGX21mvsGepj8zveQnLlRYxLSQ8bY21E6uMiznPfuFuUe5QyD38V7q4qosULeS7Cu8igcckllziBXpSfKLJOFBsrZD0rylQsXvPk/Lm5uaNZNXbu3Hl0M1GvfJKKPhR9k35LX2TDkNQ6LzYEyO/1OHkE/IXNLRKBnvuSwaKbit1twrFl6klOLAJ9ZoLxe+5m7r77OdDXz9y11/Omj36Uac8jL5chlc07LiG8HkrgBxJQgf4DEekJSkAJKAEloASUwCICKtB1OigBJaAElIASUALHjYAK9OOGcvVdSAX66hvzZdTjokb44nrBRdTmo48+6mRSrwn0xe0RYVTIIhFo8jsR6Oedd94yGgVt6sslIONe1MKO49jJdJGhbn6L+07b7Nu9k0YrI4ir5JnFpCKhDYOeZY0IrtG9zDy1g1dsPo2Zf/27JOPjrs54WVK6iz33POqBj9+2ZJ5xqdOnc6hKcvegQpsSrSimUZG65IZT8TFTo0ysGWbfSJlvmZDvHBynNj/PTcDVnqTRlrrqPhW/Rp577B8aYGdfiU0330R65VaOSFSxiYGIxPdIAo92aEhDS5x5lDOPYBW60sUyvCg5UZSUEIEua4AcxVoh58taJodEahfR57J2FBk2ZmZm2Lt3r1tPZA7Jz8WGjMVZDV7uXH05r1+cir5ou6Svl5rng4OD/6jO+ct5L33tSycgAl2i0EWgZ0EGiwQ6tkxfkhOKQJ8d59CnP03rgf/BWN8g0298E2/+2Mfp1GuklTKzk1P/P3vvAWbXVR1sv2efcus0aTSSXFTcLclyoSUQ/vz50kjgJ6G5EpIvIQlpQEhIPjDGxKSQxNgJ2NSQ+ocECBCKwaYYQiAQum3JcpEsq0szmn7rqd+zzp0tDw6JJHs0ujN3bZ7Lnblz7zl7v3vPtp5591qLgtvJ/KJNCRyPgAr04xHSnysBJaAElIASUALzCahA1/WgBJSAElACSkAJLBgBFegLhrL3LqQCvffmfAmN2KZwt/XNbWpgiTyXFMYinWxkdzcMS/ppo0dtf0SGSR9tGm9JZ6wCvRtma/H6YCWoFZ2jo6Ps37//2OGKOAopFYu0ZyMGikNIIvYscwjjNq20jue2aO57mD997fV85vW/T/sdf4MzPkrgJ/iuRKtnRDFEsUvJeLSyJk2pbCxR6RkEktjdlAnJaGUJnuvhhg0qJmB7v8d9FYdnveIV3Pypu9n91a9zpQM/6jiUjUcfBZzUJ3RgX38fD/UXOO/aF8LTtnI0kH4GpPikEpXqOLS9lNDN8FIbgd7b8anyey97gN0XtmzZgpRxkDa//rfsabI+RKA3m81ckku2Antg6MiRI+zYsSOX7ramulyjmw4Q2YNOEmFv+y1735lnnkm1Ws3HbMtxLN5vn97pe/4QKYUV5gn0xI3JnAQHKcFgMElHoLuzYzB7lMO33kLtjk9zMCgz86PP4advvplW4DKZpZQLRTJJl5H1YJoJXVYnTUAF+kkj0w8oASWgBJSAEuhpAirQe3r6dfBKQAkoASWgBBaWgAr0heXZU1dTgd5T073UBmvlkMgnETE2JXK9Xmfbtm1dF4Eu/RVZalO4y/ciyUQeiRCT10WgS0pjbb1DwNbAtmvj0KFDPProo8ciiJtJil8qEY43GXAqmMRgpK64D4nXxvXatPbv5KbfeBWffOUrqX7kLlqHD1JrzeTp2hMRqZ5PsTrAbLvFVDpNGGSscA3lMKWUBZjQxcs8CkGBLEkIwyaFcoWHhops6yuw7sUv4i13fp5Hv/5tfsoz/EhfhXWDw1ScAnsOHaYyvIpdPjzsZzzt2isZuPxSZoyXR59nmUTSi4LrRKCHboqbGbxEUrj3pkCfv3fZFO7y2oYNG/I64LKniUyWx/xDQPIeG40ue4eN6h4fH2fPnj35HiKS3V7flojoht8mGZNE15911ln5nid9k7HIeOUwgDRhIYcFtJ0eAvLbKAJdfi9tBHo6T6D7cZFqO8HUxmBmlANvvRnz5f9gqjrEvqc9kx/94z+h7UGtGOTlGaTUhDYlcCIEVKCfCCV9jxJQAkpACSgBJWAJqEDXtaAElIASUAJKQAksGAEV6AuGsvcupAK99+Z8CY3YRuzamsISmSmSRp4feeSRXNDY6N5uGNb8CHQryER0rVmzJo86tT8XYaatdwjYlNyyVqVNTEzkEehRHOMVAqbThLhYJKilDDsVskZEFsWUnIw+N6KaNgiOHsQ9sp9/uu2dvKwR4CcJSanApJsxSsJs4NEwhqkkpFGo4w4ZmjtrXEHKGtfQEmcZZZQlSwIQyOEOx2GnZ9he8PlOqcTnanWmmm2GgRXG4dKN63jtL7+UFeeu50jYZMKBqL9KM3XBKRG4JbzExU1NHukurekneRS61FOW10XW9Vqbn8Ld1ji3kehygMamvJa64MPDw8f2BeEkqf6l7du377E0/3Mp3iX1v+x5EuEtX4uUtlHf3cJY5L5k2BBpLmO3e7b0z2YQ6Za+9mI/rEDPU7ibTgp3K9Dl9zWIOgLdEYHeGM9roB/96Cc44pfZseZs6lsv5TV/+VamApOvVddx83nWpgSOR0AF+vEI6c+VgBJQAkpACSiB+QRUoOt6UAJKQAkoASWgBBaMgAr0BUPZexdSgd57c77ERizCSB61Wg1JYyzySUTk0aNHc5kuj25pNuW8PM8X6Bs3bmTlypXH0hdbkdot/dZ+nFoCNspY1rG0RqPBwYMHGRsbI3MNU2FIFPiUYpcVpgRRQpZGVOOQlbPTZLsf4cBX/o2hmXEKe0cZGR8ncoocNS79P/A0VjzjKTRLBWYkutc3pH0hbX+Wj7/5b/lfjQYbPReTZpgkxU2T/GvXGFpJwv7qAHv6Blj1ohfxyFlnMVUwFAsOTtSmAmw+7xz2N6dplTwaIm/7+vFiD79l8GMXPzF4KZhM4s+zXKBLBDqZgyuR6T0o0O1qkn3AHv6R/cD+3suzPNatW5fXB58fRW4jzr/1rW8hmTZEkttDQvZrSeEuPxORLhKzW9K4S99FnItAt6naZWwydnvYyZbjOLW/cXr1/47A9xPoidRAJ8NNDIWoSEUEen0M6kc5E0lyAAAAIABJREFUcustND/9GWbKA3yjfxVHzz2f33vv7bT6SszM1uayJ2gNdF1xxyegAv34jPQdSkAJKAEloASUwGMEVKDralACSkAJKAEloAQWjIAK9AVD2XsXUoHee3O+hEZsI9tEvkjU7q5du46lNBYJKWnRuy36zdb+tWJfBNf555+fC3Rp80XaEpoK7eqTICBrwEYL2+hjkeeSRSGPTJZITuOSxmleuDz2UtIgZVUccs5EDee+HTzwz+9nvaS+nq4xGCZMFCuMDg0x8pM/RumZT2eyXMY1JaI4xe1vMzm7h0/+zs38zNgMG5yMwHHwyMBJyZyMdpIRGjg6OMzhwVWc9XM/x9jWS5guFPHkAEiSYuKIQuAx3p7F9JeIohjX9XFjJ5fnkqZdUrcj1yUFJyF2E2KTzEWg96ZAny+07f4kWSdsSQcr1iXV+dlnn53LZXu4worn7du35xHo9sCQSHTZ7+whHclqYFO5d5tAv/jii3Ppb/dAW/+9W/r5JH6Vl/xHHy/Qo3kR6F5qKIZFyi0R6KNQH2P0L26l/slPM+6X+Vb/ahpbtvKq225h3HcolsvESdo1BziW/OQs8wGoQF/mE6zDUwJKQAkoASWwwARUoC8wUL2cElACSkAJKIFeJqACvZdn/0mOPROh4kiwYK5B0iRhxcQk3732Gobu385QlnCkUiG76hrOff311CoVYpErkrJTIhodScva0SfalMBCE5gfyS0R5zt27MiFucgoEUjdmMJ4fsSp8JB+SkSmpGueH4250Kz0eotPQPZN2fsk8roTge2QZTYaM8VBZHVnDVQcgxuGOLLlBkVGp2fY9sADOIUiUh3ajaP8SnESE5VhtthmsDbLlqMNKtt3svM972NjK8RJM0rG40AQsL+/n92rVzHw7Gdx8TOfycG9o3zizjso+AmN1gzmP+/hlxuGjcbgSqX0LEayr0eew0FiWiv7GPP6OOT1cfEv/iK1yy9nxglw2wlFXFwD7bCFVw5IvZQ4ivP+e3h5ZHkuc+U/BU5G5qR5KujMJGRSU1ki0NPeFOh2Jc4/AGTrnUtNcPt1uVzOo8ilWcks4ll+Pj09ndcPt9eQ1+Vr2fMkLbrsgd0opkXqX3bZZfleZ+X//Hrw9oDR4v+26h0tAal/nv97z4HYpKRGSktIdgooSgS6CHRJ4T59hINvfSuNOz7NZKHM16sraF56Ba953zuZ9uQfjRK3runbdWWdGAEV6CfGSd+lBJSAElACSkAJdAioQNeVoASUgBJQAkpACSwYARXoC4ayty40J81FiKRplv/B23E9hqan+dy117Hqwfs5M2oyWQjgqms45/VvZKZSzd/nSQncLM3/oJ+KQFeD3ltrZ5FGa1MbiygSoSRRmSJlJBLTRmx2Ww1gK9AtIhFfF1xwAatWrTrW50XCp7c5xQQSA4kDgQN+EpElcq5IsiJ4+G4MaRN5T5hE9M/WaXzuC0ztPZSnQ24ODROvXsNEsYRBItAzvGZIFUOzkjJWblGZnWLL4Rorduxl77v+io21JsVigSSNmPA8xvyAByWt+gXnc/6WrRzYs5+vfP2r+C60k5CzWyE/lhZY6wbyBwgSqbXuGKaKPg+e3UfwYz9AK61QS8oMPO0HqJ+9nrZj8NsxBcC4EEYhQTEgzmIy+W9ERh4tLycD0kykuchzkXFyWEBS1Hdkei7p5h6neBq68vLzM2PMjy63IvzxddJtZgL7cxmUjVS3e4p8L+JcxLo82/csFgDpo03FLnuyleHyuq31LunlRaDLHi2ZF+webg8P2WssVp/1Pv+VQCcKXX6FHdL8IYdeovwgkB8H9LcTzMwkTIxy5Ja30rrzTiaLRb5aGWB261Z+531/Ra1cIGxHGMdmoVDSSuB/JqACXVeIElACSkAJKAElcDIEVKCfDC19rxJQAkpACSgBJfA/ElCBrgvkZAlICl/5Y7zJ0/oaMkkdjCFxXQZrNb7z9neQffoTrNm3k6Zn4KprWX/9m5gtV8nSZE6gxxK8TpJHImoU0snOgb7/+ARE0oiEkSbpjLdt25YLdCuP5GfdVFPX9sX22YqlDRs2sHr16ryvts/HH72+o9sJxMYhBIpuRilpQyzly0tkmUfFD3GTWRI3JSKl+MDDjP/xn7P/W9vY378K9yk/wPoXXcmuSgU8SX0eMViLWJv6THhNDlZbjO96iPUPHuL/cYrs+Zv/n40zTZIsxHMz2mSEnk/buITGJXNcAqltnia50W+EDbxGm8HUoWoKeEgdakPkFDjSV+YbTzubFa/5OQpRFT/pY4qAWqmM4xqCJMRL5ffOnozqSPJju3z+cuc7+W9J/py/JP//2GmqXq5/3u1r92T7Z2uzWykukfDSJLuC7NOyJ4v8tzXQ5VnKbFjRbg8GqEA/WfKn4v02blwOwsjekZC47fzZTTwG2ine1DRMTDD5tltp3/kpjhZ8vtrXz+SWzbz6Xe9iulrFJE6eEUNTEJ2KOVp+11SBvvzmVEekBJSAElACSuBUElCBfirp6rWVgBJQAkpACfQYARXoPTbhCzBckR4SPSiJPH3HxUsdjOdTj2NWzNQwtTo7rv8/lP/tTpKCR3bVdax7/R8wIwI9jvBMCpmkHJa/nUoaT5u2eAE6p5dQAnMEJJpRhI3Il5mZGR544IH84IdNCZwfApmLfuwWaCKa2u12npq5KpLBmDz6fHBwMP9amo1I7ZY+az+eGIHEMcQir+MWZTfBdwNaYUAWOQzQxI9nwInBZPDvX6H9F+/g0LYHeHRwhORpP8TwC17E3uFh3LKhEddZ3XLyx6ipsa+/zbb//Bor7nmEnzvnAnZ84COcOVUniesEHsQSDR4UiOIkr01e9TxGJBV4bRrHd2mGMXIuquBAyfh4mUeauiSmxKG+Kp9/ylpW3fgrBLUClbhKHY9mUJSk8/hphC81zbUpgXkEbCS87GN2D5a92e518lb5+owzzsiFeqvVylPO21Tu8nMV6Kd5SR075CL1J6TEgkdGSuo2SU2MSUWgZ3iTMzgi0P/yVsI772BcBPpAXy7Qf+ud72K60of8MzDP/q5NCZwAARXoJwBJ36IElIASUAJKQAkcI6ACXReDElACSkAJKAElsGAEVKAvGMqeuZAIdON2/giehjEFx6MVxjjFAismpzGtkG2vey2VL95JWvTgqus4+/U3dQR6EuFJqt5UBLpEJrp59Lo2JbDQBCS6UaIYRThL2uL9+/cfSxU8X8ZYmbPQ938i15O+iPRfu3ZtHnUuwkgOAth6xU/kmvqZ7iSQSTVwv8RMbZKg5FAolohCl5LjU63NktUnGN+9izRqUvjWNyn/679y8JFHub/cT/L0Z3LWi6/k4PAqEieiUi2SHhhnRWioVTNGVzo4cYuzx2r07znMtk/cQePBXQxVipRch8pAPxQCDh+dwDUe6/sHGDx8gMEjB3E9QyT2PIKSpJh3fZxU8s27RE7A3qLLlzaPcOGf/g6m7lHJ+pk1PrMFnzDNMHGK5+ie3p2r7vT2yh5akkNCsqdJqvY1a9Zw1lln5XtzvV7PDw7Jni37txXoNvOGfEaku7bTROBxAh0R6FJ+wTTJTIyT+p0I9MnZYwK9/elPMlnw+c/BASY3b+K33vlOJitVnETOBmn2odM0k0vutirQl9yUaYeVgBJQAkpACZxWAirQTyt+vbkSUAJKQAkogeVFQAX68prPxRiNCHRJ1ZsmSS7QA+MTxgmFvj76wghz33Z233oz3pc+R4MY56pr2fCGm5iq9JElMb5EVKZRnsK9E32usmUx5q3X7rF3716OHDlyLEWwyBkRMjZFusgYad0k0G2q43PPPTcX6NJs3WARR1ZA9dpcLsvxZh5xBF5JUqM3aTSaBBQZKfbhHzpCNDHG+3771bTHx7hweoyttRpR4LFzeAU884fYcPXV7K5WaTTqFAsFmKhzdnmIRsXlwXiCdrvOhsRjTTtlZvej3Pi6N1AB/uKmN1Lt72c2avGRz30BMsNLfuiHqO64n/gDHyTw3HxvJ8koOQ6+8UgzQ5y6OH6FowMVvnTRABe/+VW0JmIKaZmZIKBWKZEaHzeSwPnHUrEvy7nTQZ0UAdm3RIjbA0GyB0uUuezBK1euZGRkJP96vjC3NdvlWfY++fn8aPST6oC+eWEIPE6gS7kJCSXPnFaeLUMEen8oKdxncSYnGb/1rUSf+iRTxYBvDA4wtXkzv/HOdzBRKiNJKoz+229h5qUHrqICvQcmWYeoBJSAElACSmABCahAX0CYeikloASUgBJQAr1OQAV6r6+Akx+/CPQkS/M/ZksKd+KMoFhibGaGMz0fd3ySHf/ntfif+zSR/H31GhHob84FOiLQ3Y5A7xS/1Aj0k58B/cSJEHj44Yc5dOhQLmpEzFgJ83iBfiLXWoz3iDy3Emnjxo15PWCR5/K6jEGe5ftuEv6LwWW53sPBUCqWaUd1vIJEbidEEy0KsUeh0ST+/Of55FtvZk0QMDxzhLX1SRpln+19JWa3buHMq17Eo0MDFP0qgSniNlOc2TatoktjsMjHP/5xDnznft746lcxdeQwr3jFb1AE/urP38Lb/vbv2bl3N1defSW1Vszd//hPXJ05vDzzkIrnUpA9JSFAUjS7RDhEjkvT8dhbgO9uXcOWP/hNTDsgcMpMeC7jxY5oL4UuxVSuoU0JdAjIvxXK5XJenkL2X5HpsqdJBLqUqJAodLvH5Zlt0s6/L2TPk31bvrfC3e7fyvZ0EMhAJHoeOe4iWTQkAh2nhUOCSX36wgRvehampjh6682Ed3yCmULAt4eGmN68mV+9/TamiiXSzJkrS6JR6KdjJpfaPVWgL7UZ0/4qASWgBJSAEji9BFSgn17+encloASUgBJQAsuKgAr0ZTWdizKYvAa6RKEbg4fJow1T4zJVr3Nmo4mfwHd/99WU774TSgHONdcdi0AXge6SkCVhLtAdx0NEkjYlsNAEJAJ9bGzs2GWtjLZyxqYD7paa4rY+u9QBvvDCC3O5ZPsqBwBEJqk8WuhVcjqvZ0jijChukhJSLRbpp4Qz3cCZnib50pe4+z3vxZuaYqgxycpwhnrJ55HBftKnXs6Ga1/C3sE+2VKZmayzZmAYPzK0HYeoVOCjH/sYD3/3Pl77qlcBCWHYJK03Wb9qNdPtNodmJgkqVQrlKn3jk6z/6jeofeDDFIyLEyekWYInKbONQ+hA7HrEns9EpcDuS85gwy+9mCoVyk6FCc/hqO+QJlARgZ51sjtoUwJCwEagy54rIl3qnPf393cO4fl+fnDIpma3e56tlT7/wJPWQD/d6ynDyQ8+yv/Lv+Q8cOSQVxuHGDcNqOYCfSYX6KNv/XPCT36ceqnIvStWMr1lM794223MFAokOPm/IeVa2pTA8QioQD8eIf25ElACSkAJKAElMJ+ACnRdD0pACSgBJaAElMCCEVCBvmAoe+ZCeQS6SPQszetYShR6koJbLjM4MYWZmGTXH92E+7lP0XQSzNXXseGGTgS6IwJdUn7GYf4nWEci2DMV6D2zeBZxoI888sgxgW7Tn9vb22jHRezOcW8l4khkkUSeb9myhWJR4oU78slGn8vPber5415Q39DVBFIC5CG5jAtBhiORts2YQpyQHD5A44Ht/PNfvI1SrcFwq8HKZoPJJOZAtUL56U/lnJf8DNNnrs5TtcuBpEpQwU88Ws2ISKT6dI0sijn7rDPBhzCNqB0dZ/XAEI0oInJdQsdgggL9pEx+5d/5+z/6Y1H4OFmG/M+TCGDIBbqIrqdecgnPv/IFPDpcIrxgHeWaQ7nl0fS9XO7L71UhSiGUDCPalMBjBKwQl+fzzjsvr3Vuo8zz1eU4+V4ne7W8LvuczbghP9PWDQQeE+ipCHSnI9ANbUyW4KY+1TDFnRWBPsmRm/+M9ic+TqtUYtvKYWY2b+bnb7+NWRHoMt+O/tuvG2Z1KfRBBfpSmCXtoxJQAkpACSiB7iGgAr175kJ7ogSUgBJQAkpgyRNQgb7kp3DRByACXRL8ShFziUBPo4SgWCZyHFZMTmGOTrDtjdfj3f0ZQg+8a65h4xv/iOlqP04a49ka6JlEMhkV6Is+g71xw507dzIxMXFMPltBI6MXQSMyer7A6QYqIowk8nzz5s0UCoVjUefSdyvRVaB3w0w9+T7EToA8jKTuz2JmJieYGBtj766H+cxHPshvvuwaDtyzjcE4pa/eZiCGVgpHgwLttWuIz9vA1FCVKJzG92OyKMPNpAa5SyELcB2PJE2IpQxASSLJU5woxk8ywiTBr1SIRX0lKa6T0p46ws7776GcObhxTCZlOkSgOxBmKa4xnDk0zIaN53C06jMRGFa0Cwy2fELXpebKUYCEIEtymaZNCcwnML8ExdatW/NIdPuaTdEu+7Gkd7d7tD08ZCPPbXS6kj1dBKxAl5wWHonj5wLdpY0rAj3xqUYppiYCfYJDf/5ntD/+ccJiiR3Dw8xs2cJLb3s79WIhLwuR5RHo2pTA8QmoQD8+I32HElACSkAJKAEl8BgBFei6GpSAElACSkAJKIEFI6ACfcFQ9syFbAS6CHQ3c/IodMfzaWcZq2ZruONTbLvhdQRf/AyR72CuvpaNUgO92p/XQPdE5Ii6kVKaUktTI9B7Zu0s1EBtROL89OtWtsizSGYbgT4/etG+R/phU7ovVJ+Odx0riWyqdvtsa5/baEuJzFy/fn0eiS7iyKY2thL9ePfRn3cHAVur3kbTyvxJDWjJLNBoNHArZVpZhicSKYo4uG8vhw/u46Ed23n7rbfy3ttvphpn9EUZQWzwEjcX7k2/SK1QYqIYMOnJ/juDyeoEXhEylyDxKKYBJpVdNs0fIRF+2UcKZkSNBkkiBzWKOMYnTlJSScvsS1aRiGIKfpSQzR2Sik1GKFGmjkMhNfmeXS/41J2MFWHAQNsjMoa6kcwkUqIjxEhdZG09Q0DWuqxzu6/avdUe9rF7nWQoaLVaXHHFFblAt6/L5+bXPJfv7YEnu+/N3y97BmzXDTTD5CncIXa8/CHf+bTxUqmBHlCJEtz6LNSmePSP/4jsk3fgVKrcU+1n9pJLuO72t1MvBMTGkKpA77oZ7tYOqUDv1pnRfikBJaAElIAS6E4CKtC7c160V0pACSgBJaAEliQBFehLctpOa6c7NdClgnmGI94FjzjN8j+Irqo3cMcneeAPbqDwhbvyCHTnqutY/4abmCxXHxPomcQ+qkA/rRO5hG8+X9ZY8WKljQhnK9BHR0e7ZpTSP5uWeL4sEkEkMkke0kSgS31gqYU+P2pT0xh3zVSecEfmZz2Qr8MwzA9G1Ot1KgWHNGpgJEU/LmMH9jG6ZxeT42N85ctf4XnP+3GG/BJuM6RlitSDCm23SOgEtF2flhxaMg4lJ8SLGzjGJU4d0lZC2SngOYZQIsF9KZYRkzkJjuvktc2JJVrd5Ht3FjvIkaak6BFKUvkECkmu1MmzjZiMSE47iShLJb07tF2T7/fVtkM1dImMQ8tzSN084btc7YQZ6RuXPgFbWuLx+9X8fVpGKVk1ms0ml112Wb7f2T1b97alsgZk3+gcjomNR2j8fJ8IMhHoKSb1qUgmjMYMzIyz50/fQvapT5P5xVygR099Ci++5WaalTJxnt2iU1FdmxI4HgEV6McjpD9XAkpACSgBJaAE5hNQga7rQQkoASWgBJSAElgwAirQFwxlz1xovkA3Eq0okUipSJbHBPqDf3ADgQh0F5yrHxPotga6pHI3IuE1Ar1n1s1CDvTx0b1ybRuhaKPSd+/efawG+kLe+4leS2SSCFR5lkhMkekinqS/K1euzKPO5bX5aeXtOJ/oPfVzp4+AzJ3Ms8yvnXeZXyvV++qTNL/8BeLRMYxfojk9yeyhPRiT4nk+zVabil/ATR32VftpbtpCNDxC2zFExiNz3FyaV7OMUpzQjGIk+XUcp1SKZYxjaEZNPN/gZhFx1CQOXJyKjxNleCF4sYOJRKC7RKWAppPhp+QSXeqgiy1PHYks72guTyp3ZA6xgVQi0hOHQuzkAr3tyWu5ikeuqK13CMihJVnXj9+77P5l92QR6JKi/ZJLLskPktiU7Fa89w6xpTlS0d0mk99x8j2oLQLdgULazktDiEAvxRleawbGD3Pglltof+IOqZDOw8MjmB/8QZ775hsJVwwRZhDLf7eXJgrt9SITUIG+yMD1dkpACSgBJaAEljgBFehLfAK1+0pACSgBJaAEuomACvRumo2l0RcR6Ln3lj+mpuDNF+i1TgS6CHQbgc5cBPpUZS4CXSRLFksGeBXoS2PKu66XNt35/Ohzm+7cRnk/+uijHD16tGv6Lv0SeeT7fi7O56ehHx4eZtOmTcdqs1uxbtMX2/eqUO+a6TxuR2SuRRiKRBeBLnMn34tslMfAkYMc+s1fp/nte/C8AnESEUWzFMs+jinSmqkjwZ7Fcpn7zjgDc82VFK64lKgYELsGwgQ3zii0oNAGp1ig7WSYQoDje0SJ3DOi6BvCyUkGfJdRExINlchaCUHkUEoDCpFLmhmaJS9Pw+5J0HoqkabMRcfP7fVkuLlAl+jTjkCXLCIi1CPpjitIRLDJ546LR9+wjAjYGuUypPl7shXnVpAHQZBL84suuigX6NLmHyqZX5JjGeFZNkMRgS4R6CLQQ+PRcjsR6MWkne8ZksK9FKe47Rmc2iSPvOVPaH7kYzh+kd0ja4ivuJznv/lNtIaHiDD5URvdKpbN8jilA1GBfkrx6sWVgBJQAkpACSw7AirQl92U6oCUgBJQAkpACZw+AirQTx/7pXpnK9CRuqcZeHMp3G0EunmcQLcp3Kcel8LdCvRMa6Av1aVw2vpta5mLfJGvRUiKqJQa07a27sMPP0w3pXC3dYJFos7OzubsRCjJ6wMDA7lUkq/t4YDvF9F52oDrjZ8QATu/UvdZ1qh8L2t2+/btnLN/H4N/+Gbc+x+ijUOcJQSFDFN0ma0lrHSC/KBFbBzuXjmM8+uvIHjGU2i6IFtmIUwoJg5u5OAnHn65RCOJaDsJTSchSyNKJqOcJlSbIcNewPZkkpk1FcJmRDEJ6HcrlOKAJIWaD02vI8lFnucPkWKZlekdMS7yLK+Q7kDiQuKIUM9ITEeme6nJ669r6x0CslfZQz8i0G3qdrvnyd4s+549CLRu3br8e2nzo9bt53qH3NIaqehuTwR6luVlJJpzAr2UhARpipMGFCUCPZrBiRtsv/FNND/0Ycp9AzwyuJKp887jurfdQmPFIIlxSTIV6EtrBZy+3qpAP33s9c5KQAkoASWgBJYiARXoS3HWtM9KQAkoASWgBLqUgAr0Lp2YLu6WCHSxKPkfx+dSuCdzKdxX1hqYicci0CMPbAT6dLlKlsR4j4tAz/I4Rm1K4MQJ2EhsK9BFOktkt0ScSw1xkZV79+5lcnLyxC96it8pfRJBJOKo0WjkIlWEqrze19fHhRdemP9OWXFuuzNfqlvhdIq7qpdfAALzo2ll3mW+Za7l8MRrX/tanvb1r3Pt0aOszVxmM0MjamFoUQoMFT+gOZvg4lAoD/HZoRVkv/HrmMsvpRW3paw5/XFKPy4hGa00JZGU8b7HbNwkq3gMVIpUGk388UlWNVL6woTvBrM0LzmLepThRC5+HOC0IGwntP2ErCQbdqeZuSh0Sdsuad1zeT4XLtop45ERehC52bGE7SYzeInBTXVPX4AltGQuYbN/zD/YNL+uealU4uKLLz4m2QcHB/Oxye+DbTYzw5IZdA92tCPQk3wfaLseDS/IKZRiEegZJgkIkgw/nsEZP8Cut/0l4x/9BGGYsLsyQHPTZn7lr99NvGYV7SQjjNP8v3nalMDxCKhAPx4h/bkSUAJKQAkoASUwn4AKdF0PSkAJKAEloASUwIIRUIG+YCh75kJWoOcR6CJX8LACfUW9I9AfenwK9+tvYkYEevq9Aj3NI5BUtvTM4lmggc6P0raCWS79wAMP5JHoEvErKbS7qUm/ms3msTrnIvxtfWwRShdccEHe9/nRm/JzecxP5a7CoZtm9b/vi8yZSEGZP5HnMrfyvWRJeOlLX8qPPvAA142PMZIY6k5AI41IsxZlz6Gv6FKvxRRw8//dObgWXvkays94mphtAiej2G5TSGKm05i0WMCkKQXXpZk0aZkIr91iZLZNaf8o//l3H2KkmbHjnDIjL3sO/vAIQdCPbyp4aQHX8XHchHbSziPJ5SG5leUpT+medCLSbbNZSNpulgt0iTfvRK47mNTkkejaeoeArG1Z77I32YeMXta+LWXwjGc8I1/70mwq9/kCXV6X3xNt3UvA5GUcJPH6YwJdtoVyHOXiXFK4+0lKkMzguBHZQw/S/If3c/Dz/8aOoEx7yyW86Oa30Fo5yMT0LIViGaNz3r0T3kU9U4HeRZOhXVECSkAJKAElsAQIqEBfApOkXVQCSkAJKAElsFQIqEBfKjPVPf38HoGeQDBXAz02hiER6ONzAv2Ld3Xq4s7VQJ+1EeimUwNd/gqrAr175nUp9cSmCZ5fY1dkzNe+9rVcQIuoFqkjkrpbmvRHZJIVqtJPSXsszyMjI5x99tnfk87Yiigrz61Y1zrB3TKj/3M/5kfjihiUeZuenuahhx7iqquv4senp7kxTTjfLdI2RdpJiHHrSGbrWtPQX67ghRlO6vLFNeto/dIrMJdvJXYiMieCtI3vQdMxRL5PSUR3K8T3HcKsTbXR5rwGBA/u5/73fYgVEw2+u2mIM19zNaxZQ9sr0Y494tDFy1zKpHhpTMuDtiep2R3Eg7upQ5A4eQS6yDJ5TdK6y3cizyV9u0SoF+KOSJeU7prBfWms0YXqpexjNhuI7HGyZ4kkl/1X9mV5vuKKK/KDTfK17GV2f5tfM10PBy3UjJya64hA9+YEesv1qM9FoFuB7mQi0DMKItCnR2F6kvG//Qd2ffAj7BlcCU95Ki++5c9orxik3myD6Ry80KYEjkduPcP/AAAgAElEQVRABfrxCOnPlYASUAJKQAkogfkEVKDrelACSkAJKAEloAQWjIAK9AVD2TMXygU6ks73sRTu8VwK9zwC/TgC3Z0T6PJ3UxXoPbNsFnSg8kd3EZI2LbpIGXntK1/5Sp4i3YrqbvrjvPRV+majyq1Il+jzM844A3kWETVfIs3vv8qlBV1CT+JikmY/yW2yg2TQ6IhmkcYdrSzNkElENiKeHdxUosYhbtS55z++zCt++eWc12jwimqZ9UGJiIB2u4FJp+kvG/wkoJR5lBpSqzxj25r1uNe8jNKlW0j9NJfoEW2ygsd4qcxUuYIrdc3jDN83JGlEXyNk5pv38u1//ihPb5QZnom495wyG195NemaEVoSEUpAnPr4mUefRI7GUS7Q5ZEYJ5fhIs79xMmjyu3hqU469448l3F3pFln9LYe+pMArB9dYgSsJJc9SvYw2Y9XrFjB0NBQLtKlSZkKEejFYjH/3u5ndo+bH7m+xIbfM93NU7in+Y5H23URiS6/80UpzZPKl0H+XErqmOYUjI0y8b6/Yd+/foK9Q6uoXXQxV93+F0wXA4wXkMqhHM3g3jPr58kMVAX6k6Gnn1UCSkAJKAEl0HsEVKD33pzriJWAElACSkAJnDICKtBPGdplfOFODXT5y6eTSyKXOJNauIbhRhNXUri/6Qb8z99JaDLMVdey/vqbmK5ICvcEz8vyCHQR6FkmkWgagbSMF8spHZqVLjYd+ne+851jYr2bhLP0xaYyFiAizEUsSdSmCCV5iFz/7wR6N43llE7oEri448QY2jhS+TtzJakxsXGIjIOU/hbpLK+nERQJKCUuXpxScBLqe3fyoRtex/7/+Hdq5QJHmyHNGDzZUJMELw255Ow1/OpznoM5OEHjy1+lb2qa0XKF1nnnkg4NyKVJPYdmGtMoFnj4zLVUnvNTlCv9ueTOpRQOpTBh2+fu5v1v+0ueMbKO333xz3NgyOBsWke7UqLlFwidgNjxMZlLRQ54xDGRgVjuIYcC8iMCnSh020SiyxkqeUXqoIv/8jJ5T8eEJfKabulLYCUvXBft/iTPsqeJFF+7dm2eVcMeGJJIc3toSO48X6Dr/rZwc3Gqr5QX3MnkcE2Wl3roSHVJ6+6QUMj3oGISUWzOYkYPMvNX7+HgRz7GI4Mj1DZt4cW338JkqYBxPTJNVXGqp2vZXF8F+rKZSh2IElACSkAJKIFFIaACfVEw602UgBJQAkpACfQGARXovTHPCzvKTqrePHRI6uQ6LpEIdM9lpN7AHZ/kwTfdQOHuO4lccK66lnWvv4mZSpU0iXHFthB11IyYlkxroC/s/Cz/q1nhYtP/yrNEN953332EYZjLGZv6vJto2DTsF110EZVK5VgfrVjS9OzdNFvfvy+OE+I4LYyEmGe+6KNcOoeukwtlkehO6uFmAe2JBq0jUxRbESudNtmeB/nsG1/HuqOH+fbaEXZf/nQ+s/1+9uzaxeWXbOFZP/gM/Klp1k/VeOnlz+DR97yXkYkJ0jQidh0S3yFynPzAkuO51CtVPjvQx0Wvex2FFStoSBS4I2mRfbzMMLZvH/d++xusqJT4iWc9m5aX5dHloesSGpfI+MTy/syhIKm206SzJdtI+rn0ynNJR74PkI5Al/8e2PeoPO/+NbzQPbTlKWTPtaUpRKCvX78+v5WV5wt9X73e4hOQA0Od3/gEOUwkB4kkG0WGITKBFIIgSFL66jX8I/upv/edHPyXj7BzcDX1rZfywre/lalKERy38+8/bUrgBAioQD8BSPoWJaAElIASUAJK4BgBFei6GJSAElACSkAJKIEFI6ACfcFQ9tCFHifQjYv8GTV0DSO1Bu7RCXbc+AZK/3YXiW/gypey7vqbmC1XSJMIx6SkWdiRLpLkWAV6D62dhR+qldIi0O+///48iltat6UEtmnnpW8XX3wx/f39uUC3/RQJJamQtXU3gcyJyUyUd9JJfYnPzqPOE8m2kSUYUtzUJXAKHH70IId37aXcbLEuaxLsfZD73n0bm2Yn+NKqMyn/6qt522c+xV1f+iLP+9nn80sv/3ke+da3+fe3vot//u3Xc8/tb2NtbYagMU1F7udCw0mJJW2y4xMVKnyhv8xTbnoTSVCgFiUUgwqeUyRMUiKR+kWfWcJcnudy3JFIUUPqdKLnO0IMXOm7HArQpgROkoCtaS5p220mDUnZvnLlyvxKKtBPEmiXvr2TvL0j0GUXcZF/x3X+m5XKd25Akgt06K/XCI7so/Ged3DoQx/hYRHol17KC95+C5OVAo4K9C6d5e7slgr07pwX7ZUSUAJKQAkogW4loAK9W2dG+6UElIASUAJKYAkSUIG+BCfttHf5ewW663rHBPqqWh13dIL7b7ye4hfuIvYN5qrrWP+GNzNbruaRlMbNSNJ2JwW842FUoJ/2GV2KHZBI83q9nktnK6L37t2bpwnuNnlu+Yrcl76KQJf6wNJsXyX1sUagd/9KlLTFcZ6m3GBSid6WSueyJyYEaYSfduoBu3js272HI/sPEh4dZebeb9J3aC/+lz7LU5KYr/StZuWv/j4fe+RBvvbIA2x6+lN45g8/i0fv38an/+jPueEnf5bp//gyq8I6A7PTrJDg8jSm5SQ4viEIJVLc49HVI6x64fPzPVgSKXupT9GUaKYZE76Dc9Zq4rNWMTNQnJPmJk8x7yD9N3l6dul/6qRkUpNDmxI4SQK27vmFF17I4OBgvo/ZaHQpXSHNHnQ6yUvr27uIgAr0LpqMHuuKCvQem3AdrhJQAkpACSiBJ0lABfqTBKgfVwJKQAkoASWgBB4joAJdV8PJEzgRgf56vM99hsjN8K66ho03/CEz1X6yLMlTuKdpmCcJ1gj0k6evnyCPMp+YmODQoUM0m81czkgd8ZmZmVzciMCRiG6R0t3QpE9Sp11kkvT1ggsuyEWTNFv3vBtTzncDu27rQ2wMsXHJMhcvdfNo807keYyfhvhZiCuHg4zHrp07GRsb5cCDD3D3X7+X89KIn2hMcf7YDF8cWcPAK18H515AVPBIAkmpnvLA9nt55+//Ps89/wI29/cz+vADbKw1uSiFoQzSLCFNYwqplM9wGC0UecgHz/cplcq0pupUsiJZXz/7KwFcfC5bX3YlB4bKZJlEzAfHxLmIfj+vXZ4RmzSPotemBE6WgC2ZsWnTJgYGBvJDQbb2uVxL5fnJEu3O96tA78556YVeqUDvhVnWMSoBJaAElIASWDgCKtAXjqVeSQkoASWgBJRAzxNQgd7zS+AJADgxge6KQDci0K/mnBv+kOm+AbACfS6Fu9Q/1xTuT2AKevwjIpvHx8fZs2dPXvtcmgh0EdQizqVJZLqtld4NuEQoSZ8kxfE555yDpDu2kfP2uRv6qX34nwkkjtT6lchzj0Ls4icGBykbIJkQ2p2HVAZPU/YdPMC+w4fxGg3Onplk9aGDPPTe93Dx2Bh3nHMuM7/2GwxdtJVy6JCGCQQuO3Zs5503/wn/dPs7CLIar3rV77F6/0F+s7qGpxZKJGGNuFnHTzoJ2Md92B21GagWqZTLxDNN+ikS9Q9wXwCjG9byjN/5TbZXizhpEZMU86hzTx5ZmkfMSx3j0IVYBbou/ydAwNZAlwj0arX6PaUp5OCQHGTS8hRPAGyXfUQFepdNSA91RwV6D022DlUJKAEloASUwAIQUIG+ABD1EkpACSgBJaAElECHgAp0XQknT+C/CvQog8hzsSncd9x4Pf7ddxF75CncN0gK90pfHjlpXKmBHmGkCLoK9JPHr5/IZczY2BgHDhzIJbl8L1GOItBF2Niau90i0EWQi0SS/ohAP+OMM/JITemnPKxg6pb+6hL77wlIBHok85a6VEKPYiz1xBOkNnrktfNHLtCTlENHxth36AiFdsjFUUrpwYf51jtv54wDB/niBRtxX/saVp2/GX+8iZcYikMDfHf7vdx6y1u4+dY/Y7jP5fde+dsMPHKAKyOPpycuw2T0ZVJpOMGTDB/9Fcbq0/gFQ6OZUEwy+vGoVys8tKKPoxedy4Zf+nnuHx7Cj8r4cQmTy3Op2R5jiMBJiI2T13LXpgROloAtQ7Fly5a8NIUIddmTZT+2JTU0Cv1kqXbf+1Wgd9+c9EqPVKD3ykzrOJWAElACSkAJLAwBFegLw1GvogSUgBJQAkpACahA1zXwhAh8r0A3xiXOIPRcRmoN3PFJHrjxDRS/eCex5+BceR3rrr+JmXIfaSI10FWgPyHs+qFjBETKjI6O5gJdxIyNbhRh0y1p2+dPVxAEiFyyglwkukh16a9N3W7lv05zdxOIXGiLuE4NAy2PcugSuwmRm1ArhPnDZA5BZtj36AEOH56g0oY1Y9MM7D3MN9//d6wP63ypXOSMV/wKQ+vOoZR4eQ3zKZPRcCX9e8oZa0cYfXg7g8ScO9Ni9BN3wb3bGZmcZqDeoD9wiVs1QhKOpBnDZchSqLgGJ4IDUcbDAxWSH7yM9f/7F7h/5TDFsEIhrCCB5hI1n5mI1LRJTYJUbSdTg97dq687e2czaJx33nn09/cf66SV5vbwUHf2Xnt1ogRUoJ8oKX3fQhNQgb7QRPV6SkAJKAEloASWNwEV6Mt7fnV0SkAJKAEloAQWlYBGoC8q7mVys8cEepZm5AIdCF2X1fUm7vgUD/7BDRS/8GlENjkvuY6zr7+J2XKVJBXBmZHREYcibJzULBMuOozFIiBi5siRI+zatSu/pYhpkdT5mpK1GIb5c7dEPYowv+yyy/I+ify3ddptrXaJmm+3213T38Wax6V4n8hNaXtpHjFuBbq8FnoJs8WQ6VJIkDgUI4d9ew7z6P6jFGOXc2OPbOejvPmmV/OO3/ptJkdGGD/jDNJCCSdxCI1LrRzQ9GRfTImaDYZ9h5vf+AaSAwd59U//BOEje3j0i//O5cAlnkcQtXPvPR1lDFQ6At2NoeDAROByf7XC7CWbOPflv8yDK1YdE+iSsl0i5mO3TeS38gh6N/Xyeu7alMATISBR5yLQBwcHj5XPEHEue5zsw5pd44lQ7a7PqEDvrvnopd6oQO+l2daxKgEloASUgBJ48gRUoD95hnoFJaAElIASUAJKYI6ACnRdCidP4L9GoEsK99A1rK43cI92BHrhC3d2BPpcBLoIdJvCPSPOU7hnKtBPHn8PfMKmNRepbKW4yBgR4/Isj2azmUv0Q4cO5ZJGJLREcZdKpWOpg+1nTzUyiYC3tdflXo+/r4zniiuuOFYbWN5jhZK816acP9X91Os/eQIiyyMvw02gTyLQE5+2SXKBXg9a7DjyEPFEjYHIJ0pcRmOHJHFZm3hUZhrs3PkdNm84g7BYpOkVSIyXHySSA0i1wKPtunhJhgkjyl7Gq3/t5Uzv38f1v/Yyokf2s+OOu3lGYPhfBZeBVkTswEwIA0Xw5dBIBEEGU8WAB4b6mNmyifN/8eU8NLgSP6rgRyUyJyU1EZHXIvSbpE5MEAf4iVxBmxJ4jIDsUzbLh+y78nUcy5E58nIUsg/Le6QkhZSmEIFuxbnd51SgL48VdVICvdEgOLyX+rtv48AH/oWHB0eoX3o5L779Vqb7ShjXI00ysmx5sNFRnFoCKtBPLV+9uhJQAkpACSiB5UZABfpym1EdjxJQAkpACSiB00hABfpphL9kb/1fa6CHadYR6HMp3EWgB1IDXQT6VZ0U7irQl+yEL2rHRYZLs0JcxLQIGPm+VqvlEtoKmqmpKfbs2ZNHPMpr9XqdYrGYC3RpixWBbu8vfbcR5nJ/K8dlDCLQtS19AolJSTxwJNK74VBMPUzJI3Rj3vLnb+IpP3AJZ3gV+mdT6ngc7qvSCIqUWinlMCPz22Rem8DzyeKMLC88bohcQ91zc5FeiB2CBNws5Btf/RKF2WmevvEMKlMztHc+QnX3Lvq338fqJKUepkyFsLLoUSTDSxwpac54scCDQ/3MbL6Yi//3L7GzfwgnLeGkxTziXAR67LcIvSaZk1CIglyia1MC8wnIHir7mC2TYdOxS8aPtWvX5q+LUJeDS9VqNZfq9kDQ/ENCSnXpEzgpgV6vERzaS+1dt7FPBPrAKhqXXc6V77iVyb5yLtCzVEtGLP1VsTgjUIG+OJz1LkpACSgBJaAElgsBFejLZSZ1HEpACSgBJaAEuoCACvQumIQl1wUV6EtuypZQh610Eelsa5rbiG6JOLfp2eW1VqvF2NhYLmzk/RINKQLHRkguVgS6jbC0ksnKc1vfXPq0devWJTQL2tX/joAETKZZimdcgiSAZkpQNCRJi5c+78d57a/8AvGuAxQOTDFTKjK5+Vz8C88jSF38zBB6bSIvxMfkstukDk7mEBlD3Te5QA9ih0LiEKQxQRKyfqqB/+3tuPv3UqxPwMFHiXY+SDVNiV2XI42QkUKZIIlxM0mbbRgtFHhoqJ/apou45Bd+gd39A0ROkcgEuTCXQump2yZ2m0hK9zwCXQW6LvzHEbB7m+zLsq/K9/Iol8ts3rw5L51h91v7UU3XvjyX0UkJ9FqN4PAeau++nf0f+PAxgf6S229lQiLQ5zJvLE9SOqqFJqACfaGJ6vWUgBJQAkpACSxvAirQl/f86uiUgBJQAkpACSwqARXoi4p7mdxMBfoymciuHYaN3LZCWqK6RdLs3r2b2dnZPMrbRkI2JFVsEOQPSfkuz/LzxZQ4Iu+lr7berwUr47DRmZdeemnX8taOnTgBJwNH0lo7LsbxieoxM0cP4cUtPvuud/D8rVvY9qE7MA8dYLy/TOOnfpDVP/UjuEYic32aNGk77Tx9se/4eCLSU4gdZ06gG3yR57GhmCZUsoxNhxo0/+FjNL71TQrxNCXqFNIWJBFOIeBwq83qoA83jkgyj7YJGC2X2L1igPami7j0umvZV61S93wavqRpTzDE4IRg2jhyICAJ8DSF+4kvhB55p+yj8pC9TJ5l35WvJeJ806ZNecYPaTYS3WbgsIeH5GeLuRf3yLSclmGelECv1wmO7KPxnts5+MEP8/DgauqXXsYLb7uFqWoRY+SgjyyO0zIUvekSI6ACfYlNmHZXCSgBJaAElMBpJqAC/TRPgN5eCSgBJaAElMByIqACfTnN5mKNRQX6YpHuxfvMT/trI8htSuCHHnoISdtuBbq8LhHpIrBF7IhAn19vd7Ei0G2KYyuYbN1gGyVfqVS4/PLLe3E6l92YJVrb9yCOU9pRRrsZsvOebzPowjmzNfoPH+HhD3wSf8c+Hik6TL7g2Yy8+LnEoaTCDggJyfyMKIXMeHgZ+EleBp2WC7ExBElHorukeFnG5iNt6n/9L8Tf/S5F6vjRFKWoTtHJcvF+JElYGwxgkoRZx2eqWOZwpcy+wT6yiy/kihe8kIm+PqYLbv4wIszTBJdYksdjyDCph5N6y26+dEBPjsD8Q0Gyj0nkuexvUlJDap7L3mslu927bdp3K8+tgH9yPdFPn24CJy3QR/fRfM87OPShjxwT6D972y1MVwo4jgj0TAX66Z7UJXJ/FehLZKK0m0pACSgBJaAEuoSACvQumQjthhJQAkpACSiB5UBABfpymMXFHoMK9MUm3mv3s0JGpLg0G/W4Y8eOXKBbQS2v2/TB8rXIdCtrFkueS//m1/y1Al8iM0U2SZp5EU8bN27stWlcluM1hBinxcTkOIcPH2Vmusbe7fezqljgJwYHKR6dYPc/fpTywwd5oOhw8IXPZuVL/j+ihsF3yiROiht4tEmJHIObQSFJ86j22HREeiEWgS7p3lNaJJw/1iC762tMfvubhFMH6G9McXarwQgpqetxsNlipDiISVxGi0WOnjnC6MgKDpZKsG4dm5/5Q6R9g4yXDJMliXjPCCQCPhVBnyBR9VlHoy/LOdNBPXECItBFlsu+KsJ8eHj42J4s2T7k9flR5/ZONgvIfKn+xHuhn+wGAicl0PMU7ntpvPcdHJwT6I1LL+MFcxHoyF4jm502JXACBFSgnwAkfYsSUAJKQAkoASVwjIAKdF0MSkAJKAEloASUwIIRUIG+YCh76EIq0Htoshd9qCKgpUlKYIlutDXP5fXt27fnAl2aCHKbxt1GRFrxbqMiReIsRpvfDxt9KaJp7dq1+ThEpC9WXxZjvL18j2pUxxs/yGc/+AE++oEPE6cu+x7Zi++5/P2v/yIDQYFdH/go/t4D7KgUOPDiH2PVtS/CT/oomn6iLCUzhmYUknkmjzAP0hQjItKRVNlQjByCxKHmQ9IXMDRVY+ToNJ95//v5z89/hqcXC7y4VGJoaprEgUaa4Tki5eHw8Ajl5/8kff/vs5guV5l0XMqFPpqNmIlcoIOXOhTjTuS7K+m5MyeX96n6rF5e2t937LJv2RIVcghIJPr8EhtygMmma7dp3ueX0LA/0zTuS39pPRGBXpcU7h/6CDslhftll/HCt9/CZFXS/hscPbCz9BfFIo1ABfoigdbbKAEloASUgBJYJgRUoC+TidRhKAEloASUgBLoBgIq0LthFpZaH1SgL7UZW0r9tRJGxHOhUCCKojzCW6IdRaBLDfT50eUia+Q9VprL1zZifbGkje2jcLYR8GeddRbnnnvuMYEu/da29AlUJiepvetdHHz/B6k1E9ygSCts0mrX2bp2GDNxhGpsKIQO9wxX2PniH6HwMz+NF/XhZf20JG1xUMSkUf7IU6lLFDgpiekoKhHo8qgVHA6HNfqqARU/5Y53/w3bPvgJfrRU4tq+KmsmajTiJpPAyqBIIRjk3jUDTP7sD5P9wOXMeAWcoMpIWqbcSJksOUwVRZyLQDd4SUdiSRni2HTur00JzCcg+7Dsv/K8fv36/FCQLVlhnyVC3bbHl+CwB6L0ANHSX1cnJdDn10CXCPSBERqXXcYL3n4L030lTeG+9JfDoo5ABfqi4tabKQEloASUgBJY8gRUoC/5KdQBKAEloASUgBLoHgIq0LtnLpZOT+YEumiXDFzjEaYZoWtYXW/gjk/ywJtuoHD3XUQuOFddx/rrb2K2UiVNY4xJyaT2riOy0cFJNW3w0pn7U9/T+QJd0qBLCnRpImlEoM/MzHyPQBdhI3JHfj6/Jrp8ZrEEutxLBL70XWS6RGVKpOaGDRvy/ss4tHUDAdHTTh7pnZosj/ruRGBD7o4dkJwFklm4I4uczv8ykG1KNHf/4VHMn/4Zyfs/REqBmTRi3DRxq/0U6tOsLfgkrTZe7LBrzQoO/cyPUH7ec/AYIkv7mI4hLpYkx0L+MFk8V4s8JnPk+5RiZCjGDrXApe4Z6POZimb56Dv/il3/8kl+uFTkJ/r62NCKyQow2Zwm8PvJnDLbVpQIrn0uwz/6bNpugSx1KU60WRn7zBagFnQi0AMR6KmUSLACPVGB3g1LtMv6YPdQOZQkh4LWrFmT76uyz0lmDdl77Z79eHk+vzb6YpbU6DKEy6Y7JyfQJYX7PvII9A9+OBfo9csu50W3dSLQjfHIFidBzLLh38sDUYHey7OvY1cCSkAJKAElcPIEVKCfPDP9hBJQAkpACSgBJfDfEFCBrkvj5Al00gzn2X5Tqf/s0s4yQs9lTa2Oe3SC7TfeQHD3XcQuuFdfx8Yb/pCZSh9ZGuGajDQLxW5CZnAyFegnPwfL9xPzJYxImt27d+dCWiIYm83m95Xi8+ue23q8i0lI5JKN1JT7y9ci0G0Euv3ZYvZJ7/V4ArJjubkUD92UyE3x0yRPn+4n8nXWicR2DYkxxPK+OKXkFYhaEW5fhZk0ZHhskr633Ert7/4mr2PuBhV2unUmhwL6pxucjU85zCi14WB/mfZznsXwT/447awKpWHGHZd2ZYCxsEVULmLcBJI6btbCJ8JNYwqxR79fZSpMyEr9TIYtWiYjnpnGHT3Mnq9/lS9+8IMMZRkNB+IsoYDLr/zSr9J/8fnUzxwmHhognDsNUEoNQUR+oCl05bCAg5t2DgfkpwXk4IAj49cI9F76vZEDR7Jf2Webrt1m8Zif2UMOCJ199tm5QJf9TvZk+bmtg95L3Hp1rCcn0OsER/bSeI/UQP8wOwfXUM9roL+V6apEoMvak9NKvUpTx30yBFSgnwwtfa8SUAJKQAkoASWgAl3XgBJQAkpACSgBJbBgBFSgLxjKHrrQPIGeSS3qxwT62jmBvu3GN+B97i4iJ8O7+hrOueEPma72Qxrjuh2BLjrLwVWB3kMr50SHauuINxoN7r///lzUSLO1d0WYd1NK4PmR77ZvIppEoNs0xyc6dn3fqSIgkeQOmePQ8rL8UYwzSklKEKcEaacGeeSbXDK3kgS3UMCLwA2h7RtmnYRVh8YYeMstxB/6ME3XYyyMeHRVgfOveS7/8O5/5Od/8vl4X/8OlQNHmC16HN04Qn3dGYynRcLBES5+7vOYXjHMZJxRd30yE+P7Ib4Red6GqIUfu5RNiSgLaCUuiRcQuV4esR4QMT22nz0PbOPM4SGmmzESwz41Ps7Tn/p0igN9tKTOuutiXLdzTknScOdj70TY21Ln9lkd1qlac919XZua3aZZl96KKJf9VjJ6yMEfG0Uur0v69lWrVuXSXJq8T7Jr2P25u0ervXuyBE5eoO+j8Z7bOSQp3KUGei7Qb2G6WtQU7k92Mnrs8yrQe2zCdbhKQAkoASWgBJ4kARXoTxKgflwJKAEloASUgBJ4jIAKdF0NJ0/geyPQnbkI9OhxEei5QDcp3lUdgT5V7QOp9+tmZFlHiBpMHoWuTQnMJ2BFuQj0e++9lzAM86jH+aKnm4iJZGq323lKY+mnfL9y5UrOPPPMY/XYu6m/vdgXSVTupgmZk1H3Xeq+oRq6VNuSylyisqUGeErLi2mZiMhJcYs+xVZCJTLsGz3C333wg5R3PMjz7rmPC/bsZdarMuaU2DZc4VmvexWve81r+JPfuJ7sU3fR/9CD4EYcCBJGqwVmh1YwsWIVT3vlb7Gjr4qbBJQpEhMRmTaZl+CYBEdSusv22Moo+GXiyMEvV4mkPLYRtacAACAASURBVEASgROTJS0ImwxUSsw2Iyp9Q9Tr9fz3Y774tF/L748IUG1KYD4BG3lu06vbTB7z18u6devyPUxatVqlVCod24clCl3WWDcdZtIZPnUEnpxAH5kT6LeqQD91U7Rsr6wCfdlOrQ5MCSgBJaAElMApIaAC/ZRg1YsqASWgBJSAEuhNAirQe3Pen9yo5wS6hC2mWSeFu0SjeS6ra425FO5voPiFu0hcJ6+BvuENN82lcJfa5ynZXAp3iV5Xgf7kZmO5fdqmcBcxIwL9nnvuydMF2xrjEhUprZtq6kpfpI/Dw8NUKpVcoItMHxwczL/uVvG/3NbO/zQeI9HbaZjXnaj5fv6ohJ1HHp0t8d1GUrvHxF5M6EaESZORyFCODTu/8U3+zw03EN23jZcFhqcFAQ1nkHF3iPvXrODZr/9dvvapT+JMTbPm/kdYPzpK1YuoByETXkq9v5/W2jPY9PJfZPeaVRTaPtUwIPVdJmlTNxFOySdzwQlT3CijEpRI2wmpyPMsxfEMjnHIJJOH5D9OxPy7pJmTRwLXarX8WdacrEd7mMOm6e6l+daxHp+A7Fu25IXdo2x9c1k78ti6dSuFQuFYqne5qt2jdV0dn/FyescTFeh5DfTB1TQum4tArxTB6WTH0BTuy2mFnLqxqEA/dWz1ykpACSgBJaAEliMBFejLcVZ1TEpACSgBJaAEThMBFeinCfySvm0mceN5DXNnrga6aKm2/5hAv//GN1D64l2kvoErX8q662+iVqmSxhHGSUjTMK+36zgeTudq2pRATkCkjAgaSRMsNc8lAl2kuQh1aSIGbaRktyCzEZoSrblixYq8W/KaSH/pr4gqK526pc+91g+JMA+yCIeEhufS8A1+4uElHmTycPP07kYEtZvRpEkY1VgfgjfTZMff/T2f+5cPMTZ6IE+jXsJw1vAGNlx0GXtGVnLm857DCsfnd1/9CkYm6jx/08Wce8YK3KKs1zZJI8YUyrhDg7RWDlHPisy0PYYvvIBs1SC1giGpFmk6GUk7IjAuvtRnzyCKI1LjINk+pI8in+R/SZRSCHyazUZ+cEMOnNhIcytGZd3JWtQo4V5b8ccfr03PLvuTzfAh60T2W3lN1tKmTZvyQxlWttt1JO+fH7l+/LvpO5Y6gZMX6HtpvPt2Ds6lcM8F+ttvYWouhXsm9SS0KYETIKAC/QQg6VuUgBJQAkpACSiBYwRUoOtiUAJKQAkoASWgBBaMgAr0BUPZMxeSWM28fnma4WTkEehhBqHvsqouEeiT7LjxDRS+cOexCPT11/8BM+UqJJ0IdKmBLvV4JQJd6qBrUwKWgJXjImdECN5333250LHCxkagd1NUt40yP++88/IodCvMbSSwfN9NEfO9uNpMluFLCQkS2lLj3MuIjckfpAFOFuCmHn5sCFstZhpTFLyE9TN1vP1H+M8b38jKg/t5qJLw2cEKB/wiz95wAVc+92c4WPLZ48KuHQ/xpbu/TFyb4ar/y96bwFl2lYW+/z2foeYeqtOZOjNJCEl4AS6EMAiiDxQQEAG9158Xn94rggMPFAiQBGRQAZUwBPSJICAEnAfyIIOCypyJjJ2hO93pseY6457W/X3r1KpUIpDuplJ1qurbeKxTp/bZe63/WrW6cv7r+76ffgHnnLmDKOiyxWRs3jeFeeAAt3/2r0iaDXbXR7nNr3DRS17CiRddSEvSsVcipsucvDRElZhOY5Z6ElmpHycJ3TSjnRb4QYLnJ5SFhylS6pXYzi/ZrOGigkV+ynOXjls3cGzEWf/ofXZrlfvq5o/bgPH4xz9+sTSFrL3ykLVXHrImu/X40e+kZ6x1Akcn0BvEB3o10J1AlxroL7lSBfpanwer0X4V6KtBXe+pBJSAElACSmDtElCBvnbHTluuBJSAElACSqDvCKhA77sh6fsGLQr0orQCPfBDJAI9jUK2NJr4kwsC/bovkQXgv/xV7HhLL4W7J6mHfUNJtiAZ5Woagd73g76CDXSpg0XMSErq2267zYpBOVzEpBM4K9isH3orF2V+5plnLkaguzdoCvf+GKXAlCRlZuugp4FPJ/ToBqF9SAS6ZyLCwidKC7rTM0w/uItwdpIdU7PUZht888o/YfDwQW4fH6T531/I2FOfwnCjZCysM5n4HCDnHW+5nF97zW+xdcs4ASIYC6IwZVOnwSl7DzHywD72/NmfccJcg3sHhvlWGPOUl7+CHRdeyKznMYFhLgoIRoYoahFpkdLJOhag1J6WX4O08CBIyEqJRg8o0w4RPbHpap6LDJXnLh231qnujznYj61w2QmWRpZLrXOZO/LaWWedZVO4y3lug4Zbi2UddqUC+rFv2qblJXCsAv3Bq7/IzuFeCveXXPmBhQh0H1PKVkw9lMCjE1CB/uiM9AwloASUgBJQAkrgIQIq0HU2KAEloASUgBJQAstGQAX6sqHcMBeyyttIBHpp61c6gZ5FIZubTfyFCPTK9V8iX6iBfvKbeyncKQvCQJK39wR6LpeQUHQ9lMACAZE2ImVECEr07P33329/Iq8vTUvdTympndAX2TQ4OLg4lvK6i+x0mwB0oFeHQFTmVIo2QZmThgmtoErqV8ipSD4NW4w3NBlVr0sta1Heex+Hr7uB0TwnDGO+8Q//QDY7w+5No0Q/9QKOe9KTSNKMvNXkwaLF4GnHQ6Nk2B+y6doTE1OYjGY+Qz2d45xmg8E9u7n1D/+AU+ZSGuNj3BUmnPm0Z3DCGWdDtUZeqdBJYqbrEXc1pxndcQJZNaabFRS5CE3fRp9LHH3bQFSrU5XU7llKWRQWrPzedLtdK0BFnEskughQeU0PJbCUQJZlixstXNmMkZERTjjhhMXX3brrMhq4dO/yuitR0U/ZQHSEHzsCxyLQm1dd+bAU7i/54PuZXkjhbtMQ6aEEjoCACvQjgKSnKAEloASUgBJQAosEVKDrZFACSkAJKAEloASWjYAK9GVDuWEutCjQl0Sgdz3oCfQW/sQUd132VkSgZyF4P/sLnPTmy2nWBiiLzAr00mTWWUn0uUagb5ipc0QdPXjwILt27bIRj1IHfXp62kbfuohIETj9JmxcnenHPe5xSPSmk/tL0yK72tRHBEFPWnYCIseTsklARiMcpBkMEOY1giKUfUAYv8Dzm5TlBFF7Bv87d/LtN7yNdp4RVCp84f5dvOZ1r2X8iU/mvniIOT+kFhriBBpVw8FijnpWIW55VE0Vv+MTJSHUIGxPc8LkIbYe3s9tf/QBzpyZ5lC1wp1lQb0+wpBfoSx8mn7AbBxycLTG7lrAS3/jNUzWEggqZF2D50VEYULp+XQCKMOAstMhKY2VmSJE5XfFbUJxKbZl84bOv2WfUmv+grJuyeYK2ajkUv2Pjo5y2mmn2dddVgOXYcPVRpf1V+aaE+gyz/RY/wSOSqA3GsQHH6D5iBroKtDX/zx5LHqoAv2xoKrXVAJKQAkoASWwfgmoQF+/Y6s9UwJKQAkoASWw4gRUoK848jV/w4ci0Hs10AMvQGIbpQa6CPRgYsrWQK/+6zXkofcwgW5sCnepga4Cfc1PhGPogKsF7qKxl9bfFeknImZiYoL77rvPXl1+7qLOj+F2y/IWaYOrwS4XdLJcXu90eum1RSRJtK/UQB8eHrbnuJrnco5sBNBjlQl4GQRtcj9n1qtjalvxDnQ50auQZQVeHfJklnZwkKQzQ/VLN/LAq3+X+ZFh9lcSTn3Fy0nPO4d2bTMdb4iCkJAOJujSTFIaSYdKGlFJQ+Iiwe9I9HdEHhbc/B/X8+Wr/pizPZ9fiAc5Y2KayUGfu2gyGlXY0oaoXeDFFTr1KrfXAnZtHuQnX//b7B0aIPUqmDLBM6EteGE8QycsyMKSsDCEhWdj6N3vjNY7X+W51ge3lzVJ5oGstUvXI1ezXNbapSJcvpfzJAL91FNPfVg5AJ1PfTCgfdCEoxLozSbxARHoV/Lg1X/NPcNbaV5wIS+VGuiDVXw/QJIY2d1LeiiBRyGgAl2niBJQAkpACSgBJXA0BFSgHw0tPVcJKAEloASUgBL4oQRUoOsEOVoCrmq5XxoosR+E2hro4cMFeuWGayhEoP9cLwK9UR3g+wl0tAb60Q7Bmj3fCfSlEtrJGRfdeOjQoUWB3g8ddRLfRVk6oS/ySZ5LxK9Icjnv5JNPtgJdDhHq8h6J1KxUKjbCU4/VI2C8giLokAcl3WSYuSJmczNmazvETwytziHKcAq/Pos/O0n1H2+m9cb380AS88DmUc7+9f/Fg2ed1pPv3RpBCRFtPK9NO+7QjrtEeUBUyCOhYup0unJPCDpN0ju/x9D+B2l8+XrG9+7DjAQ8mM0xXsJpZcxgt5D867SjhNuGK+zcOswlv/Vb7N0yTtevY0wVrwyQWu7Gy+nEGWmY9eq2F6LV9VACDxFYKr1diQmXxUO+ymuy5srX7du3I5HnLi370NDQYikAEfFuM5Dy3dgEfhSBvnN4q62B/lKpgW4Fekgpf0OqQN/Yk+oIe68C/QhB6WlKQAkoASWgBJSAJaACXSeCElACSkAJKAElsGwEVKAvG8oNcyEn0L2yF4Huez2B3g0DtkgE+uQUd7ztUh4S6D/PSVIDvTaAKXJ8v8QsiUBXgb5hps5iGnaRNi7iUXov4sYJHxHoDzzwQN9AeaRAdxGc0gdJczw+Pr4Yrblp0yYbbS7S3KWal+fymntf33RswzVEikWUdq51CKgMjGDmO4yECV42R9E6DF6DO797A/f83d9z3n1Nhr5xO3f7Mfu2H895v/G/2XvmDmaCGpR1IuNTK9rEpk0WdUjDDp4J8IyPXyQEeUxWeuSBTyXwGM7bpHt38eE3vpnN7Q6vfdULGRiu0PjXf2f07j1sKnsRwA0Mtw/X2Xfydi769dexa8s2OiLtTQ3feIRlAV5GJ5Z7pgRlSCiWXg8lsISAKyMh66zL9OHWWPdVXhdBLht/tmzZYqPVXY3zpeUnFKwSEALLKdA9L8BIBLoeSuAICKhAPwJIeooSUAJKQAkoASWwSEAFuk4GJaAElIASUAJKYNkIqEBfNpQb5kIi0CVd8H8R6FHA1oUU7re//VIq1y9EoL/85zn5LVcwbwV6RrCkBrqV50ajJzfK5BFxszT6XISNq9PsIh33799va6D3y7E0UtNKhIU+yHOpdy5p2yUKvdvtUqvVbLNdtLn0zfVR0yCv7oj6Um7CeASlJ7UBCIKQ+eYsSTWkWrTJ99zLg9/9Jnd8+Ut0vnkj5zUTtjbgZg/uHd/EU377tew/7UQa1Tq5l+DnhoE8pVJkFH5KHmS2Nrlc3i8DIhNhPJ+uKbnrnrv56nVfZiD0OGvLZkaMIbvnXl72pPPw//NbhN+9g2onJxfBnyTcOVhj99YxLv7N17Nr01a6kl9e6qobj6jMMV5KN+qQhZm9l0h0PZTAUgIubbvLlOGEunzv1jEnyXfs2MHWrVvt6269k7Vrtctn6Ij2F4GjFuiuBvrnv8jOkXFa51/ASz70fmYGqqhA76+x7ffWqEDv9xHS9ikBJaAElIAS6C8CKtD7azy0NUpACSgBJaAE1jQBFehrevhWqfESyWlNIt4jUrgvFejJdU6gv4qTL+0J9LLICQORqL0a6CrQV2kIV/G2InaW1ueVVOeSAt2lPO9XgS7IlqagF7k0ODjIueeea6WT64Orme6iO53IcgJrFdFv6Fvb5aYs7cafalwh62YUdAlCQ7XVIL/9Nm777OeYuP6rbG90GesEDHk1bkp87tw0xDNf/5vs27aV+cQnjwx+CdXMIy58ct+jkIdXUviGqCyIS9kcYshMynX/9q+8/0+uZNv4cXz6ox/CzLb54996A2964Y8zdM99dG+8g6CdUkq08NAgdyYBu8eGePZrXsuhzePkXg3PxFb+hyYHMrpRShZk+FIXvdQI9A09uX9A513qdVl75CFSfGkpCnmbbPARgb5t2za7jsnPZTOQ29jkzle+SuDoBHqD+OAeWld9iH1X/7UV6E0R6FIDfaCiAl2n01ERUIF+VLj0ZCWgBJSAElACG56ACvQNPwUUgBJQAkpACSiB5SOgAn35WG6cK/Ui0G1Cz1KkYkDm9Wqgjy+JQE+uvYY8AP/nRKC/g1mJQC9zQv8hge5pBPrGmTZLorddFKSkNRdBMzExschhenoaefTL8cgITpcSWVKz1+t1nvCEJ1jxJN/LV5fy3aVC7nlbzVW72uNpPEPplRLjjUSjm6xgJIkJs5S7v3QNszfeRPtb32Xgrt1s7uRkaQ5xjXtHBrh3bIjnvObXmBwdoxkXmDi1a2BYJPhlhcyLybyE0i8o/IJK2aGSN4m8zEaL33XPnXzpKzdQqw7x27/0q3jTKV/7zKc4oerj3Xsf/oOHeinhN21i0xmn8+BghfuTkHN+4ieYGxrFEBGUkW13aAoMBVmYk/sFsoZKbXQ9lMBSAk6eu4wZrg66W59cdLmswaeccootRSGHnCcZNKTshDwXwa6HElj4iw+DrDUeHgVSvEe+2n/j5LsgpiAkLmCouSDQP/Zh9n3+i9wzus0K9J+58n3M1FWg64w6OgIq0I+Ol56tBJSAElACSmCjE1CBvtFngPZfCSgBJaAElMAyElCBvowwN8ylHhLoLNRA70pMZBiwbUGg3/b2S1kq0He85Qpm6oM9gS4R6KXUiJaPYTWF+4aZNgsdXZrK3Mmde+65h3a7bWWNiOh+jHpcmn7eSSZJ3X7BBRdY2eRE09LawU5iuTTuG22s+6m/klrdRCEmgGZzmsgr2Z55tL76bf76j97P3bfdzFAQ84RtJ3LK5m3MZyXdKGZiuMaD1Ygn/uTzyEeH8GoRpZeTFgWYhNIk5L4I9Nimby89Q6VIqZuMsOzieV1Cr8BLM9LpOaI9M+wo6xStaT7zD19gAMNJm7fiV2oMnngCpz/lKXTGR9nZmifevIV5K8h7qecDWW+NsZuXcl8esjHDxzO9LU16KAFHYGndc7eZR9YwWYtEnssa5rJjOIHuItXldckIIg85X8tP6LwSAscUgf6xD7P/6r/mnlGJQL+QF39QBHqiEeg6pY6KgAr0o8KlJysBJaAElIAS2PAEVKBv+CmgAJSAElACSkAJLB8BFejLx3IjXUnqoMvHqSxJ4d4NA45zAv1tlxJf91AE+o63XG4FuldKxHEvAt3WUVeBvpGmjZU2rsauS4cuAG6++WYajQYSDSkSJ0mSvuEibXL12eW5tNtFnItAv/DCCx8mmeRcKxuMWUyJLJsCnEzvm45tsIZIffK0DOhIavWkw0jdY+jGndz7C7/BgekDPFDLuRWPky6+hOe96Kcp/TplWCMNDZPdeaJaQGHaNu7SUKEkXEjb7pF7AbkISUIboRkXHlEuEeo5XplSMxlbTUG+axff/OCf8YS2x+6yw9zmAS547o+x/exzSAfqzFWrzEQBc6Ehr1fJM4k2N4SlpIU3NgLdk6VX4j693kMPJfD9CCzNnOFSs4sMd9HlUn5Cvpd16YQTTrA10GXtldfc+ubKbejapXPM/puG/OV39BHo+7/w19wz0otAV4Guc+lYCKhAPxZq+h4loASUgBJQAhuXgAr0jTv22nMloASUgBJQAstOQAX6siPdEBeUBJ5SAx1T4PseosO7Ycy2RotgcorbRaBfew2ZpHB/5SvYcenbmK4NEhQQiGgq5YP7ngjSY2MRcFGQ0muJ3BbhfOutt9JqtR4mbvqFishvEfpL07RLm0U0iUA///zzFyM0pW8SPe/66CI/XXr3funTRmyHiJ+SBCPrTzzLwYk72fG5Gxh432c5kM1zz+aA6vMuIXruMzgwPEqeJpg8xgsMUeKTtqaoxxLxHZIXsU1ZLDpJIs4zWQPFK5kIY0LCMiQ2EUFREpQ51bzL5naT2sGD/P+XvYf/ZmrsG6tzZz3kohf9FOPnPI7ZKKJRTZiRa4Ue8dAA81NTVEO5lqRu76Wet2um8ZANATYXiHxrNzTpoQQeIiBrj9uQ5GqfuywZw8PDHH/88QwNDdmMHxJpLmua1D6XtWtgYGAxUl3LT+iscgSORaC3JQL9C3+zWANdBPrsQMVmzjBa2UQn1xESUIF+hKD0NCWgBJSAElACSsASUIGuE0EJKAEloASUgBJYNgIq0JcN5Qa6kOhzSRts8Iyk2y7olj6ZX2VLs00wMcldl7+N5Lqv0A3Be9VLOPltb2K2MkSQhkREGMl17It8kghL/RR1A00e21UROiJrRNzI8zvvvJOpqam+xODqtDuRtG3bNnbs2GGFk0RzipSSjQB6rC6BpZkB7H80e97DNzZ4svYkmNIw2dzDL736Jez4xn28szuK8eHw1iq1n34WzZ94KrtHh0i6NeKsShaIHPfwZa0jo/RLMr8XDV7NICpl85BHJ5ByFBKdHtgo8Wpcoeh0MN0Ow4HPWJZT7j3ANX98FWeUEbtjn4Nbhjj/x57F4y44nzQMmOp2oJZgwoBm2iWJRciX9npWl0sEes+YL24+kuztqs9Xd+71490fWUrCCXXZDCRr2bnnnms3AOmhBI6UwFEL9AN7aF51JQ9KCvfhrTQvuJCXXvl+pgcq+H6oAv1Iwet5qEDXSaAElIASUAJKQAkcDQEV6EdDS89VAkpACSgBJaAEfigBFeg6QY6egCgckUQidLoEQU5qfFLqPYE+OcHdl11Gct21dCSb9c+/iJPf/gZmqyOEncRKLCkWLNJKagkbil46eD02BAER5iKfXcS5iJ27776bmZkZG+XtRE+/wBDZJO2VyEx5vnnzZk488cTFOu39WK+9X9itZDtcSYClaadd3XoZN6kTHpiIMs/Ztfc2XvPaX+Tkb9/LpflWxkZGucc0GXjxs8he9mPcO1il1qlRTSukstkj8PFNSWAK8DKKILffVzOPsPBoRz6d0Me3dcpFpBuMzBsPIs8Q5QX1rKCeFjTu38OpA6Psx/BAmVPfupnqQJ12npHKPSoxaVnQTrsMjQzTTdPFjQA9kd47eqncbTC6rp4rOdHWyL3cWmrniufZtWvppiXJnCEbmLS++RoZ0D5o5tEJ9CbxwT20PvYh9n3+i4sR6C+58v3MDlZtDfSylCxGfdAxbULfE1CB3vdDpA1UAkpACSgBJdBXBFSg99VwaGOUgBJQAkpACaxtAirQ1/b4rU7rJe26zVe8INBF/ARkXp2tjZ5Av0sE+rXXkUYGfv6FnPy2NzBTHSHoVgitQPetATIq0FdnCFfpriJxRNhUKhU6nY4VOPKaCHSJQJefuUjiVWrif7mtE+Qu/bFEoJ900klWoEvb5atEqeuxugRk7sg4uHrPTgwuSnTjMd9oc+jQISYmH+CXf+l/8M+v/GUGP30NhQ+7vQ5jL/4x+Jlnc18tptatWoFu07P7vk2hHpYFockJTG7Tt4u9LnyR5x7t0KOS+yS5bDAyth1lkdlyFXfceit/89nPMr5pE295wxvotJtEtUFKL7HbhzpZaqV5kMQEcUQz7dBJU+oDdVKZW1IuY0Gay+prHyrQV3fC9fndXfp2WU9lA5A8JF27S+d+1lln2Qh0rW/e5wPZR807KoHeaBAfeICmCHSJQB8dp3n+hbzkg+9jRlK4e7LRyG0H6qNOalP6koAK9L4cFm2UElACSkAJKIG+JaACvW+HRhumBJSAElACSmDtEVCBvvbGbLVbbD9E9QIrdTwkAj0jM4GNQN9mU7hPcOflb+8J9NDgvUoE+huZqY3gpYkV6KYM8KwBykEj0Fd7SFf0/iJsJI3w3NycTX0ugnPXrl1MT08viuh+iop0qZBFoIt8Ou644zj55JNtu52wVQm1olPo+97MiXIZI5fFQCS2S8HvByEHJqa5+5672X/gfn79V/8Xrz3nfJ4/UVBQMlmBLT/xDKLnPY1DgzVq3QrVNLG1zXPfwzMFATlRWRIXvbTqNr2775P7UPgece4RFVKXXApTGMIwwBQ5hw7s54Hd9xP4Hk96+n+jkbfxulClalOySyELqc3uhT4m8MnKgnyhQLCx9+51uZfCXQX66s+2/m+BCHM7ZzyPer3O6Ojo4uYSKT2xdevWh5U56P8eaQtXm8AxCfSPf7gn0EdEoF+ARKBbgW5LUahAX+0xXSv3V4G+VkZK26kElIASUAJKoD8IqEDvj3HQVigBJaAElIASWBcEVKCvi2Fc0U4YSQfrBb1oYbqEItDLgNSrc9xCBPodl72d+LrryAOD/0on0IcxeUKwINB7H51meLYGuubxXNFBXOWbSeT2Aw88sJiyfXJy0kakuzTcq9y8h91e5rmIWPkqclbE0/HHH7+Y0t1tAuinNm/Utrgxkv6LOBeJKPPKlg2IYg4fnuSue3YyMbuf6//tK9zyF5/naeEQL/zJ5zGwfSveKSeQnnoSjbhCPY2ppJHdBNQNDEVQUPi5ldhh2atFLiugPJOo87gQoY6NWM99Q0ZBJJHrhYE8xws80iKjWq+SFZlkgsfPPDzPx49CZF3tFrKWFoRxRBBFpFlmPZMK9I06o4+93zLnXUaPsbExTjjhBJv5Q9ZYKZ8hm5j6aaPSsfdU37lSBI5KoDcXUrh//MPsXyLQX3zl+5ityzz0KfVPv5UaujV/HxXoa34ItQNKQAkoASWgBFaUgAr0FcWtN1MCSkAJKAElsL4JqEBf3+P7WPTOCXSJsLQC3e8JdEnhbgX61GFuv+wy4mt7Aj14xQvZ8dY3MF8fISsSfE8i0H1by9ezqZA1/fVjMU79eE0XqS0C57bbbltMgS61eeUQ4ekivvup/TYdt9TR9jwr0DWFez+NTq8tLgJdxkoOlx1ANmdI9gB5fW52nsmpKSZbE1z771+mdmCGgUaHFzznuWw7+UTmfZ/ZIKLwE+ppSCUL6IQl3bCkE+V0w4JSnDkBnpG66BJxDsMdGOrCXAXmY0hDSP0SsoJa6ZP4AWme2qj0waRK2mySJFW7ghZSB9iXTUmQFjmpZDqIQuIkpijLyRofvwAAIABJREFU3rzTCPT+m3B93iL5fXAlJtya5WqeSyr3pTXS+7wr2rw+IXBMAt2mcP8iO4fHaV4gEegfYHZABLrWQO+TYV0TzVCBviaGSRupBJSAElACSqBvCKhA75uh0IYoASWgBJSAElj7BFSgr/0xXOkefD+BnotAdyncJw9z++VvJ7ruOlvqPHj5Cznl0v+XZn2EjknAryC2yLeRlYV96LExCLj65iLQb7755sWobhcJ6SK9Rfz0y+Ei0EXCynOpgX7aaafZ9PMiopyc7Zf2ajt6BNwcuu+++2y5gLI0dLpdvMDn0MxBfuO3X8dfXnklW4LIRpGH1Sqd0qNd+gRBhUrmE+c+WViQ+zlp2HsUEjlJhCGQEug2Gn3ICnRDIxGBbsht2ncoi4IKAZUgxHRzgsJQ9QKyRgu/mmDiyEaliyj3wgAvCChMab+XBdL3vF4UsQp0ndZHScCtqS5rxoknnmiv4LI0uI1KGoV+lGA38OlHJdAXaqA3rrqSvZ/7IjtHttI6/wJ+9kMfYGqwiu+H2AVUDyVwBARUoB8BJD1FCSgBJaAElIASWCSgAl0ngxJQAkpACSgBJbBsBFSgLxvKDXOhxRTuEj9pukQLEeg5dbZKDXSJQF8Q6MY3hC97ITve/AbSgWGaEn0eVHoR6PLZqUSgL9T63TAAN3hHRWxKxPktt9xioyDd4YRnv9UTl3YNDAxYYS5RzcPDw7YOuogpkefykJ/psboEZN7ImMgYyeHm1h133MHU1JStM97Jc6IkpjU/ywf+4A+49HffwOahQYzxaXVTCi+AQFJbBwQlBLbmuFwvBz+n9DP7M2MSMj+kExq7SaieldQyQxr0HhJNLm6ot1aCBKPXM4+4Y6hFMV5myCJo+wVpmVOKJJc083FkxXmW54sR9DZJvAr01Z1ca/DuSzN5bNmyhR07dtheiDCX9UrWLT2UwNEQOHqBvpvGRz/Ens99gbuHt9C+4AJe/qE/YmqopgL9aMDruahA10mgBJSAElACSkAJHA0BFehHQ0vPVQJKQAkoASWgBH4oARXoOkGOloD9ENULMRh807ECXSLQRaBvbrbxpya444q3EV5/HXglxU8+l+2/8VrqJ5/CfFihCBLEOnkimCQC3dZA12M9EXC1d52weWRtcxHoN910k+2yCGoX5e2kZz9ERToBJW069dRTbep2kbPSXkk1L32Qn6mM6p+ZK/PGZQUQmS7jc//99zM/P28jvNtFbsV2XJYEaU5UiWm0m2SFoVYfpDQ+WVbiBaGtPS5jHXkFockJypyQDK8M8coKaRAyWzG0g4KhDGppQR6U5BJYaQymNBQ+pCLQjcdwGZN0IIkrNhJeylvkobHtAkMuc0s2JcmmkoXIc+mDTeEuad4XRHqv6vpDUt2K+v4ZAm3JKhNw65bbTCLzZ/PmzXYNk7XKrbXtdttuOOm3DUurjE9v/0MIHJVAb7WIDz5A86NX8qAV6FtpXXABL/vQB5gdqluBXhbyb78iVwKPTkAF+qMz0jOUgBJQAkpACSiBhwioQNfZoASUgBJQAkpACSwbARXoy4Zyw1zISPVyL7TSxys7RF5KUfgU/iCjrQ7+9AR3WYF+LZiCWwbrtJ/1DF7xzt+jVamThRKtK9JIRJPIcxXo62XyiJwRuZymqZUzcojQlNdc/V2R0K4GujyX8+ScJEmszJHnKyV13P1d6nhprxNQ0uZOp2MF5uMf/3gGByVS2Sy2s9lsLtZsX6n2rpd5ciz9cJsylm6ycBstHH8ZK3ns3LmTRqNhNznIONo5VhbkVlB7xLlhOEyY6bYwSUiWG4JA1iWfPC9AxGISMNtqMJKEJKYkzLrERU6Yh4R5Qp4kHK6VTJdttvsJtbk2aWQoqz55kVOJE9pZRgqEUQLNgnpYJQsC5vOMWFK027h4G+beWw9/ABiNQD+WGbN+32M3VSxkXFj6O+DSs8v662qcy7o7NjbG+Pg41WrVRp7bjSFRZNczPZTAkRI4KoHebBAf3EPrYx9m/9V/zc6RcZrnn8/PfPD9TNfl3/pAU7gfKXg9TyPQdQ4oASWgBJSAElACR0VABfpR4dKTlYASUAJKQAkogR9GQAW6zo+jJeAEumcM/oJAL8uAwhtgSAT61GEr0KN/uw4fwx31Gu1LnsGL3/lOurUa3TACSYMswsiaIf0Q/2jHoF/PXypwXASwS6kt4kaei8QRsSmSU14TESTRkCJ8nAAV6bkShxNR8tW100XLu+hf+XrOOefYNO7SXtcv6YNEdLp2r0R7N/I93Hi4jAXCYunGBTduMo5f+9rXLConz2WM5P2y0hRpxmh9gPbMPBPtJsHwANXaAGk7hdIQ+iGFZzCJD7HP/MQhto2MEOUZYdolMTF+FtPyYDLO6UQF270Yf2IKksBGoSelR9TJaZYFzXpMMDyMbwIOH5qmNjJK6vmEZUFUSgYO86ilgGWZfFgq94WJIK9rBPrG+62wGQ4WHkvXLTfn5WdnnHEGQ0NDdl2T34NarWZ/B0Suy++Qi1BXib7x5s+x9lgF+rGS0/f9qAQ0Av1HJajvVwJKQAkoASWwsQioQN9Y4629VQJKQAkoASXwmBJQgf6Y4l2XF3+kQI+9lLIIKL0BBlqtRYHuXf8V/LJgZ61O95Jn8qJ3v4vuQI00rkjyd5umuDSStFgF+nqZKN9PoEvfROLMzs4yMTFhBY4IzcOHD1ux41KgO2ku565URLeLkl8qZaW9VrbKBhFfIpJzHve4x1kZ5YS/vC7tdLXPXf329TKO/dgPmRNunJwsd9Ho0t6lZQO++c1v2vGRTQ9XXXWVTWH9k8/7CWI8ggK6WUoQRjQoqG7dQtpJyVodW/c8FrkdBex84D4+/v99nMvfeRmpiPY8ZzhJKApR3jE5Hl1S4krEMIZ0cpKhaoWQgsGZlLFOSF6vcP+Ix564ICsDjB8zUh2mPdsiCnoR6EeygWghQH2xFrr0171m+96PA6ZteswIuNTrrqSEWy/d74N8lTVreHjYZvRwG4WkQUt/h1yU+mPWUL3wuiKgAn1dDeea6owK9DU1XNpYJaAElIASUAKrTkAF+qoPgTZACSgBJaAElMD6IaACff2M5Ur1ZKlAD8oOMRLR1otAH2i28KcPc+cVb4UbvkJQFNxXqZFd8ixe8O53kw3VaMeJTZVsFur8qkBfqZF7bO/jIiJFhC+V4E42Hzx4kL179y6KZ0mxLWmE5SFiejXqny+NencyyUVnSlS8k/pnnnmmTYPsDvc+EVlL2/7YEt7YV3ebFEQWPlL8OUEor0va/ZtuusmOncjD973/fZx26mn87M+8hKiAEM/WQvcrFRp5BpWEtNUhwSfyAps1Qzb2THfmeHBiP2eedSZJFJA3WvjdjKQ2QBHFtLtdyrQtQeeEXoFvUjYXPuHEDBM33Ehl5wSTAyHTzz4b/6nn0ukaorBG1IHxZIRWt4nxJRX3kY+rS+Xu3iFvVXl+5PzWy5lOmLt11q2xspbK/Jefn3XWWXbNcuvy0t8bec39zqzUZqX1wn4j90MF+kYe/dXtuwr01eWvd1cCSkAJKAElsNYIqEBfayOm7VUCSkAJKAEl0McEVKD38eD0adNEoBtbvxKsQPcyjAh06gzaCPRD3HbFWwm+ej0xht1xjexpz+TH3/Mu8qEKzSjGGIk+f3gK5j7trjbrCAksFeguLbCrMS7f79+/nz179lj5KZHbInpcau1HRkmulNT5flHN0lZJdzw3N2fbKSJ2x44dVka5+ujuq6Bxad2PEJOedowEXIT50nrnS+s/y2YGeci8+sY3vmFr1s/Pz3PnnXcyMjLCScefAHlB4PnkoW/l+WBtkKJb4BclA1FCaQrSMif1Czp+gVeLySRVfxBQlwjy+ZbkhaesyspmCIsM8pR50yAYCNgxlXP8oTb3fOZLVG/ew67hgF0veyLZs8+nO9PlnB3nEMxkDBcJeWDIgoUa6MfIRN+2MQm49WfpxhFZh9ycl9+DU089lU2bNj0sm4dbb+V9LpvGxiSovT4WAirQj4Wavmc5CKhAXw6Keg0loASUgBJQAhuHgAr0jTPW2lMloASUgBJQAo85ARXojznidXeD0vMpCWy/grJL4qWYUhIX1xlqNvGnDnKrRKB/9TqSsmRPXKd82jN57nvfRTZSoxFFlLZwr0fvf3qsFwIuettJThHjLt3wgQMH2LVrl42IlEhJkevy3EWsy3tdZPFK1eWV+znx7+4tbdu2bRvNZtOKdGmnyPN6vW7P1XTtqzNbl26qWDoOMm4uU4DbiPHGN76R5z//+Xb8kkQyXkAuc7GU5Bce3ShgrswZjWt4zYy4hKof8M3vfINv33YzWQB5WFIbHuKnX/wioiCkknnE7VLCzen6Ure8IPFKyLuUpkO1GnDyRMpx+xvc8Vf/QnDHPnaO+dz38ovwnncRxVTGaaMnUu9GxC0PrxrSDXKkiMWRHP/lLM3hfiTY1uU5LlvHUoEuHT3ppJNotVp2zsumkUqlsrjpx53rylMsTeu+LiFpp5adgAr0ZUeqFzxCAirQjxCUnqYElIASUAJKQAlYAirQdSIoASWgBJSAElACy0ZABfqyodwwFxKBXni9GtGBSaksRqAPMNxs4E8e4KYr3kp+/ZcJi5z9UR3v4mfzE3/wbjqbBmjGEr3p44lAlyj0I/NHG4bvWu6oi+h2MtoJdPleBPr999/fmzcLNcZFTjv5uVSgr5aklvZLFOfZZ59tI5nluQgpaaMT/dJm+x9lnmcf0hf32loeu35v+9Kof9dWJ9XdvJNxkMf5F5zPu9/1bo4//ng7RlYWllK53LfP20MVDpQdhr2EgSLAa3aolvCpv/wLPvc3V1P4Bi/0GT9unA/+6cdJixIvhbqf4HmGtOjiBSVxBEnaZfTBSfKb7iLJMqp5Tj7fhG7O7uGQvU89Ff/CswgbHpVuxGg0RDGXE1QjMr9AYtCP9Fh6puxBsvNQ/t+RX+JIb6XnrSECMsdl488FF1xAmqZ244gcbpOS2yTk1q3VKJexhnBqU38AARXoOjVWi4AK9NUir/dVAkpACSgBJbA2CahAX5vjpq1WAkpACSgBJdCXBFSg9+Ww9HWjegJdotAhICX2ckwp39cZnReBfpCbLr+U7IZriYqcA1EV/+Jn89w/fA+dTYPMx/GCPO8JdF/lT1+P95E2ztXYFYHjhM7SCHRJ4b579+7FiHSROkt/7lIKu6jwI73vj3Le0hrCIlalTUNDQ1x44YVIDXSJOpc2OkH+yMh4+V7SvEvb9fj+BCTHxEO/4o945vU20PRqeUtU90PfP/xqcoaUfeid4zZoyLh0Om2azRZTExPs3Hm3zWnxyU9+kl/5lV+1UbjdNLXvS4KQpDAUec5k1eefbvwPnv3fns5IVOOOb36HbHKGfbt38a1vfoP777+XkeEhnn7JJbz6da9lotUkCBPCIMZkKZEpCGIgMQx2M07/z13sffefMznqMTMW8KSffT7hads5VA84VAtpJAkxVcrUYyAaIJ3P7IYM2+cfKKuW/EASdiz51slzR043IW2s3z63wcitlfK9zKenPe1pdLtdG3kua5OsS9+v9MHSjT8rle1jY43Q+uxtT6D7di32KAjIZFW2nS3x6QYxJSFRgd1MGR/YS+vjH+bA1V/knpEtNJ5wPi++8o+YqktmhN4mSj2UwJEQUIF+JJT0HCWgBJSAElACSsARUIGuc0EJKAEloASUgBJYNgIq0JcN5Ya5kHyIWkhUp43CzfGljm/p45sKY3NN/IkJbr3sUvj360go2RdXKC9+Bs9673tpjQ3SCGP83EBh8H1PYtE3DLv13FEnZSRy2wl0EZwu2lEEuqRwXxo1LIJHxI+c42T294s0PhZu7j4u+nLp93I9972rCyz3F1kuUefnnXeeFegix+XnS+X+0uhNJ65WK2L+WLis5Ht8+e0uPUoPCl+0i8G3vsVQBMZGeodF71EGco6YYkNkPHuek3/G+PheREpBHgZWJnsedrwOHz7Egf37uPk73+Gtb/pdNo9s4iMf/hBRXCGMErwoIpONOmVJtSyhzLlj4kF+++1v4k8+/BESP+B9v/dubv/2jfzUc59HPYy45p/+mZNOOJ5f/9XX8LiLnsicyck9j26RI968giErOjS8DsMlXHxnkwcv/1P2bYv4LpNc/P+8nODck5kLJBC9pIgSsnqFXYcPsnVgjE3JIEUrJyx7m4msR/J6Gw2sKHfPZXOBXR49wWKPpanse68YSVG3ksOq91oBAm7uP/JW7nVZh2R9knTt8nsg8+IJT3iCLT0h0ehOrruNTZIpQ9YpF5XusoCsQFf0FuuEgLHrUu/vNfkLMDCFXXvkFdlU2Q4iCj+kkhcMN5vE+x+kfdVHOHT157l/dJTmBRfyf//JnzAxNIRvjG6eXCfzYiW6oQJ9JSjrPZSAElACSkAJrB8CKtDXz1hqT5SAElACSkAJrDoBFeirPgRrsgGmFCMFReSRevIhqk9kQjZPzeNPN7nrrW+Gf/sysZext5qQPf3pPPO9v8/s2BjduEqSSe3gshdA2TNEeqxxAi6luRPhTqSL8JHXpqamEIm+UoeN8F0ShemEkosmF4Ekh0glEVHSfhFRErV8+umnL6aW1wjNYx+xsAwJyoDcgzQUyVva6ESRL52oJAsM1awk7uYUsU+a+JRpzoAXWYmeZylBEFEWPlFYZ65MKWsVmp02nu+Tph3uvPMOdt27k8N79vCeyy9npDbAJ//sE1QHhqw4z0Ts4OH7UPdK/LzL/smD/OYbfos//vAHGRob4R1XvIPvfvtGvKwkKTwSExDhM755K2995zsYO2EbHSvRS0JTEmYZYSWkU4Fsbpbz9qTc99EvsLeaM721ytk//nQGTj+Jrinx0xwGEu7wZvnbm/6Nn3rSxZw+MEo541HJ6uLz7QYDT8oaeB55UULg2++zPLf99I1sM1oQVzZiXzYa9F6RSFDhqsf6IODWKdm04zb3uPIW0kO3mUeeb9q0iTPPPHNRoEvkuZScEIEuh65d62NO9EsvZKOPWUh3IV8CuzGpl0Uo930acUjm+9SynNFWi3jvPjof+QgTV3+GfWN1OhddxNPf/yEOjW3FyzMkB4f+9dcvo9vf7VCB3t/jo61TAkpACSgBJdBvBFSg99uIaHuUgBJQAkpACaxhAirQ1/DgrVLTbQySCHSJAI19Wn5J4PlEuc/myQbBVIO73/oWfBHofsaeWkz69Kdxye//ITOjm8miKtWssALd+PKBrH6EukpDuey3dcJGhI+ka5+dnbXCR2S1fJX07iKrV+JwUeEuMn5pumNp51I55WSTS+F+7rnnWukv57jU7ivR5vV2j6AMCUWg+4Zu2IuUruSGwJS0I0MalFRzw3BYYSpvMh3kFGlGPfcZiBLiIOwh8SI67ZSulI2o1zA2Y4HhE5/4cz7+sY9yYN9evCyDImO0PsC7f+9dbBnfTqU2CFFCIyvopl0Sr2Ag9jl8cB+/9mu/xsf+/CqiwSpvvfRybt95F5EXEqQlCRG1pMZsYxa/EvOZqz9PJ22RVBIqQYCX5XTLlGnamDzjKWaYLbtmaW6psdtrUwzXmfcNURBQK2Ama/KtYh9feeBGXnHxszku92Hap16M4JlActJbaZ4bQ1fKAYg0jyIKiZj3RKBLuQsnzBee29dkHRZ5rgJ9vf3u2Gm/8G+jrEWyhrpMHfJcfiYC/YwzzrAC3W0EkswZsnlouTJ5rEeu2qdjIyDyvCfQZS33CEqfYGEdkuwhc3FE5nvUs5TRmVniBw/R/tjHmP78X7J3MGDqCU/gx6/+R/aWIZLsPfZUoB/bSGy8d6lA33hjrj1WAkpACSgBJfCjEFCB/qPQ0/cqASWgBJSAElACDyOgAl0nxNESEGkj6TfxPbLIo2OLmHvEhc/mKamBPs8dl76F8KtfoRLk7KlGpJc8nUve+/sPE+hGBfrRou/r8120t0vJfssttzA5OWnFj0hziYp0Ud4r0REn0J1skvYtTbXuUiHLa0tTtEsK9/PPP39R9mt69mMfLRcpXUgK98AQFYZ6ClEp8hxSea2EGI+DfkpzuNKLvm6nRHkvlXuRZQSxR1QNiVMfv1Ny3/0PsO/gQdI0RxR7V+qgd1sMbR5hYmqCx517NjOzDTqdnMiPCb2YwJModIORKPYsw5gCPwltVPl73vtevvWNb/HSn3kpL3zBi4jCmCIImEvbmChgbOsmoqKkAqTNlq2j7lVC8npA4BtOnMo5brLLRAWmBnzaccBcWRD5AYOlT9d02RnMcGdjH0/efhLDcx1qZpCoW6GU8HPfw5OMCRKBLpuTAh/CkCzryXQrz8WVW4m+INIlzb3pRYT+4Erqxz52+s7VIeA2Ibl1S+T5UoHu1llZs7Zu3WoFulvLZI0VmS5fH7nerU5v9K7ricCjCfR5mX8B1CWTS6tNfHia9CNX0fjsJ9k/GHDgtFN5xgf/lOnTHkc18Mg7LYxsEtJDCTwKARXoOkWUgBJQAkpACSiBoyGgAv1oaOm5SkAJKAEloASUwA8loAJdJ8jREnAC3ZMPQEOflldapROJQJ/uCfTvveXNxF+9llpYsFci0C+5mIvf8wfMjWyiG1aoZAVeKRHovfrIeqwPAiLInUD/7ne/y/z8vK3R6yS1q8O7Ur11aeVd7V+5rxNTLrJcRJO02Qn+Wq3GaaedZqWViH9Ng/wjjJaVu1IfV+qdizhnQaBD5kMeSBQjRHhM+DnNkQrG8wnSnCAzJF5AJQzwynny9hTDeYyfxdx19z1M5xntvCBvp1SrFcKhGocb0zTTNvXhQYwEb5uAip8QpR5lVlCYwralpKQyUKXZbFCpVnjLm97MLTfezKtf/cu89GU/SyfPaWQpXhIxNDLM4cnDVL2AWOaKpIOXxOm+IY0NxuSMTLQ4vuszU/WZH4xoUNINfILSMFQGBKHHXmY5kM9wvAnZlnsMU2eIQYrMkJWF5VOIQJf4zjikCHw6IvoDfyFLh6s//NCC2VPp1qL/CIOkb+0nAq4EhpPgSzf3yFrksmdINPrmzZttuQlXJkP64d7votf7qW/alrVN4JEC3X9EBHozipDkGrUsY3hmmnj/BHMfv4rJT/8FE4nPPVs303rBy3jW71xKPQmJ/F4VHz2UwKMRUIH+aIT050pACSgBJaAElMBSAirQdT4oASWgBJSAElACy0ZABfqyodwwF7ICHYMvsif0aItAlxroBIyJQJ+a4+Y3vYnkq9cyGBr21WK6l1zMU9/z+zSGNtGJEipSA92oQF9Pk8ZFPLrU6DfddJOtx1utVm1UZLfbXUxDvFL9dhLJyXKR50sjO11t4S1btjA0NLQozeW5HC6F+0q1d73dx/NKDIWVKhKZKFHUceEh4kW+z32PJPeolj5Nr6QVe1AaalKBPC8pi5KBOCCY2YufzxIxCN2Id7zn9/j6A3dz0TOfyZOf+GQbMS7ZMMoksGnPszzFt5rbo1KG1PKAoPTIPI/Ugzz2KSKPrN2lGkbs2nkvzelZtp94Apu2H0eKrGk9PZ23u9SimCCJaBddu86FhSEvcjp+gSFncwpbTEirFjIdFjSKglJKFXRz4nZKYAwT2SyTrSkuGD+e7V5MfLjDaMvHLz1MHGDiiK5naJY53cgnjwJalHaTkrCS1MhWsttNRyLTe95c3i+plPVYHwRcxgvZ1CPP5SHPnSR3m4Lkqwj0U045xa5TbqOPk+wq0NfHfOinXnw/gW7LS2DsmtQKIyTbSLVIGW61iPYdov3hjzD3mU8yWY+4fXiIrx5/Gq//wt8yWK9ALplANAK9n8a4X9uiAr1fR0bbpQSUgBJQAkqgPwmoQO/PcdFWKQEloASUgBJYkwRUoK/JYVvVRsuHpZLCXeRSEXhW+khMZuRFjMw08Kdn+c7v/i7Vf7uWkQD21xM6lzyNp75bBPqYFehJLlHr8qErGoG+qqO5/Dd3Iud73/uejUCXSEo5XOTkSqVEdzWAXXpjkUzuNSemJLpT5NSpp57K+Pi4FejSXvn50vcvP6WNcUWfAnmktgZ6T/yK8EVeFRGMRzWHuF3YaO8s9CnTnHoQ4xel3XhRl9d338GtH/0jqmWdOE344m3fYd8ZWzjnOc/mjB1nUZY+bQq7HkndcUnRHizUrw9TY2uqhyagCEKyMKDpl6SJT2Ik2r20kfESLS46vOkVlIHHYFSxqebp5Jh2l2C4znTRwSsMiUSVex5F2KtBPuIF+I0WnSRghhwjKbTDiLAUmeQRl4Y9+3fxL//8D5y9ZZxNpc+mbsBI28MroAg9G5Hfks0GUcDAcVvZfsapDG7bwlye0pX2SsYPidoXke6JPO9JdFuHWAX6uvmFWirQZX2S9UuyeMhzWZ8qFSkk0Is0Hx0d5aSTTnrYxiSX5UMzZ6ybKdE3HfkvAt0slJewRSQ82kFk/54TgT7YbhHt3U/x0Y/T+tynOVwNuG1okBuOP5XfvPpvGBqsLpTSUIHeNwPcxw1Rgd7Hg6NNUwJKQAkoASXQhwRUoPfhoGiTlIASUAJKQAmsVQIq0NfqyK1eux8S6JKW2SMVoe6HhEQMzzfwZ2b5xu/8DrUbrmPLokC/mKe8+720BsdoRRFJIeqsJ881hfvqjeVy3lmEs8gbkZ4ige655x5mZmYeVr/XifTlvO8PutZSWe6i4qVd0j45RJSLlJI279ixwwp0kU6ujvDSdMkr0d71eI/QFESlpDM3tCMRvz153qvp7REYiUCHsJMRVhOyyCfLUsRLx35AkaUUzSbh7vv415e8kE1lnSFvmJu3D1D+4vMZetKFeEVMnkra84iuKYkNJJ4PgUdW5laQ18uA2Avpig83hiwJMQMJRbNL3Y8x3dTKbhN6dILSpmePSw8/za1cT0qfNAmYJcf3AhJCJOY7J6csM2pBQNFuUSaxjRr3ZBOGF+DlJVUCtgwOk3ea/P0XPscpo5vx5xsMJlUxJKnGAAAgAElEQVQbFW8MVthnGFp5SubB4KYxjjvlZEY2b6aZdUXJW2le+i7yvJf4WKSVZP8QlnqsDwJu846sWS59uwh0yeAha9qmTZuo1+t2rZLsHhKF7tYqtwFI1jgXqb4+qGgv+oHADxLoshLJ5qjMi2xWjKRMGWzME+7dj/n4n9H5/F8xEcFtg4N86+wn8OpPfpokDpAtVHoogSMhoAL9SCjpOUpACSgBJaAElIAjoAJd54ISUAJKQAkoASWwbARUoC8byg1zIVuJ1zwkwEVHWoHuxQw1mvhzM/z777yRgeuuY9z3OFiv0L7kYp787vfQGhy1aT4TifCVD11tFKoe64GAyB4R5mmaWnkzNTVlU7iLzHH1xeVnEvG9EodLvy5SSZ7LfaWN0h4RTyMjI7bGuQgrieR0KdxFqMv50lb5Kg89jo2ARF7HhQh0bHp2SUMuhkXEcVJIOvdeXXSR7Fko2dl7NcX9PCfBZ/KBvdxx7fWcuG8f+ZVXMmLqDATDfP3EYf7jKaez+dlP55QTT2PvnkPs3n+Ai572NEynw1BSIZXId4mAz0sGPdneE9ja5qnUkU5imxqdrKTiRRRpShT4EHrkItC9kqLTgawg8nwG4hqNPKWsJLZGOzbi21h5Xkq6eN+IrydIEjJjyMuSSm2A0A+phjEnbt3GUBTyvW9+g/GhYTrTk7QC6FTCXs1z2VggJTGKgrTI8byAMI4wstHI6202kMOllZdU+JI6WY5eOncV6Mc2Q/vvXS5yXNYhWa/kkHVK1lIR6SeffPKiNJe5UavVFjctyflyjqxdcuja1X/ju5Zb9JBAX1iLFjZCSW0O+Yuu8HrZZkSg1xtzhAcPU1z1cbLP/CVzccit9RpfO/McXvs3f0+WdQgDz65veiiBRyOgAv3RCOnPlYASUAJKQAkogaUEVKDrfFACSkAJKAEloASWjYAK9GVDuWEu9JBAlw9NIZdo0biKKX1qc7NEaZsbXv96hq69ju2ex6F6he4zn85F73wXneExmmFEXBbii6z8UYG+NqaOS4XuUrE70eMivUXw3HrrrTbifKkkd1Hd0ktXB32leuzqsksbpU3SNhHmAwMDVkQ5ae4i1J2wclHoIrE0FfKxj1ZUeIRZSV4JaURS7kF+2z0i41FLDTVZPJC1wJAFBW2vS9X3qHRSWvft5c5//Aq3feYLnDqxn3M7TWpelais8vWTNnHZ3AHO/NkX8oqX/Rxf/ddv8IV//Cfe+fu/T95uM1it2JTuUqPcL0tqkqpdUrSbEj8MyfKSdidlbHSMTqtLaQriOKQwGbnJMF5BUYiMjIijmGazTSGR6JU6nawQ704YBkRSg1xSx5sckUtSDdj3fPKiZNtxx7Nl6zgD9UEGq3XKZoMH7riTIm1Tph0m0g7e6JAV6KnN2iDp4EUmyTU8TFmSdro2Jb2/EGXuyykiRuXrQo12IaoB6Mc+R/vtnW59dZt4ZA2S9avT6dj07WeeeSZjY2NWmru1VdY1OZame9d1q99Gdu23R9Y42Tgk643LIiJrXmmLSUiJjkhcOnGZUmvPER6eJP/Ix8g++Re044jv1Wv88wkn85Yb/pVWq6kCfe1PiRXrgQr0FUOtN1ICSkAJKAElsC4IqEBfF8OonVACSkAJKAEl0B8EVKD3xzispVbYFO4S8+gZiqIkLw3V2iBptySenaIW+1zzutcx9uXrOdHAoXpC8exn8MS3X0538zjzQUBkCiuJ5GN/+ehVj/4nsDQ9sAhmJ21E9IisEcFzyy239E1HnIiSBok0dxHpLuLtvPPOs5Hoejx2BIIywHQLvIE682FJR2S575MAtU7BQF6SmpQsyEmqPq3uLHWpGz7X4b7P/D27P/JpdjRSqsUcndYEW8JBkqLG17cP87FqwWkvfD7Pe9bz+O53bue6r3+dX37da8Ui2vWpExg6kSGQGtKFIbBZL0TWl0i7giK0KeUlotxGnPsS7Z0TmBxMbqV4nERWcMvDNxFFt8CEMUUQ2IUrMiWBKUShU3g5YenbSHeRSWObxhnfvp2oWqXMC8IipzE5yYFD+0iqMbONNgNDYwRBRJbndNOUbp6R571NHm7DykLsuZXzck8XrymiyiVy11X0sZvDq3FlJ81lU5KsUbLWykNeP/30061A10MJrDSB3kadnkSX1aeXGUPW0F4NdExoN/eERgR6g3D/QcqP/SnZpz5J04OdIyP8y6mn8ev/8A+9zBr6199KD+GavZ8K9DU7dNpwJaAElIASUAKrQkAF+qpg15sqASWgBJSAElifBFSgr89xfSx7ZSPQPUOwUI+320mRTLN+UGFTIPKqy1de/3o2XXMdJ6Ylh6sJ6Y9dwgVvu4xsbAuzvqRwFkkleYj9hajLx7LFeu3lICBST6K4JfLRpRd2dXZF7ojsueuuu5bjVstyDRXoy4LxR7qIZ0LCoEIzy+h6hjCJCCOR1wWVNKOaF3S8DmVSkjVmGIygODRJeXCa5jVfo/nJzzN4eIIkCTnUnqHi+wwyxndOHKP1iz9F8PhzSYIRkmSYtvFIJb16T+nQDUo6YS+5eVQYpB57QIovm3dMaAW61CkvJYbcL8mDAo+camioSO30Zos6Pp00oxDJXqsz53t4lVrv+zy3UtykXTrdNgPDdUZqAzSm5si6Od1uTlyvE9ZqNkV7RUoIdNvMteaojQ6StXIqfg2fgMIYSiMR8gvRnSKXAt9KJtmkJHrqIXX+0JD09FVpS2rosT4ILG6cWBJ1LhkzXG308fFxW35C1mA9lMCKErB7eHpbHm0wul1pFwS65+GXoc304ZNS6zQJ9x8gv+pPyT/5STqex93Dw3zpzDP433//d3YDZe8aeiiBRyegAv3RGekZSkAJKAEloASUwJL/Tjaaj0vngxJQAkpACSgBJbBMBFSgLxPIjXQZz5B225RlYdMTx5HUXC3xggp+c5p037185Yor2Hz9f7KjUzBZr1A+51k86YoryDaPMxcGNsqzl/pbYyfXytSR9OYSee6iuV36YBE5ItDn5+c1An2tDOYKtVNq4sa1Ot25DpXSpxKEdNMuabdF5JVUAoOJCzK/S03Sobc7/NPbL+Pgv3yJU0ufEzuGoWabrp/RwWNocIgsjfmPTRVGX/8/qV54Ia0m5FlIMy2o1AcJJL26gTQw9iGHRKGHJicyXXxJ005M4YnskUdg5Xke5HhkBGWH2nyT46dSTvPqvfBzL2ZivMa3whbNwKcSVa0oknrriQ9DIwPMzkzRmW9x4vh2TAGHDk1JBXa8asVGusdxBH5J22TURgcwHfA6Uk9d1sGeljJ+rx66zZIgD9+jkGj0hTrB3883SQp5XwX6Cs3ox/42MvaSLUO+ylorNc0l6twdEpHusmk89q3ROyiBRxLobUrqHZK2XWqf9zb4REVPoHt+SrXTIDxwkPQjV5H/xafIfZ+7h0f4l7PO4Ff+7m8JPN9Gq+uhBI6EgAr0I6Gk5ygBJaAElIASUAKLf6WqQNfJoASUgBJQAkpACSwXARXoy0Vy41xH0nUGgXyEWlKkIp0CK9Dj2hCDYUngt+jefgeTl7+HuX/+MjO1Gjzn2Tz1ne8kG9/OfBQSeBLtKam1jZXoevQ/ASd2XDphkTsiz0XmiFwXgb5z586+6YhGoK/+UGR+SOoFJF3DkEmIDWRFlzIwRLFEL6aEYU7WniGa73DDmy9n/j+/zuD8DGNFxngUMmCMTW1+uF0wODjAbOpx63GjBK96AbUnPpF4cAthMkSjlUmidYJSRA7kgSEXIb1QM1w27cSmayV5J4jpBBFJHpLkAaVX2jTynpcS0GFrmjN+y4Pc+KFPM14bo06F60dStv3mK4lPOI6yk+MXhiSAJPRJOy2i0MMrDEU348zTH8fE4VlmG03KICQtS6RguoimDhlxvQItQ1LGBARWoNta5jz01Up1G2LeS3Ts6pw/crn0JYZeBfrqT/ZlaoGsq26TkqytssZedNFFdp11h0vxv0y31MsogSMm8FDadQlH9yh9j3zBhMd5T6Djp9S681agdz78UfJPfMqugxKBfs3jz+Z/fvGLRCLQNXHGEXPf6CeqQN/oM0D7rwSUgBJQAkrg6AhoCvej46VnKwEloASUgBJQAj+EgAp0nR5HS0AEui/ZY01JkRXEQUJeeJgwIW9Nk9BgYHaOmXe8j9m/+SemaxXMc57FRVdcQW4j0MVqZQtRTL0PYfVYGwR6WQOMFTxyuFq98lwE+m233dY3HVGBvvpDkQZS0MFjMPcZ7IIpCrJqQFkTqdyh0ZphhILB0MPfN8++118BN95IlM5TdOfxyalFUpLcMJPCwOgwkybk5pEKx736lcTnPZ6pIqCoDGD8iNL4hKVHWPYiuYuFpUVq9Uqt8sik4OXMRzHzcUy9G1BPQ1sbvfTl0aX0WmxudTj+W7u54wN/ydZwiJGywjXHGQbf+CqiU47HE0kfhCC104suoayJJmdocJitm7cwN9tkdmqeQqLLZYNRWZKHWNFUyuahyMdvlVQLqZge9KLNbVvdV9me1FPlTpg/tEw+XKHbJMq6C2n1J/sytcBunDBmMQpdNiw95SlP6dWM9jxbQkO+agr3ZQKulzkqAosC3fTSty8V6JWsJ9CNRKBn80QHDtD80EfJPvEpvDBk5/AwXz7/8fzi568mQlK+Sx10PZTAoxNQgf7ojPQMJaAElIASUAJK4CECKtB1NigBJaAElIASUALLRkAF+rKh3DAXEoHey71Z2g9ARQClUgM9rlFm84TFLPVGk8Y73s/8F/+Z6VpC/pxn8H9ddhn5pq3M2KhQyYsstTKlDuZDkXUbBuIa7KgT507cuDTCrjav1EBXgb4GB/YxbHIWiDSGQRNRaaTkZUFnIKQTGdJOk4CccT8gbnfg/mmm3/AWkjt2EuVtOu1pirAgiqHbhlbpMTA4yKQfclct5sz/8UoGLryAB4uSuSgmGBqiVYqCtoV67VcRPCLPffuQaucZxi+Zi2Mr0Qc6IYNpuBDBnVMGHYqgzXDaYezb9/G9Kz/DprLKSJ7wteNCtvzWK6mefjJGxI8vm4YMadGh6LbZMjbM5q1baTRazM02yLuizuXaoY0u70pEvGwUsOmOS+gUxIVv18De//X+Z5vvaqEvuPIfJM9l6KyA0iwej+EsXvlLL03jLtk9nvzkJ9tGyJorQn3p5qCVb53ecSMT6G3Y6a088hecrO+S7UPWoGoWEpaGIkippfNEBw8wd+VHST/xKVv+5e6hQa594gX897/6LJHpZQtRgb6RZ9OR910F+pGz0jOVgBJQAkpACSgBZIO5bjHXiaAElIASUAJKQAksDwEV6MvDcSNdRQR6QY73f9h7EyjJrrPO83/fHltmVlXWqqW07yqVNm8Y0Gabzd14sAHjtg19euhh6IaGYeieM9iWvNDdp7uHtiSz2YPdgN2SbEkli2XANLbBuAEjhLElW5IllbZSZVVmZEbG/rY7539f3KxQqSRlVi6KyvgexMnIiPde3Pu7N25a9bvf9zlAoHzoNEecAG5UMemYkdRRri+gecv/g+Y9f4h6KUR6w/fgGgr06e1Y8Bwj0PkPpxRbFFxyjD4Bz/PQ7/eX6qBT5CwuLpoH//OEoqder49MRyQC/dUfiszJkOQpql4Ar0tBrdAtO+jlCcI4RZVp1A8fwRc++d+w46k69nzpq4jmj5g65HnWNxHbihI+YXJ2QHs+6srBrF9C6cJLEZ+2B89HAZy9p2Pv66/BQuii77L+uVldzPri5g48I6qL6O/M0ei4IXpuaKLP+fByVitPkbk9JEEXPnqoHJpD95vfQSX2jWR/ZjJCdsX58LZugdYOEp2h7/KaDKECKqEPJ/DRTVP0OjFU5sKHj0AzhF6h5zBNPOA7CshS5FkG1y1qXZvDSP9CRNkoZJPBvXBVg8Ma9WNjW2wUkE1Ir/5sX5sW2OweNmU758dVV121lO1D/ilobTjLXU6OgFltBgKdW5Io0JOBQC8PC3RGoM8cxsLtv4n+p34PkefhkYkJfOk1V+Gdn/40gkG2kELGyyEEXp6ACHSZIUJACAgBISAEhMBKCIhAXwktOVcICAEhIASEgBB4WQIi0GWCrJQABXqqUziuQugGyPoZkgzQfgiPdYTzBmpz82je8l/QuOePjEDPbvgeXHvzzYi3bcei70CrDA5T0lIa5SLQVzoGr8b5FOjdbhdRFBnBx1TCzz//PGZmZkxUpE3v/mq07USfKQJ9dSMxXHd7+E6UJ/Yba+UH98CcyINolSLL+yj5IXScQvsuegGQxn1MxwqYa+Ibn/nvePBz9+Cswwu4tNVHDT1oxXzv6aAuOIUykDG6XDmI3QBdHaGtIsyWSnhuoozyVZfhyh/9pzhS89EIHSyGTA9cpHP3U9dEelP8sM45JXauI+SIwJq9fHg6hasTZG4fccAo9D7crI9IaZRiD6XYRaxCtOEDnmcqlSdIEfs5MtZzVxoqTZBwTQsCpImGk3sIcg+h9s0moY5OkbpAxPoXaQpuLsi8oRByA9yytVGeA6k+GIATR5tza4AI9NXN9tG5ejiFO58zcnffvn3g+svflzZcjE6TpSVjRKBY/3WRvl2x/nlRmoJrXCl14WUYRKC34B+ZQf3230DvU7+Hsu/h0VoVf/naa/Fjv/97JgKd67MI9DGaPKvoqgj0VcCTS4WAEBACQkAIjCEBEehjOOjSZSEgBISAEBAC60VABPp6kd2896VAz3UGx1HwWHc4gYknT1ymSY7h6w4m5hfQ/NB/MhHoc1EJ2fXfi2tu/gCS6W1ouI6pHWwFutRAP3XmCqPMKXRs+vbnnnsOfFCg24jJUekNZZOt0T4s+Pmcfbj00ktRKpVGpbkj1Q4Kce5rsQ/+zjrblB1+DiNJqKQpU+h9M2dwLh0wJTK9MCs9IIXOYgSeD51r5J5Cx0mh+13s6mq0HzuIP/i5n8feTg+VuXmclvZRgUamU+g8gascKMdFnCRo5w4iKJT8MuLMQZL7OBqV8MRkCf7V+7Dvx38Ez1YCHI4UFmoB3FgjTBQi7cFPKXsyxH4fsZMiTKsIsqqR8lp5UBToYBqNDImTIHFj5H5mNHnUA2qZj7jvwXEnoSi+80UoPwVCD61+B51mG1uqk4gZ9x6EUNqFyl24uQs/d41cipGb6PeAfcoyI94Txc8oth7YaPMi4nywuYi/DCWfO7Fskgj0kfryvExjbPQ410q74WhYmDP6vFwuo1armbvwPYrz0047zayv9nqR6KfKiG++dhZZg4DcyZE6GXKTGoTZPhz4GdOyc01NUUq68I/OYeb229H55O9gwvXweLWMv7j6KrzrM59B6IdANvgDsvkwSY/WmIAI9DUGKrcTAkJACAgBIbDJCYhA3+QDLN0TAkJACAgBIbCRBESgbyTtzfJZDEGy//DpMq+yEWhM48koziiLUanXsfjhf4/mgftRD6tIr7sB19z8PqTTW7Do8RoKdEZOSv3eU2lWUDwzjTsFDuU05fmzzz67FBk5SumFrUDnT0rzMAxRrVZN5Dz7ceaZZ5rX5HgxAYpzfqf5YIRhpoq0vV4OhBkQJcVzVytkiucUkYiFSC8EC89n3XFkMXzHNfW9cxfoqQQq6WJbO0b324/hb3/mf8flvQSd+hy2lDTyLEeSM4IbCHQA3wux2O+gCZg0wCXHR8podCfErB/g4EQJpav34/If/mEcLpdxsORgdnoCTjdFqQ9MwEMYU1T30Sv3Ebspol4VUVxDh+tW2Uea9bgFCJ6RlJTtORQj5fM+/HYfW50ICx0Fv7obqV5Erp9HEKUIohLanR6OPD+L3bvOQLeXIAjLUGC0sAOVO0aem74zalNxU0FRA72I8H/5/MUvys3xkqdLFo9T4Xts10e7sYdt5nrEg2sS16mdO3di7969p0J3pI1jRoDrGDN7cLVJ3QSxG5v/LehlHtzcM2t+saRplOMY3uwCDv36r2Pxd34bUyrHs9Uy/vzSy/DPP/s5+GEJudbD+4PGjKZ0dyUERKCvhJacKwSEgBAQAkJACIhAlzkgBISAEBACQkAIrBkBEehrhnKMblTkGi7SCTOdsW9SeCZuZlIhl7IEZSPQPzIk0G/ENTe/H+n0pBHoKsdSRJ2UwDx1pg7TtzONuz0o0A8dOmR+pRSiABqVw0ZsxnFsBP/09DQuueQSE9Fp+2AjQUelzaPSjiLyXBcbYwbR5ZQjLHVrBHo6EOh5kcY3GRLoFOqUxkWd3BzMWO5BIevHyHVxoa9T1BY76P/dP+DrP/tzuLzThcpSaC9BwnTtrBOugSB24eoAs26OgyrF3vMvLlK4Zxra9xF7Cl1PY3L3Lpx92ZVoBxU8srWGI+fvhQsHQQrs6Pax5fAs0vYC5msO+lNlhOF29OMQ/YqHdNJHkvSQp314jKLMI7hssZsbge6mMSb8APMdwImmkeQNwDmMckVj29btCMMyHnv0IBwVIAwq6HRi+F4EpTwTmfnCw+ZpN2GaozLc0o4NIsCNRzbynGtlEATodDpmTeKD71Ggn3766RvUIvkYIbB8AoVA52YoCvQYscdyG8z0EZhsG/agRC/3YnhHFzD7id9B41OfQKS7mJ+awJ9ffCl+6o670M0yuL5vynLIIQReiYAI9FciJO8LASEgBISAEBACwwREoMt8EAJCQAgIASEgBNaMgAj0NUM5RjcSgT5Gg226SgFNEV2pVMxPynK+ZiPQbYp0vj5KB6WUFemMNr/oootGLtX8KPF6gQGh/mYk+iCVO9+jGGHkuZ8V0edM50sPnClVRKwfl8I9djV6OmGYLabLVbh5gl67AXTa8OaayJ98Ds/+3C9hx9whbKltQbfbhMN64qGHTppB9zRCJ8JTQYa56Qre8G/+HRpb9+Bwv4+8GmFP6GDr4aew8Nd/jee++o9wu8BXd27Dub/8i4hDF4nSuKyxiPDAH+DpBx7EE9Ua5s84A697548DZ+3FfNY0D99XiFwHKnbg9kL4WQCVZ6YOe+alcMtAq6vhuDVkuo0gauO007ejXKrg8ccPQmsP1cokZg7XUatOIUkyaEZqquO/D0X0+VLhX5HoIzn916tRXDOZpp0HfzIjRrPZNGnb7Xu7d+8Wgb5eAyD3XRWBEwl03tBPA3hLAr3YXFmOUyPQD//mb6P9u5/ElJvg6cjHV/Zdifd85g5E1Sq63FQ1+D6sqmFy8aYnIAJ90w+xdFAICAEhIASEwJoSEIG+pjjlZkJACAgBISAExpuACPTxHv+T670I9JPjdmpfRRHNmuGLi4umI4yWPHr0KI4cOWLSENtU6aPSy+F6wfxHegr0ffv2mXYy8pOHrT88Km0elXY4rB8/qL1tJTprm1ON2Prm5pkpjl7UQS9SkvOcYwfle6lWwXz9KHSeonvkMOJnn8XDf/EV/Pdfuw2XKBdvjbbgrAzw4xiTUYjFuIO5rAf4HiL40K6PxbOm8a0gxr73/gzmz7ocDUbuego7Owu4aP4wnAcewJOfvhe1To6HzzwDl/zyL0FNT6IfaJx+ZAbuXZ/D03/1NTw1sQv55Vfigh/5IRzeXkYQaiRJE8wXz1q+jioDWRV5z4MfZ/DyDP1yin4lQdzXcFmF3Umx+/QpQKU49NxhuG6AJM4R93Ps2X0Gjh6dR+BHrIaOPB+msUQJJgWH5Tcqgy7tWHcCXEO5qYfrEbNg2A1J559/PiYmJpai0EUqrvtQyAecBAEr0Hlp5sZIvD4LUxiBzhTuRWaiYs0rxwn8hRaevO12LHz8N7A7dHG4VsEfn3sefvFP/gwzR4+iVKnAdXmdHELg5QmIQJcZIgSEgBAQAkJACKyEgAj0ldCSc4WAEBACQkAICIGXJSACXSbIygmIQF85s1P/CkodPp544gn0ej0TyU0JxAel0HBd31HorZXjbCfbxmjPyy+/3NRwt6nbRaCfeKT8XCNMi7rnRYR5UeecqdXTwXMr1HmHY1L9hfcLU4Vy5mJRd9CtAa0nn0TwD4/i6S99BZ/65G9hu+fj+tPPNdHf+ugCdjoBYpWjEWrz08sYje7jIa+H+b3TeOvP/lvUa3vQTFlP3cWX7/o0Hrv/Huz3XLw2ClFLM8xWJ/GWf/kzwGQFXV9horOIZ77w/+HRB76BZrAd0TmX4up3vQ2HJz1MdtsIZg8jmp5Aw88xm7ro+FvheJOo9DRKqUaz3MFC1IKnXXipC9dz4fganu8hjlMsLCxiorYVnhuh30/RbHYwNbnFUHlhSYPh6HM+H2xAGIUvi7RhQwjY9Yabj5jJg+smX9u/f78R6JwvduPPhjRIPkQIrIgAs464JoEGBXrqFgLdywM4ubdU/5x/M6q9Pvy5BtLnDqH7+QNof/qTmKmV8ZdXXIm3f/z/xeTUFvTjRCLQV8R/fE8WgT6+Yy89FwJCQAgIASFwMgREoJ8MNblGCAgBISAEhIAQOCEBEegyMVZOQAT6ypmd2ldQ+Pi+b+Tzww8/jFarZaQ0hTqFj63fm6bpSHWUbbN1h2u1mknhTnHF12ybR6rBI9IYL9egRHcHgdL8UaRpL+qdJ25R+5zR6ZQptj46n1Om27jrUurA7+ToVXK0JoHuQ99GfOcXUP+Tr+CpZ57AfHcRj+g2Ditge5LiZ374n+Hs885GJ8yQqRR+nEAjR31bBY87KcpnXoh5twq/NGGivP/gdz6Jr9zx+5jWMV53zl78wrvejqQV44m/+hpiV6HPGulIsefc07HzrHPRVTX0wwlMXngOnks7OHe+hSN/8Kc4OP886jUHu77rjShf8VosqgjVPhAlORZKLcx5DUz4JbjdHA4jy1mj3dTudcwOg1KphoX6IoIgguv6yDISYwr3YRoi0Edker9qzeB84OYdPngwcwcPbuxhdg+7NnGtlUMIjB6BQqBzgc/dGNlAoDtWoA/KfLAuejWJ4TfawMws2vd+FvMf/w3Ut07iCxdejJ+68y4jz33PhyM10EdvmEewRSLQR86P/gQAACAASURBVHBQpElCQAgIASEgBEaYgAj0ER4caZoQEAJCQAgIgVONgAj0U23ERqG9ItBHYRQ2ug2UP4yQfOihh0zUuZVANt0w3x+l6Ekrq9hmiv3JyUlcfPHFRlRxIwDbbeX6RrMc9c+jAMlZixwaTq6ogqFY75xR1SYKvah9zpWA8px10V3KcyPQqbwB7fB3B4eeOYyG6mDebWHnM0ex8+6/RvPzX8Zs3EZrMkD5n3w3Ht0RAc0uXnfeFShNlNHyEygnw0ScIEwzdPwIi66HpFZFw3eRZA5cFeLZhx9D64mnsTXwMFkDrjl/D3Y/N4dv/YePFlGSjosnSi6mfvBG7L7+u7HoBWgpZiOYQK/Vw9VPL+Lor38GB2efw0wN2P1Db0Zw0w14vlxGkDKyUqMZtNDwm9hTnQYWYmT9FMr14Lg+SEbn/F5opEmOiYkp9E1dX3Io0tsXh03fbuufSwT6qH8H1qt9dtMRS0pwHeVGJG7sYQS6FecvzFywXi2R+wqBlRLg3wHXZM/QTozc6RVrmw6gtGf+FvDg+l/LUwTNNvDsIfTuvRvz/+0TeC4M8OeXXoZ/8bm74TgedFpswJNDCLwSARHor0RI3hcCQkAICAEhIASGCYhAl/kgBISAEBACQkAIrBkBEehrhnKMbiQCfYwG+wVd5T92U6B3Oh3z+vA/flOoj9I/hlOOU5rzwXZRVE1PT5v65zaN+7iO4yv1O3E1Yoafq0KOe5kDRys4uWOizhl9brUHY2l5DuumU6AUAl2DEj5xPDz40LfQzFroqTbOPtrCns8/gPr9X0bdz5GcuR2X/Jv34pt7ykj7GpNOGT2doO0nCDyNyW4PYbsHFxU4qoRuyUEzAvoZ554Ppw/UMh9lRptjFiW1iKseO4TD7/uPKCWAp1x8sxJBve0HMPmW61CveFj0HXg6gNsD3vBUG7O/9vs40pzF82GM6R+8Hs73XYdnayU4uaYeRy/ooR/FOHvbGUiP9tBZ5NynHHeRM8W8cuAo1rXmHPMHWRmOF+hmS0HxoNk3zyWF+yvNw832vk3hzuwXp59+upkrXDe5LtlSE/wpAn2zjfxm6Q/XrEKgQ8XgAswU7ho+oL2lTVSZA5TTBGFjEc7RWXQO3Iv6b/86DpcifPHyffjnn70bOsvN3xQ5hMByCIhAXw4lOUcICAEhIASEgBCwBESgy1wQAkJACAgBISAE1oyACPQ1QzlGN1qeQJ+7+YNYuOcAFqIq9PVvxms/+AFkO7Zg0StSgDJ1pxEKY0RuVLs6HD1OgWOjytlephWem5tbavrMzIx5bViW20jujRLotr38PCvurYyyDeV7p512Gs444wxzDtMlU6LbiPQoior5JxFwL5qWqavRR8ErgAskuZHnHlxkinJcIaMoVyZRuRHNeZJC5RlC3zOB13meQbkhHvj6w+j0G/i7B7+K7sOPYctDT2O60cUFb7gG6a5tiF5zBZ6eKsNRIUIdIFEZ+n4K38lQ7XeNQC+rKtwkRNMD2qFCyjTp2kOgXVQYjZ530XdmETkL+O6Ds3jilz6C7TFQzhSeDUto7rsM2b6LcXRLCc1tk9h58aVYVB72L+T44w/8e1x43rnwpisI952P+IqL8LzvwE0SRK6LxE+x4+yd6C1kSBaBuMsI8ww6z400d1wXvhciTTMztzxKdF3kvjcZ3Jeiz0Wgj+r6t1btslk6+L0xIz8oIWHXmCKlP1CpVEw2DFsGg5t6GI1uy2GsVXvkPkJgbQlw/vJ/v3FtS6BUz2yUyhBAwzUbqYrMH0CYxCg1GnDn59G67wDmbrsVc7UqvrhvH37yzs8hZo10ZvIYfCfWtp1yt81GQAT6ZhtR6Y8QEAJCQAgIgfUlIAJ9ffnK3YWAEBACQkAIjBUBEehjNdxr1NnlCfQj7/sA6nffi0apBnXjW/D6D92CbOdWI9AV/dJQreQ1apjcZhUEbEpzK9CtnG42m/j2t789UqLZCnS2mdGcbCvTtNu65vyd7zHKkwKdB9+30ed8nymUbTrlVWDblJdSiqR5As/14HGjS5LDUx48x0OSZ4DjINYZEuRwPMdIlDxL4eocoevCyTIoE2EY4KF/fATdTgO33vqf8fzTT+LiM/bgonP24nu+/y1IKmXUY40snICCDyf3kDkaiZtCIUEp66OUZQiSAEEaoOUHaPo+YsdD6rjwsxzVNEag28i8Ofio4w2H2/ibn78Fe3WArYlCDwGOKA9HK2XMbJtA/7y9uOK978JjkY9zgjI++/Hfwk2vfz12n7YdncjFfCVC21EoJSlqjoOpndtQqpXwxME59PuRiTgHUkBng7G3UZT8OYgqN1HmdoU77rlEoG/K74wtGcHNRRTj/N1u6uHaw8OmaC+Xy7jwwguXNvRwMw+zYvAaK9U3JSTp1ClNoCjqwc0hDlzEcNEzm6hSFSAH12O+AySORpQlhUCfq6N9332Y+9jtmC1H+OK+/XjvnXcVEehFoQs5hMArEhCB/oqI5AQhIASEgBAQAkJgiIAIdJkOQkAICAEhIASEwJoREIG+ZijH6EbLE+jzt3wQjXs/j4VSDfn1b8Zrbnk/0u1TaLjOkkAfhGiOEbvR7CojZ62MZguHZXq73cbDDz880gKdbbYC3W4AsAKdEt0Kdgp09tVuDuB1EoF+ojmp4XkOsjRFmmQIPB+RGwBMnT4QH4wUj1ntNnRNtLpygXLgI+114fQTlF0P/XaKhx/6DuJuG7ff9ms4fe8uvPUdP4TYK9K7U8Gg76GEKsA06NodCPQMSqUIsxghBXrmIkhdLAYRGkGIvkOJ7iLIE0ykXUR5G8qZR5A3cPlMG1/6v/8DdmUU6C4YN9/ONOq+jyOTFaQXnINL3/MuPFarYLpchup2kCcdBL5GT6VoUBFFASYdB0E/xkWXXIIH/+7vEFZPQzutmOh7B31onQz/J/rg+bBAt6na7WnDEeiD1ySF8WguiCfRKivQmemCBzfzcK3hesS1ifKckec8j+vQmWeeuSTZS6WSOYfn2ij2k2iCXCIE1pUABXquPLNRyNMJPE2BrhE7FOgewowR6NwABYR5IdC9eh3tAwcwd/vtmCuV8MUr9uM9d9zJ/5FhBLocQmA5BESgL4eSnCMEhIAQEAJCQAhYAiLQZS4IASEgBISAEBACa0ZABPqaoRyjGy1PoDc/8qtYPHA/5sMq0utvwjUfeB/S6Ukj0GFqB7OOpvwD6ihMHCudKXkocobToVOgf+Mb3yjGa0QOtpcHBZVNH09xZSUW+8BITkoqpnHnwfcprnjYyPNR6tOIoB00QyP0fSRpYiLOAz+ESnKkrR4i7SCiRPEVVOCi72ZYSNtInAwRyzMkMSq5QhkeekmOL//V32Bm5jD+5I/+EGeceyZu/CffB49R3kyFnilsC7dAL2bIlINMuSZ6MfYY3Z0ZeR4xLXquzYPyvB5F6LkeEiPQU0zEPVTSDnzdQpS1sbeZ4t4P/RdEnQR+J8GuHbsRTU6gFfqYK3lIdm3H/h/5McxNbENrvo6JUoQ8bQO6i9QD4shH7iq4vS6CNEGQK+SdGJk3Da92BtIsRZY2jeB/8WG/I8fLc5459Bqj0EWej9aUX2VrbNYLmx2DUpxrDkU6H9u2bcPOnTuXBPnU1JQphcEH37dR6rYkxSqbI5cLgTUnoJVjIs0p0inQA12kcO9RoCsPYQo4GohdbTY3lRcLgd46cAD1227HXFTClyjQ77zTlMAQgb7mQ7RpbygCfdMOrXRMCAgBISAEhMC6EBCBvi5Y5aZCQAgIASEgBMaTgAj08Rz31fV6eQJ98cMfMRHo81EV2XWFQE+mJ00Kd0erpdrVUgN9daOxFldT/lBGW4HO320aYqZw//rXv74kn9fi81Z7D1u73LaTYtxKcT6nuKKQ2rNnj0njbmug2xTv/Hy+b+X7atuz2a53OP5ZjpSp8CMfOvCQ9hO4ucIWN4TTSwGfdeW7SFSKvOTAdXL4SQo/yZHNLEC1EuipKbz1bW/FI08dxP/2C/8a137PG9DWGVKlwDLhOgUmvAqihFXUlYnujl2g53JVyFFKgSDLoVUG7aRohC4WQtZhd6G0iygFqkmGcpKCcfAhEky2e/g//tUvQHW6qAD42ff+C1z72tdjLu1jTveQVCuIK9M4HDsoBR6SfgcTUyFSsI56hkaaop8m2F4po5RniOtN7KxNod720FVb4Ic+HNb+1fHLDPuJBDpPl9Vus31XhvvD9ciuoVw/uXbaiHOuQ2eddZY5nenabdQ51ypeY+ulm1miZZ5s5nlyqvYtH2xygnbg6xhBPhDo7jGBzqWba7ifxyg3jwn0uVtvx7wV6HcUAl02sJ2qM2Hj2y0CfeOZyycKASEgBISAEDiVCYhAP5VHT9ouBISAEBACQmDECIhAH7EBOSWaszyB3vjQh7F47+dRDynQb8S1N78fyXYKdA9MrGyinrUWWTACY055bgW6lcpWoLdaLROBTkE9KsfxsslKK8ooiilGdbIfFOiMQLfplG10KPsmAv2lRzPINKI4R+Y6aERAw82ReS6iUgUBBfPReQQOBTh5+yiVAgTdLrzn5zH/9UfxN//5t1A7WEdzzzZ8U/Vw2Tt+AOHl5yGplRFnGkkGlKtVJHGKahAiaXfh5jn8HCb9b8cr6omXE5i6up0gRzvI0A5jtIPYiPVa30U59hHFEVzWTncBJ3AQpi10Zg9hK3xMqwCtWKMZlqEmqkAJiHWKNC8hiX1smSyj3ZzDfL8Od4uPvu+gnSv4QQm1HFDNFqIcmPB99HUF9ZYLPwrgeAmybFign0h4Hv/aiTI4iCgdlTVlLdrBv2lca7j+8DnXVK41fOzYsQO7d+826+jx2TC46cdm1bCR7GvRHrmHEFhLAlagazgmwjykQIdG1wuQKQ+lRIMCvU+BrgcCfb6O1r0HMHfrx7AQlfDlfUzhfgcyLQJ9Lcdms99LBPpmH2HpnxAQAkJACAiBtSUgAn1tecrdhIAQEAJCQAiMNQER6GM9/CfZ+eUJdJvCvR5WkH4vI9B/RSLQT5L4el9GwWPTofM5BY+V0J1OB08++aR5bZQOK5xs7XO2l5GdTI1MSUUpRWk1PT29FOE5HGnP/vKQKLgXj2qUapOOV/se6kGGWScBAg+O68GZb2EqdTFZCqEyps3PEGddqCRFOXMx9+Aj+Kv/9f/EBQ1gZtcEHvT6uPzdP4Lyay7HYhgg1S6UEyBLUjDuPO60UA18uGBK3xyxq9DxmKLfQbVf1D5vBQrNQCEOWkj8Jmpxji1dhTCJkOsqMl1CrIB+nmJrSUN3Z3GaX4JXX0QcljEblbHoAI6nWaQXaVch7zvwnT6qkQYqCm2vj3auUdt6OsrlScw8/iS8Xoy038ZUrYwcZTjuFPpJjFzHUMxVvHQU933R8YI07cWmgBdcIxHpo7SkrLotNnKcP8MwNBt4JiYmzHoURRFqtZpZZ7mWDq9fdtMS3+O19r1VN0huIATWkAAFeqpcMJV7kCUoZYxA54YnCnQXpQRwc5bgALwhgd5kCvePFgL9Ly7fj/feeSdSzYLpo1MWZg0xya3WgYAI9HWAKrcUAkJACAgBIbCJCYhA38SDK10TAkJACAgBIbDRBESgbzTxzfB5yxfozQP3mwj01KRw/xWk26dMDXSmcLfRwBKD+erPCTsWtnb4/Pw85ubmTMP4Gn9nZOWoHMOyn+1j1Dlfo3g644wzjLzi65TofM/WRqfIsq/zucjzE49okAFunJrU7YuRQtvJUWEd9G6MWjOD707Aq89ChR503kYeJECo4CYpjjz4TfzpL38IexcyPFcL8HjVxevf/U6455+NOuVLWIEXVKD6CTyOURqjpDIkboq+l6LrK3RZ5iH3MNHzUIoDxE4JfSeEdhvQ3gIqaYKJfsYq6WgEVXTcEhQceFqh1J7DTi9BudnCVDdBtxzh+akK6maTCOC6Abr9zESZl1QX6NehghyJSrB915molHfjyOEmmo0GylGIPExxtH0EISpwswBMX+w4Q+7nROJ8GOuSRBeBPirrx3q2wwpw/rzkkkvMhh4Kc643XEP5kw+uVXbjEtsz/J6sS+s5QnLvkyVgBTp/hqxxnhYCve0FRqwzY4iXA31PmxrpJoX7/ByaB+5D/dbbsRCU8Jf79uO9d9yJFJkp2SGHEFgOARHoy6Ek5wgBISAEhIAQEAKWgAh0mQtCQAgIASEgBITAmhEQgb5mKMfoRssT6KyBblK4RzVk19+Eaz/wPiPQWQNdMT0y6yAzhfsYkRvVrnIsKHMYwU2x8/zzz+OZZ55ZEs9WWI9K+ymg2F62lW1mdKeNRL/gggtQqbD69bE5xvbbDQDDAn1U+rOW7Sh8rWIhZRPvXCiKY98y+8x6Xet/FTe1DBrCNLwqLQR6y1eIoTHheFCNFqZ6HtDUePB3fxfd+aPoloGzbroW57z+Sqg8Q/OpZ/Gd+/8Hts320dxWwaESEJ55JvT0dvSjMpqpQpwBW4ISgiSD02+jrFP0ghStIEPPV+hxk03uodbzUY5D5LpiIs0dZ948wjxGlKXouyFmwyraXoQgd1DKNSbmnscFgcY3/uiPER6Zw/xkhOTaS1G68AIAEbT24ZVK6KYp/LSJCB0ACbbvmEbg19CcB5oNo3egfBcdr4uO10PFKSFt9BH6EVzXMxs2Thh1fqLBNLAlhftazvNRvRfXUpaUaLfb2LdvHyYnJ81csWuW+Tbyu6mUWZO4HvF3EeijOqLSLkvgBRHoZg3um78tJoU7PEQpwMQciatNivfICPQ6mvcNItDDCH+xbz9+0gj03Mh3OYTAcgiIQF8OJTlHCAgBISAEhIAQsAREoMtcEAJCQAgIASEgBNaMgAj0NUM5RjdaqUBnDfSbTA10I9BdFk8GHOWIQB+hWWNTt1PkPPfcczh48OBSOuFRSylsUx5TPDG6k23nwdcvvfRSI9Btm4cjPnmOFVk23fIIDcGqm8KIvnwgaukmHJ3DYUpoU6m2UOdaaeT060uiXZmMEG6uTP1aCpBc5dCeRuwotLnZxfWwxXfRPzKDrWkAzLTxP/7d/wX9+GM4MhVi50/8U5z9/TciZ93ndh/6+UWUGxn6NReLYYqW1siiEvIgQjvJkaS5qX3uZxoq7iFg6nYvR8/PkThA6jhQ2kGUMIW7D+RlaF2BqxbgqXkoxXICOWInQseZQKIi+HmOUpZg78IM9rbn8dWPfwrVw3U8UlJI33YDdt70PXBUiJTZ6MusxZ4j6y2i5HEt0pianEISA+1GCp370I5CpoAuekDJQag85J0EnutDKcfMo2UJdLFEq57Xo3CD4dTqw6nWh2uXm+/XQI5zLTr33HOxZcuWpeYfv47aOunDUeuj0FdpgxA4EQH+fWGtc27NcnWMQPehoJEigIZn/naYv7EKKGUpwuYCnPosFu+5BzMfvQ0LYQl/uf8q/ORdn2WFjhds7BLiQuDlCIhAl/khBISAEBACQkAIrISACPSV0JJzhYAQEAJCQAgIgZclIAJdJsjKCSxfoB9L4X4jrqFAn55cikCnPJAI9JXTX48rbIpzymgK9EOHDpkI9OFjFIWzbdOwUKdAL5fLY5mePTcC3TGpcV2Kc53DMxI9N7KikOfaiOElgU4ZkjvwMgduzhS8CqmbIg0z9JVCL/PgKQ/bkCCuH0EldoFmgr//Vz+LyiPfxlNTZSRvfyuqN16HmJGIuYsoCRH0fCReD5mfIHP4udT4Cmwjo7EZ+U65TwGjtEZuzili5W3bKPad3AV0BJ1H8FQDnlpA6mbouwq5LsHJpuBkEVywJm8X59efx47WHB66/RPYcXgR/1Bx0fhnP4CJN383soybCRxTyz1Nc7iO4o4KOMqDUvwcBW0+z11qh1a5YcYI/WNlz4dCJ18uhbvI8/VYrjb8nlxnhrNYcPOEFeVWijPqfNu2bWbd4bn8nenbuZmHr5kNF4NNPhveAflAIbAGBMxqzTIcXL8Rw1H9YoNWFrIIgfm7wjWcRzXLjEDH3FE07r7bCPR6VMJfXnk1fuqznzXlz7n2yyEElkNABPpyKMk5QkAICAEhIASEgCUgAl3mghAQAkJACAgBIbBmBESgrxnKMbqRCPTNNtiM4KYQYjphyh4KdD4oh2yqfZOyekQOWyN4WGLZSHMK9Gq1utTuEWnyhjTDRAgytE9R9lKga7g6gzuIlrYymJKDItsmeXdyB66mQFdGoGuVIFU9IArQdyLk7T6mnjuEzl9/DardNRHrs7/5MdQOHcRj22povuNtCN50A9pBhL7yEWQleEkA5aTQqkjze/IHN9qEgA7hY9EI9L6Xo+s50HkZQTyFIA3hgCmFO7hwcQbb2rN4+KMfx7an5/Dwtioa734rwutei5Ri08x1enONwGdKd8pNNpG1zT3G7cPsN5BDCAwIcJ3h+mI3Gg2vP2YTmNao1Wqm5nkQBEagczMS18+ljWKcdCLQZU6dwgSK7U5uUbtcUaD3zN8YLw2htI/EhZHo3GhUTVMErQZgaqAfwOytt6EelvDl/VfhPXfdBaUzs3FKDiGwHAIi0JdDSc4RAkJACAgBISAELAER6DIXhIAQEAJCQAgIgTUjIAJ9zVCO0Y1EoG+2wR6O5KYoYvQ507hbgT5q4sembLe1hRntSfnP9lJise6wFeqbbaxerj9FCncK9CK7eCHRBxHoJlKadWeLSO9CoDMq3IwuFK9jHXTtmPq1rE3uRiF6UYhkbgHlL3wVT//bDyLstODFTdScBGUV46HpGhZ/9IfhvekGNIIAHddHmDM9ewCHwqWw06sYhkKgax0gQBM+Gkagd3yK7hKCeBJBGkHpHrykjX1oY8uhx/DA79yByWfm8e1ahO6P/QAmb/guaJOfPkecJJicnELcZ6RwgH4/QRJncF3fSHQR6KsYrk16KdcWG0Vu18XhNYZrzvnnn2/KSdgI9eH07szswd+5TskhBE5FAisR6BUK9GYDqlFH+777MHfb7Uagf3Hffrz7jjsAbbZ6ySEElkVABPqyMMlJQkAICAEhIASEwICACHSZCkJACAgBISAEhMCaERCBvmYox+hGItA322DbKMkwDI38Yf1zCvRRTTtsI0Ip0BkNylTJtq1nn332Ugp3Gym62cbrpfpDgT5Iil6kRqciZ5p0kyqd1dGZxr3Q2RToGYW7AjJT77sQ6ny9kuSY6KZIkxhJOYBfr0P/1u+jcdsnsGOijHRxDgHT9yLGPxqB/jZ4b7oRi2GArvLgaQ9u5jI5PJ39qo5C8gfItY9QtxDqJvqeRjugQI8QxBNLEejoL0I//nW88cyt+PJtn0D5qaN4ZqIK7x0/hKnvuha9pIcgZGrtLWg2W9ixfRfm5xfR6/ZNJDoDIrmRwKRzP9HBTQiSln1V43mqXsy1hFHltl75sBzn861bt+Kiiy5CHMfmPApzRqNTmPPBTT58TQT6qToDpN0rEejlJEE4EOit4wX6nXcCeQZW0BgqhiGAhcBLEhCBLpNDCAgBISAEhIAQWAkBEegroSXnCgEhIASEgBAQAi9LQAS6TJCVExCBvnJmo30FoyabzaYRPJTSMzMzqFOaDmr/jlrrbWpktpupk8866ywj0imuJiYmTB8oqkaxbvv6smT6dQpyaolj31NbZ7xImVtYC4rz1FFIHaDvKCRu8YgdhS1dBzviCG4vQU/3oI8eQu/Tn8Gzt38Mk3mKKOtjwgGiPMc3tk5i8cfejugtb0bPD5GwnjhjC7PCNa8m9pysirrpAXJ4CPMOSlkLfQ9oB0UN9DCuwk8D+E6Oxfoh/OJPvxOf/7Wb8bW77kP43DzmJyZR/f6bsPN118IJHTBLu+t62Lv3bHznsSdMxHmW5khTligYyPMTSfLhWuci0dd3Go/g3W30uBXoXHuGN+hwHTr33HONNLeHjVq3axHPH7dNPSM4lNKkkySwEoFeSZIiAn2hPpTCPcKXhlK4SwT6SQ7EGF4mAn0MB126LASEgBAQAkJgFQREoK8CnlwqBISAEBACQkAIvJCACHSZESsnIAJ95cxG+wpGbz/++OPo9XpGOne7XRPRzahJRlTy+bAYerV7Y1MnU1AxdTIjPyn/2VZG0bMfFFU21fur3d6N+nxqc2YppyHPl1K1FxK7kOg2tftAooPR50A6EOeJA1PHttL3MNn1UXE93P9n9+O3/uOHccF3HsFPKxe1LEHW6yLUGhUAD01Nofmj70D5Ld+PLIiQKReOokDXyBymi19dCHoh0H1kcBHlXZSybhGB7rOWeYggqSBIfSCPcfjZx/G+X/qX+L3f+DDODqqoNfqYg4fnp7agPVGB9jXCcoDp6e2YPVo3Iv3o0Vm4jo9SqWIi0LOMn3gCtWME+mADggj0jZrSI/E5x68lNtsFG8fnNjKdmTCYAYNrkl1LuR5xHaJE58YeG7k+Eh2TRgiBFRBYiUCvZllRA70+h+a99x6rgX7lVXjPnXfC4XpqynvIIQRemYAI9FdmJGcIASEgBISAEBACxwiIQJfZIASEgBAQAkJACKwZARHoa4ZyjG4kAn2zDTYFz4MPPoh2u226RolOIU2BTjk0aoeVUBRSjPy8+OKLjTDn76VSyfzkY9wOVwNBpuHmhQg3UeUOEA/5YFcr+Dng5TDn8ZpizBVyRyNjSnfl4fGDz6HeWsAffeE+HPzin+K/XrYflU/fiVKWII1jlKMAaZziwaktaPzoO1F60/ch9UPkyoGnFJwsR+bwsbpxKAS6Z8R8lPWMQI9dhTZroBuBXoafeXBVCugenn76GzjjjDK2Kx/RYh9+bRqt8hRmkwSxihGUfSi20QswOztXPHcDU//cbDMwTucEiYVFoI/b12mpv7ZkhK1vzjWRaxA3Fdm07DyHadzPPPNMsyZRoHMNsrXP+Zyyfdw29YztpNmEHV+xQG82gIU5tCjQBzXQv3TFlXjPXXdB6dw85BACyyEgAn05lOQcISAEhIAQEAJCwBIQ4WQwfgAAIABJREFUgS5zQQgIASEgBISAEFgzAiLQ1wzlGN1IBPpmG2xKnr//+7830odiyMpnK6UZRTlKtXttGmRKK8qqyy67bEmas61s//ilb6cU1wiz4mfswojmPqPLXaZTL6Swmyv4GRDkgJ9pI9MdPhhNa2qkaySOwrcOHsSR+Rn84R/fh7m//Z/4vTd+N3q3/iYiSvFYw/Mdc/4D0ztRf8c7Edz0FsSOh1wDHj9H5yb6nFJ+NUch0F0j5sOsj1IWm351vKI2epBE8DJGvWdw3AR9tYDUbyLqZ9gC1qB20ctLyIMQOtBIkCDPtZGZDID0XN/Ic24gyLK8qHF9ohroItBXM4yn/LVcU7ihiPODAp3rDIU5o865flo5HkWRWUPtg6/zWopzm9L9lIchHRhLAisR6CaFe6tI4d667wDmbv0Y5sIIFOjvvuMOQLMGupIa6GM5k1beaRHoK2cmVwgBISAEhIAQGGcCItDHefSl70JACAgBISAE1piACPQ1BjoWt1ueQK/ffAsW7j6A+VIN+vo34bW3fADJji1Y9FxWGjZpnikjVqfXxgL4qjpJxlbe2MhsW4uXIojvDQt0K4Psh1KcWym9qoas4GK2mW2kcLLpkSmvbOpkm1KZP9m2/fv3G0nFFO72unGsNexqbSLQ6axZ25yimTKckeg8KEAo0J0kgw+FQDlQTLUbMFV/H6lO4UcBnG4XM489iubMIcw8/SScI8/hul4PyW9+ytQ292jIM4BO/m+nt2Hune9C+Oa3oA8HWjnwGcXe70O5rqkrvpqD6wPlOe8bZgmCLDX96Xq8r48gCeDlrF2eAk6GbtDCorOAKjxUchcq8ZB2PTieD6fkoJ/3TXMKqUkKrGXNdPDKiHUuSIxKf1H1dhHoqxnGkb7W1jdnI/l8eO3gWmRTr9uSFlaOn3HGGdi5c6c53/wtGzzsfaww57pl7zuOG3tGevClccsmsBKBXk1TUwMdjTpaBw5gbhCB/sV9+00KdyPQl/3JcuK4ExCBPu4zQPovBISAEBACQmBlBESgr4yXnC0EhIAQEAJCQAi8DAER6DI9Vk5guQL9g1i45wAWohr0DW/Ca255P5LtItBXznt1VwxHPw6nEbbSiAKagocp3Fn7nDKIv1tJbaMtNyoC3Uoofv5wemS2k4Kcx3D7mEb56quvNvLKtpGbAoZl1uoInjpXO4ye1rkRExlT2rO+uXKQm+jz4kEPzLTtLl/TGdI0QRD56PQ6UJ6CF/motttI//GbePYrf4XFJw9ia7+DHYeeRvVr/4AsH9RRp0AH8DfTUzj6E++E/yYKdG56cBG6Clm/B9+PkOXcKLM6hmw/5Y2fZ/BZc9pE1juA9hCkHrycNd1TwE3RLSdY9FpIWh1sK9UQZSGirAQnd9DNu0h4njkGTDRp8UEelpNt71DDRaCvbhBH+Gq7FtrNN1Zy83W7rgyvR1yX+DoF+q5du8xaadfNEe6mNE0IrIrASgR6EYG+uBSBXr+tiEAXgb6qIRjbi0Wgj+3QS8eFgBAQAkJACJwUARHoJ4VNLhICQkAICAEhIAROREAEusyLlRNYnkBf/PBHsHjgfsyHVWTXvwnX3PwrSKen0HAKUWViYgdppVfeBrliuQSsbLZRklYS2TTtTDlMcf6tb33LpHC3KYqHhREjL1+tmuKU4ZT4FOVsn61DzP7zNT6Ywt1KrGJaHYsIXS6nzXEew6dZV5bf0UI6M3KbP6GLn/zeuS7f44aDPjRyuJ5CnPYQRj7iLMa2dhfBNx7Cw5++G89/6W+wo93B9v4cdiWJ+crGfcBzPCit8bUd05j5iR+Hd+ONRtZTRYdU0swGwE0P5nNXdxivzXvmGoxpTxWj6h0o7SBIHVPLXSNFij7yLS4abge9dgeTUQXbS1tRSSPErR6acWtQk31wwxfJcxsTyfeLdc4cRp7zKLgWol2OzUJgOOOFrXdu5tsgGt1uPOJaWa1WTdYLHlu2bMHExEQxRQYbjzYLE+mHEDiewEoEejmOEVKgMwL9vvswLNAlhbvMrZUSEIG+UmJyvhAQAkJACAiB8SYgAn28x196LwSEgBAQAkJgTQmIQF9TnGNys+UJ9OZHfrUQ6FEV6XU34ZoPvA/p9CQajBzNBypPBPq6zxlKoOGDooeR3AsLC0aKU0BTUB86dGipdjh/HxboG5kOfVjw27rD/X5/qZ2seU6BZVPPs2+MBLU1iPn7cMrkdQc8Qh/A+uXaCPQcymxSGURXawrzQqDT/Zra5HkKpTIEngMnT+EoDS9N0Ev6qHW6ePZP/gzP3f1HKH/jWWzvJnDSWURZB6WwhCQjYwpsjW/u2o2jb/9fEFx3HRzfNdHtIdOj92Kkvos+a5Wv2jebLQBLmwIYkZ4pB65mPXcNN9fIkCBmevYtPuZ1G5VSGb5ysbOyDU4zQ3OugT4SaDZwcC9uKjhx9PmQQH+BPC/asAYdGqFZI01h5gpuErIp17nu2HXIrif8WalUsHfvXvPTpnHn63Zz0UaukzJqQmCjCaxEoJsI9GZjSaDP3Xo76mEJX7xiv9RA3+iB2wSfJwJ9EwyidEEICAEhIASEwAYSEIG+gbDlo4SAEBACQkAIbHYCItA3+wivR/+WJ9AbH/owFu/9POajGrLrb8I1N1OgT5ka6HR8Jkp4PZon93wRAZuS2AoeyvOnnnoKFNMUQRTS7XbbpEznORRKfN1Gfw/L6Y3AayPIrdii8Gf0J9tz+umnY2pqyjznwah0SnWew/aPt9DiFysvYs9prSmIGYGuizTuTOvObOc5MiidmkjxktJQi21EysHCP/wjXD9AmiW4+9c/htn/+QD2TezG2Vt3wo9SLLZnMDW5DTp10Wwvmkj2p7ftwOJ3XY9g/344gQuWJo80TK3y3AVila/6e27UP2tRK8c8bFQ9I88D1pfWGbTKkDkpOm6CfqDhuT727NqN7lwTqpVAZUA37Zs09cckuBXoDC4fTt9+vEA/bqV6Uar3jfhWyGesFwG7vti1j59j10quffbgGnT++eejXC6b9ZHrE9dWrkU23ft6tVHuKwRebQIrEehVbs5rLgDzc2geuBezHy0E+pf2X4n33nXX4G/Use/Wq903+fzRJiACfbTHR1onBISAEBACQmDUCIhAH7URkfYIASEgBISAEDiFCYhAP4UH71Vr+vIE+sIHP4TGvZ83NdCZwv1aCvTthUB3GB1r02y/av0Ynw+29cBtNPr8/DweeeSRpYhzmxadUZg8hlMaM7qSvx8fyb5e9IY/29Y0508bcX7OOedgx44d5neey00Atla6FeiUXvY+69XOUbyvw3TseQ7XFB2nBHZMWvXMcZE4QOJQoGsopRHmGaqZRoklwY8sID88jz/++V/GRL2FRr+BfEuAh7IOpq68Cj/49h+D9lOkuo9mo4MorMILAOWlqOsQnYm9SMpb0Upa6GdduHmGgFHweQaPn7cKWCblPOu6c6xdFzE3TmhGzSt4Oh8I9BTwcrihg7lOA7mvUIrK0DkQKg/xYhdMLl+eqKLT6w7J8peqfX4igT4cuX58rfRVdFAufdUJMOMGNxFx3bDZK7je2bVveH286KKLTAQ610pex/OZxYPncy2SQwhsVgIrF+gNYO4oFu+9BzMfvdUI9L+48mr85Gc/CyYiwtDmlM3KTPq1NgREoK8NR7mLEBACQkAICIFxISACfVxGWvopBISAEBACQmADCIhA3wDIm+4jlifQixrogwj0627C1Te/D9m2STQkAn1DZwTlj63Pa6UyI9AfffRRI4EogGzKdr4/nI7Y1hW3mx02ouE2Wt5GmDM6lMLKRnvu2bMHW7duXYr6ZJts9OdwCmYbFboRbR6Vz1DIUUj0IgLd0UXEdq5cxA4Qe0DmaChXwe33EbXamMoUVF8hP9rEfT/84zi7D2STIQ7Xckx97+tQu+46HJ2aQBcJ3NBDxa+g14rhRhliNNHvudDpFmiUEDs9ZG6CSClUmA0gS5nfmjsyThoRVbWX5+bR9X10uH5oB16m4Oc5fJ1wmwBSJEzijtrkBOrzcwjCEhzHRdyLETgePEbWm40VVucXGwyKNO4nEuKDGugmhfvwYxDZv6ptASeNQy5cBwJcWyjB7RoznImDz7n+tFots1GHEej8nc+5bnJ9smsQ7yGHENisBFYs0BfnjUBv3HMPDv/XgUC/6mr81Oc+ZwQ6s4rIIQSWQ0AE+nIoyTlCQAgIASEgBISAJSACXeaCEBACQkAICAEhsGYERKCvGcoxutHyBXrT1ECvIWUK9+Ea6BmjYBXz5I4Rt1enqxTiw2KZrWg0GiYCvVQqmahJW/+XAolC3YpzG3lur9+IHvDzbZsZFcrnl1xyiflovjc5ObkUcc7X2Lbh9tqoUSviN6LNo/IZrG2eukyZrhHkCkHqwM0Zre0icTF4aKTMdK8T+EkPlSxDpZshO1rHp3/6X6MyM484AuZKGc656Ubs+t4340hQQQ85tOMgyn14PYU06CCN2nCcCE5Sg2LMuZ8g1V2EcYJqDnTSHJkfrep7zhWCotzLcrQDHy3fM33yM4Ugz+DrGI6R5wli3UcpjDBRraFen4ejPLi+jyzPkFDkw4FyijT/NkJfBPqozN5Xrx1cM7gG2owXlON2HZqYmDBlI6rVqikXwd/tGsMW28wYfG5l+qvXE/lkIbB+BFYk0LkphSnc63MmAv3IrbeZCPQv778K7/3sZ81GL25dkkMILIeACPTlUJJzhIAQEAJCQAgIAUtABLrMBSEgBISAEBACQmDNCIhAXzOUY3Sj5Qn0F9dAfz+y6UksuM6xFO5jRO3V6iqjJK0gt/V8GYH+7W9/29QVZ+1zSmibBp0ymudTQPNaHjYafCP6YIU4P9vWYH/jG99oJDllvxVW7ItN7W5Fv01Vb9O7j5tEZ3R5TIGutBHMYcoobUZrO0gdhZRp3F2ek0G5GoHK4cQ9RK0uokzjoXs+j1qrB1X2segliLdsRXfLHjSDGnLPQ6fXQxkBtvoTaGbz6HkNuF4I1Q+hM2XSvGd5F1GcYYvro60d9N0A+viNMiaqe3kHT/Xy4tH1XbRNCQjAzzR8pojXMZRivfUcbuCgElWQ9vrotHvIcwWHZQlcUxUeuVaDYHi7cYcR6C+Xjl0zTHLQUBuFzgh0SeH+0qOnDDIb6M+5WBzHxty+dGz7VPFs6czBfOF5HGv7Hu/J3xm5mjtAzj1YGnAHpZSzwWs8j5eZCvfLKLNMIT4cgc71g69xjWG5CEadc/3pdrum/rnN1GHXqo0uc7G8b46cJQTWlsCKBXqrASzU0brvPtRvvQ1zrIF+xZV49x13cDWWCPS1HZ5NfTcR6Jt6eKVzQkAICAEhIATWnIAI9DVHKjcUAkJACAgBITC+BESgj+/Yn3zPlyfQixTujECvIrvuTbiGNdCnJ9FwHaicQamUWnKsNwHKHpvO3EZYUqB/85vfNAKd79uoc5vi3WQHGER886f9fb3bOvxZNiqU0vwNb3iDkfzD6eV5rm3v8E++blO6b0R7R+kzWN88QcZYcVP722fEdUbpqKBc10jHVOdIzBdQo9NqYObZZ+AnKSLlIJ6ZRZhm0C7Qd3L0XA9dN0LsBsgdB2maw4eLkgoQM6m704ejHCDzjDHVTgaN1Mjt0CRWp7h3jLxeOk4gVF+aYXEd653rOIeOfLMBwFGAy14mPeisD98DyrUKtm3fiuZCC42FRejMhYKHTMM8mM7dZFJgYfRjjTlmel9uIF/QZivQR2nkR6MtCpTnxaYEinOKbGZFKDYhDP5uDPYkmC0InJdL4rzY5FBcUxQjcDUQZNpI89QppLmfUZhzE0iRUcFnnfu0uHvPA/qmTEEh1zkPvVTDdYpYV1vjnOuZLW1hN98wetxmsrAbcHj+1NSUEeg2C4fdTDS8Occ+38h1cjRGXFoxTgRWItArSYKg1YCyAv2221EPy/jiFfvx7jvvBHQGR1K4j9P0WVVfRaCvCp9cLASEgBAQAkJg7AiIQB+7IZcOCwEhIASEgBBYPwIi0NeP7ea98/IEeuNDx2qg50zhbgT6VCHQXyBONi+pUegZpTmjy61AoghqNpv41re+ZV6jlN7ICPNXYjIcRc5IeAr0K6+8cqmNw+Lrle41ju9TovMwYjvX0EzJD2UEIM2zkYjmDI35eh2PP/4YVKYZpG1EJbUz/59nZVCmhnohTngUwpPfX62KSHfz6iDcmD+MBh1ECTPy/KXl+XK2zxSR3goufNdHP+kjyWMEgQuXYcc6hVI5KpUIk1OT6Pa6WJhvotuhVC/BdUKkgzLsFOiuW0hUOdaHAOW5MxDouXNMoBuJzojTwUxiVLhjZLtR7oPZaGJSTbaCTDFbArMnAFGqTRR57GlkirKc5QmA7kCWU55XEs5mhXbALAWU7SjOpXzvJ3CVs7Spxspu830YSHWb6YIlI/h+rVYzqdp5Dl/btm3b0uad9SEndxUCo09gxQK92YBqMAL9AOZu/Rjq0SACnQI9z8C/LHIIgeUQEIG+HEpyjhAQAkJACAgBIWAJiECXuSAEhIAQEAJCQAisGQER6GuGcoxutDyBvvDBD2PxwH2YjyZQCPT3mwj0Rc81go2Cz8jSMSL3anTVCiPWPW+1WkYKMT364cOHl6K6rUx6Ndp3/Gfa9tqoebb1qquuWkpDz/OtZB+F9o5aGxgFa6P1rSy2kbXHt3V+fh7f+c53jFQeFos2gn/NU+C/KB36S9GzEeuDn5prBVAqB1hcXIBycriehuc7qFYiVKplpGmG2aOzSBLKWge+X4LDuuwZNw2oQXQx5w5rocuxHgSWBDoTNJsIdG0i0IuNFtTjfBRp1Y9FoFOrF5s0OHIU6EaAO9qk7Q+zIoC9R4HuAFFSvEZR3nOBUqpQi4uc7R2+NohA5yd6zL6RchtIMf52nbPrh/3J97iRqFQqmbIQu3btwp49e5ZKWdg1Zz2YyT2FwKlCQAT6qTJSm6+dItA335hKj4SAEBACQkAIrCcBEejrSVfuLQSEgBAQAkJgzAiIQB+zAV+T7i5PoL+wBvqxFO5GoEsK9zUZieXcxNbzPXjwIGZmZowopUiiKGLdXyuPlnOvjThnWKBbAUyBznTzPCjUbR82oj2n2mcMp9+36ftNuQRuVtF6KR0/nzOV/+OPP74k0G0q/3VLRb2s9O1D6d4H8NlWzteJiSp6vQ76cRe+78BxFcrlCGEYmL4kcQrH8eC6vknfrrXDQEfzUyk+yEAi0NdrThcR5a7JGqCZYt/Ic0rxQo8XdY9tWfkiAr1I2z6oUW8j0J0MuVOkePazIq07U7OnihHpCmGqjCiPXWV+r8bKZE/gOYljsySwl3lRKkQXG0RszXJbtoJn2NTsnPuMNufP0047zQh0rp2cd8NZPNaLndxXCIw6ARHooz5Cm7d9ItA379hKz4SAEBACQkAIrAcBEejrQVXuKQSEgBAQAkJgTAmIQB/TgV9Vt0WgrwrfBl9s5emTTz5pBLqVRrbOLyMv102YnkRfKbCYun1ycnKpPvt55523JL9se0cpav4kurmul1hZTkbD4zxc457P6yaF++OmLXYODEf3r8m8oDEdpHgvPmg458SLZfmJUlIw4twPXHQ7bfiBZyRnEPiI4x5yrY1Aj2Pm8XbguR6gHGRpDmZrp9Bl+nZGpVOornlU/bqO5Kl280KKF/HlhTw3oeGDGuiFQB/OLnBMnLPueSHSeXkKqMQIdEczmp2R5UVad6ZsD1MHfVeZGuhhplA2Ar2IXOd9GLnODP+pk0O7QJplJsKc34dhiW5roXNOUJ5z3eGmoq1bt5r1x7SeUeyuK/PmVJuK0t41JyACfc2Ryg2XSUAE+jJByWlCQAgIASEgBITA4J8c5L/6ZSoIASEgBISAEBACa0RABPoagRyr2yxPoM/f8kEs3HMfFqIa8hvehNfc/H4k26fQ9D0Tgb6UJnqs2G18Z22N86effhqzs7NLIsjW/WVEt62RvvGte/Encl5QYJ1zzjlGXLEGeqVSQafTMYKLD/aJUaFynJjAsCjnGeRlo/mtVOfrR48exWOPPWZuYmvLD0err5rvsCx/gUQvvGohWl/pYL2HBI7LVNxAo7GIarVqUrq3220EQYhabQLdbg8MLqcs53tZVkQfuy4j0hmNDlMPXo71JlCM6UCFm4Eung9+2qjzQbp2E5uuiocV6J5O4OsEilkTFEW4Qt8tossZfe7njnmeuMpEqDMK3ckL0c5PD7JCosdujsxXyE5QooBttP+sQnm+d+9es7bw+fDGERuZLuvNes8buf+oExCBPuojtHnbJwJ9846t9EwICAEhIASEwHoQkAj09aAq9xQCQkAICAEhMKYERKCP6cCvqtvLE+iz778Z83ffi4VSDbjhzXjdLR9AsnOrEeiMFjSpcwdppVfVHLn4ZQnY+tdPPPEEDh06ZMQzX6MsstLUytVRQEmptWXLFlx44YVL9dop+CnQ2V4r+9ckOnoUOrzGbThennO8+Rq52fHmTx4U6I888siSXB+ulb4me7YHkcdGaw4LdPPpNlL55QAUtbO100eWdUw/wrAEzw0wM3MEUVRGpVxDrxcbkZ7nPP+YlHddpm0v0tdzEwElumui0eVYDwJFrfPiMKnazU9WOOdB/Vbsm2Ayd/NzSJwXz4trwyxFlBUCPXOUeTDinBHmQUo5ToEOpG4hzn3WuB98NFO5G8meAX1fI/MdwCluzHXOfj9sWYA4jlEul3H11VebMhF2rbEbj+wGI1lv1mPGyD1PJQIi0E+l0dpcbRWBvrnGU3ojBISAEBACQmC9CYhAX2/Ccn8hIASEgBAQAmNEQAT6GA32mnV1eQK9fvMtWLj7AOZLE9A3vAmvveUDSLdPYVEE+pqNxHJuZIXRM888sxSBbuue86cV6su510acwzYxAv3cc8819c650YIR6PY522trdW9Ee061zxiuIc/nVgDa+s69Xg+UhjxarRaeeuopI5nJ1KbHXzNZ+CKBPhxx/lICfTjFO59nUG6MMNLo9fqoVicxvW0H6vUGGgstZJmCozwjP7NMDzYDDOpdO0zjXqTvLmqfO3CUCPT1mtMU6IVEZ+r1QqK7TCCwNKRFPXOOBGV5dpxAt6eV0gx8MIU7z6E4ZxR6kZ5dwc2VkeeU6MVxbM64uUaYMQodRrp38xTKdYw4t5tJ+F2w3wdmuODcv+yyy4w8Zwp3HtxkwnPM3QfXrhc3ua8QOBUIiEA/FUZpc7ZRBPrmHFfplRAQAkJACAiB9SIgAn29yMp9hYAQEAJCQAiMIQER6GM46Kvu8vIEevMjv4rFA/djPqoive4mXPOB9yGdnkSDUaGsTWzr3a66PXKDVyJAgcgU7keOHBmktXaNTKIkGrUa6JRV27Ztw0UXXWTkr61TTOlLucX3Ryli/pXYb/T7dsMEZSCfk5uNPqcwZ9Q5a5/baPP5+XmUSiWzUcGmqbb15Vcdhf6SAt3KcyvUj5fmRlsO6mdngNOD4yZGoO/ffzWOztQxO7sAnbtw3dCkbk/THK7jIc2Y2p91q5nPW0PnrKdd1LF2+H6SbfSQjMfnGTGukZvFXZsa5BTnrqbwtgiKKPNCnsNElvN5EZt+bHNFkFGCayPgbVp3ynOew+wlfD1z+KBg52cWtp5x7RTojD5nCneT5p0y3PNMAzi/+V3gBp3t27ebeW/LG7DmObNc8Hth1xm7aceWGxmPgZReCoETExCBLjPj1SIgAv3VIi+fKwSEgBAQAkLg1CQgAv3UHDdptRAQAkJACAiBkSQgAn0kh2XEG7U8gb744V9F88DnUR8S6Nl2CnR3SaBbTTbiHR7p5plU+IPUxJSEVi5TFD300EOD6NtCpFII8bBprTe6Y1ba2pTabCvbycdw2yi4LrnkEiO8KLj4PiNFbdSoRKC/9MjZseV4MyrbCnSm7OfzRx991Ah0mwqffDmH1mVOnFCgD8lzhiNTfJo064yALwQnVWzKFN58W+XQqocgBHbv3oNeN8Hs0QUo5cN1QtCX57SxJlE4I40LgavMZ9PcZuCCU0TVO0a2y7EOBIwYHwh0I7KL6HNGi/Nh1vqBPNeegxQacZ4x1BthEICZERw4iHs9lMqVYujsHopcIXBcI895UNRneQZtJTo/CDkcPnRefHbO9jiA65sa6MPrJOX5eeedZ+bE8CYdfhd42A0kss6swzyRW56yBFYi0KtpiqDVABbqaN13H+q33Y56WMIX9+3Hu++8E0pnpkSDHEJgOQREoC+HkpwjBISAEBACQkAIWAIi0GUuCAEhIASEgBAQAmtGQAT6mqEcoxstV6B/BM0D96MeMgL9Rlxz8/tNBPqiVwh0G9Un/4R68lPH1rZe+g8FpYwk5euMonzggQeW0nWf/Kes7ZU2PbiNJOc84MO2m88p0BmBznNsXyjQKVeLdNxFim45XkxgOB07U9+TK9lRoPNgKn9GoVtZuK4Mh2piFzXQj3sMBLpJ+e0oI8z7cc9EjweBhzRNkOUpSmUX3V4Dp512JuZm57HY6CAKqyb6POWeEM0NAEzNbqts8yllKGW6SRg+6OaJarGvK4HxufkLBHohsK1AZ9p181djcE5fZyYtO3+nQwt8D3mSohqV0Wt3kAU+YpffbwVPOwhyBz43SSSZiTzPPb6nzf9lKkfmFGPs6SLtu41pB1yz0cJGknMwKMUp0C+44AIj0DfkezA+s0B6uokJrFigNxvA/Nz/z96bQEly3OedX0TkWUcfMz03jsF9EPcAIATTkmxdz9fbZ9GWn7QWJcrU4ZUsP4mrlW2tJF4iJMgyBYAEJVEkiBuDG6Blc2XryZSt5SFySYHA4BhgBnNipu/uOvOIiH3/yMqexhAEpqd7eqq7/olX7J6qrMyILyKziv2L7/uj8fRTmLzzk5gKI/yPa6/HTz36qEuLkItKL6xj2bhrK6AAA/QVEJEPwQqwAqwAK8AKDJACDNAHaLDOGeahAAAgAElEQVS5q6wAK8AKsAKswJlWgAH6mVZ4PR6fAXq/jGoZ1126zgmSLoZF3/zmNxec3f3Q5hKIk1O+hFeL45Hpd3qN4pTPP/98B8rLusTkUC0d9gzQ3340y/lAjv1Op4MjR44sRPXPz887t++K1Tl/p4lVQvS3AehpmmBoqI48T5CkHfiB5yA6PW9sDimpfnUXIyMb0Wy2kSYagV+BFD6M6cFzsiMvbBTpXVqYS4jee7HnYn6nZvPrS1SgB8cpUp02AujeggO9OJaLbpdASqkAnoIkJ3qauf2k1qiFMdJOFy1foB0qB9djo1CxHrzEOoDe8QWSQLoYd+nWQxSud3KeB+Q0t8Y54ek80ip3QlpEQtcC3R/p3jEyMoLzzjvP3U9W7TpYopy8OyvQbwosHaDPAlOTmHvqSRy/407nQP+r63fhpx9/HFLY3mKXfuslt6cfFWCA3o+jwm1iBVgBVoAVYAX6VwEG6P07NtwyVoAVYAVYAVZgzSnAAH3NDVkfNJgBeh8MQgGpFLlu4RzGZe1eAugEiij+/LnnnnOv9dNWQv/FAJ3Aea1WAzmm6XeKHicXelmzmPpD/SiB17Jrc/eTIGegLaXGpCXB8j179izMkVK71QeHJzvQe5Zkimi3BlIVce0ULJDl3cJR7Cl0u210ul3UqjX4foAs0xCgeuYBLEHznvvcOjtzKWZRE/vNOeC9SPAzoDcf8oS7vKhpbl0Ncq9X/7yIUy/2Ied5BgPhSUglYbIMIQAvIwBO4N0irXpohBZpN0WcCdRsgCAlIC4xW1FoVDzkaQ4J4ZysdEbPWETaQFmLVFlkDqALKKugc43R0VF3j6GN7i8bN27kJAueuKzAEhRYEkDXGsH8LDA9gbknn8TxP7wT01EB0N/vADrdormexhLkH+hdGaAP9PBz51kBVoAVYAVYgSUrwAB9yZLxG1gBVoAVYAVYAVbguynAAJ3nxtIVYIC+dM3OzDvK2tVlDDEB57K+NbmQDx486CB0v22lg5xgP0FxAuTbtm1z0col2KUI+hKa0z7kIqWf9Cid7P3Wr35oz+I686QTjf+LL77onOi0lfqVLvXVafNbwHM6Md1KhEUch5iemUClEkJ5QDdpOZBeH6pC5znGx6cxMjyGnOC5lPAUOYkpftv2ADrVPieYWkR7uyT3BZpeUvVeQe3V6fDAnaWsb07ub1K6AOhFDXRKWDcUvd4D6KnNnXOcIpylsagrD2FuIDoJatJD7udIgxymk6CSSNQRQWkJIxQOVQXmxupotjuQQrm66VRLOcyBSk611y3avkXiFecOhefGYseOHRgbG3P3F7pv0v2lrH/OC3IGbrpyh09DgSUDdIpwn55E46knMX7HXQ6gf+m6G/DTjz0GISyEYYB+GsMwkG9hgD6Qw86dZgVYAVaAFWAFTlsBBuinLR2/kRVgBVgBVoAVYAVOVoABOs+JpSvAAH3pmp2Zd5RQmWLOCQLNzMxg79697mT0XLvddnB69d3Gb9/fEqBT+6mdBHUvuOACbN269U11iQn+losE6PcSftHRGXq9tcakEy08oJ+0sII0o4UU5EQnaF7qeWZm5Hc7agnQezHri2qfE+gOQw+dTgsGGaQ0CCKJMFCIK6EDnYcPTsJTNXQ6XfdvpTzXt2IO9IppEz4n6r6wOYq+aCsB+oJNfXUlWOdnOwHQSwe6OFEHnRY79OLbc4rjJ3gmCaBpyDzHkJUOfnvd1LnIxw+8DE83EOcW1cxDbAIYrdASCi+NSKh3vwvtjFzsIZRQDpRH5FTPinM2AoLogG8IqBtIId39ZfPmzW6OlPeOEqD32/1xnU8V7t4aVWBJAD3PERBAn51C85mnXQ10inCnGujv270boNQRroG+RmfC6jebAfrqa85nZAVYAVaAFWAF1rICDNDX8uhx21kBVoAVYAVYgT5TgAF6nw3ImmgOA/R+GSYCP4tjzaempvDSSy8tRLuvrsv41FWhdi2u104w9KKLLnKAi7YScFHfSuBFz9H7zl4E+an372zueezYMezfv9/pRPqVTv5y8UFZR3515waB7RKil9HtJdA2yPIEceyjmzQRxR7CSGF4pAbPEzh06DBCfwOSNsW5JwijEIJgrKbFAAUkLyLrCaTTv0pwvtj17vZaFOl+NkdofZ7bJejTuDj5BZQGFDnQqVa5FS66neqSU4104wNKkjNdQyYpom6KmrYYpmj++Sa+/vRudF/5NqJmB6plYDoWGXy0qlUcvGIrdv3azyPaMIa2FjBGwtMScSZRTySUFZgLgUYIBDoH0hRSCHd/KR3o5QgsLiexPkeFe8UKrJwCSwHolTRF2JyHmJtG85lnMH3XpzAVRvjLa67Dv3zkEcBodw84eZnTyrWWj7SeFGCAvp5Gk/vCCrACrAArwAqceQUYoJ95jfkMrAArwAqwAqzAwCjAAH1ghnoFO/qdAF1Lqjur4dkcsc5QmZ7G/Mc+jvmnn8VMWEP+/T+AGz/0m9BjI5jzFISBi2KGLeJ+eTs9BQiKEggtY9rn5uYcPA3DcMGFfHYcx9+9P2X8elmnndpHTtCLL77YAa7SJU1HoH1oI8BeuovLuHp2jb61xuPj4zhw4MACQCe9CJqXbn561+q5978LzF5woFOEr0aSdBBVPHi+QJK0sHnLKIJQYnziOIyxaM1LVMItrg9RFCLLUhir4fsUz00x9UUpANrXAXQ6votz70H08iYjNBdCP71bzTu/S1DFeeFi2mlz0e2uBnlRjp4+Iwiu58oghYbRGXxrEAuBSpKjnmpsDmJUWgm+9qk7UH3+m9hmFQLjw9IjHsJEGOCvt4e45rd/CfPKRxZWIUUApX3EmUI9ITe6xHQENCIgMFRf3UL1ADrVQS83up+Ui3Po/sMbK8AKvL0CJUB3K5hECiG6kBbw8gCwPnJVLKCh5ypZirDx1gD9J3cTQKdkiBPLnVh7VuDtFGCAzvODFWAFWAFWgBVgBZaiAAP0pajF+7ICrAArwAqwAqzA2yrAAJ0nyJIVIBoCAt8CwnruQXVvc5lD2RyB0ajMzGD247eh8dQzaHoR7Pd+H6758G8j37IRswS9DAogShHMTNCXPASL37DYRUkR7uRAJ9cxRXaX7vRlneAMvJmgbgnQKcKdANZll13mHOhl7DiB9PI1AqdFdDdBUuMe627rXVfCUk1nBSOK2Gu6QIS7SKwDkeTZK14raj/Ta8pq96Dfjx6fwP4DB110exnjTwsqKC6/jPM/bYDu2riEzRLELkH2ye/rOcKFRhBQjfsOcp0gCD1C4hCicJgn3RQCdShRdwegedBut2CtRhAG7icBderbyZHuJ1zvJCQ70Jcwcqe1K83GcrxpLtJ0IZhGv0uanyJHJiVy30dmqTB6jloQoJIbYGYOW5IM52qD5//o09iw53lsNALzWmMuNfD8DZgfHsJXtsf4O7/373BU52gFMRRCBLlCJVOopAW0LxzoFr7R8IyBktIt0BkZGXH3jsWLb+h+Q9cJb6wAK/BOCrhPG7cwyYqsgOh0xZug95llYGl1JIBarhE2G8DMDJpPP4OpuyjCPcKXrr0GP/3Ibhi6/nljBU5RAQbopygU78YKsAKsACvACrACTgEG6DwRWAFWgBVgBVgBVmDFFGCAvmJSDsyBXFSvg1EE0JUD6NJaSPqDqtUge3lldh4zt/8BGo8/gTRLob7/7+LCP/h9tDwPrZERBzQs1aelusVLZHIDI/QpdLSEQQSW6TE5OYk9e/YgiiI0m00HFd9cF/oUDnqGd6H2UFvL9pXR4lSjuIxYXhzTXjrWaT96nDb8PcP9Wt7h6Yqimt4aFb+O7nwOr15Dw+bQ5LQWBqEUUEJC5xap8JApH4LqyJocr+/5JrzOnIvEbeYWHd27PnsJBaVuS3Ptl+7x3gW6AM/L6PVT6LH1IUToalBba6BNBq3J7WsgFS2ioWMQHJUO8NM+yvMclNE6h6EYeunB9yrIs6IdRV+KKH/hItxtL8J9URiwc6C7vd+ikXzDOYWRO61dpFXw6PNAKOQiRzttOfd3FISopE1EWRsd+GgHQ+h4ATKhIZRwLnE/6eDKRgNbjhzBgSeeRLj3VVitMSkEZqFgvDqalTpe2TaMv/Pr/waTkYfp0ENVBBjOFPx2BpnRQhsPSSgwm7dRi2tI2hnq9Tq2bNkCcqDTAoyyHEQ5n06rs/wmVmDgFKDva7TwUcBKAy01NH3GgD6LBHybQtocVlhUtEY434KYnkfz6Wcx+UkC6D7++up34f2PPIyM7uNUdoND3AduFp1Ohxmgn45q/B5WgBVgBVgBVmBwFWCAPrhjzz1nBVgBVoAVYAVWXAEG6Csu6bo/ILEpiukltyEBE2XoYeDZzLmPjDSI5xo49KHb0HnqKcQih3fTNTjnY78DffGlSDdsxBw5k8j5J4qatbydngLknCTwWLq2Z2dnXYQ7QaJOp+Ng49Kg6em141TfRe0kt3kcxw6iU11ickfTc7VazbWb3ObrE5K/nUoE0KnfBUBP5jVUpYo2Ckef1QmsTuFBQgkFqRVCFbv9gRyvvfwttOePuesykSEyQS7u5V5Xi9/fy+F2XVgKQA9c/HYxD+kYVLuB2lw8aNFAsQjEQCnfgXaKYaeAAappLgicGuvmN80X3vpbAYpPl7kqFjmEQNemsFLCUz6q3WkMp01kXg2TpoosqMCPAyR5AmNzmG4T70k72HjkMPbe+xDEy/uQhj7C66/EphtugAmG0PZjHKyEkFdcgulAYT5UCFKg1jWIqN66sjAuIj5HLg0uuuAy6FwgDCN3z6H7SxnbXqZY9NP9sb9Hl1s36ApQ+gkBdILlWhjkyiIXErmgTyaBSHfc90Aq1xATQJ9rQ0430XjmCw6gz4QevnzVFXj/Iw8hg4SmVVTL/pwa9FEZjP4zQB+MceZesgKsACvACrACK6UAA/SVUpKPwwqwAqwAK8AKsAJggM6TYKkKlACdYqSlg+fKxeT6DqDr4o+nc028/lsfQ+OxR1FBis7WMah/9l5c/qv/F97wfHgB/cEVIK8pRe7ydnoKEGiemppybm7aKLadYtwJrBMgWhzvfnpnWNl3LQb61L7rr7/eAXRaBFA60emMgwe1LIxzoOeohDWYxEIYAZ1pKF9BCw0rLZQvYbsponkNLw0Ak1KxaYyPv46Dc0fQlBbGqyK3ZwJMuCzu3naKLm5yoNsA2lB8N7nORQE5CbLozIFTKqc7PDwMpTzkWY5OJ0GWaUjhOahOAJ0i2j2PAfrKXo0rfzQCa3Q/F5QwEkh0bI62FciUh1oyg3rWgAjq6HgbYBFApQnybhuqGgBIcfXUOLbPTODVzz8O75WjmKn48H/43TjnR74fDeGjJUIkURUzWkDVh5BICZFqeN0MnhIwkUDbdKFthiD0seu6mxGoqIictrQw4ztjo9dvqsXKjy8fcdAV6F3flsqIWAfQM0pFEb77PhfnHfc9kBavRMYgnOsUAP3Z/4zJT93lEiO+fNXleP/DBUA34kx8Tg36GK3P/jNAX5/jyr1iBVgBVoAVYAXOlAIM0M+UsnxcVoAVYAVYAVZgABVggD6Ag77MLr81QNfOeUQO0wKgN3D0o7ej9dhjzpU0EUhM3rgLP3zvAzjmB652sUeOUgIaLm6at9NRgJy5Bw4ccBC9BEGlG50gOv3eTxu5P+lBjnNymt9yyy0uZr6sa95vjvnV1M7VjhXGMWqqbe5lFoGW8AIfHZMh0Qm8AAishb9/Bq9/5jEITyANJF7pTgJXXYDowvMBFcEaqul8BhamLLkGuoLnRQ6AG0MucrjodtOLciegHkUhNm/ehCTJ0Gq20e0myHNa/EF+R3IzSwfZKbadt35XwBZJA1LASInUCjShkIUVVM08gnQG8CrI5BBkJlDtdlHJckRKITAa584dw8jcBF7Y/WdIXjmGiaEQ4od2YcsPvQdJWEGiQkBG6CaAF8QwViKAdNHtOTTankYXlHARIPR9XP2uaxB5dD0Ydy8sATrdg8pFOoOXdtHvc4jb188KFAseC4BO3/XIga5F4ErxVPIOPBBAt4i0RtDoLgD08RKgX3053v/Qg8ithGWA3s9D3VdtY4DeV8PBjWEFWAFWgBVgBfpeAQbofT9E3EBWgBVgBVgBVmDtKMAAfe2MVb+0dHGEO9VAV1a6CHfflADdIJ5tYvzj/xGdx55ArDsYD4FDV12Ff7T7CcxXqshM7uKaBcVBMxc77aElCPTaa6/h+PHjCw5ugkMEi8jZTZD6rVyXp33CZb5xcT1zOtRNN93kgDpBdGortbvfarYvs8un/HZymJONL8u6UJ5FkBsERkEohcRqpLoLX2SIdQrxtwfxwo/9PGwQoR0F+IpKseWn/hm23nqLgxno1ak95ZO/1Y4lLD85IcI9f4pw3gp4VOs67wF0CVDZW3Ke04UfxxGGhupu7jabLXTaSQHOBUW3AzqneHfp3OcE4HnrcwVcPH9GeM0lD0gRo2V8IBpGoOaRdo9BU6qAqkKmBvWkg225wNixBI2v7YHMjsP328jaGTqZxHQ9RnbFuahcdiFESFkmHtr0eRFW0NUGmQHqfoQoB/IsRSoN/GqIjZs2uCm6fes2+DTh7IlFWosX6Zx8P+pzdbl5rMBZV6BY4EVlfAqAruleTctYrEClF+GeSYvQmAWAPv/sF3D8bnKg+/jyVZfhZx4uADrADvSzPqBrpAEM0NfIQHEzWQFWgBVgBViBPlGAAXqfDAQ3gxVgBVgBVoAVWA8KMEBfD6O4un1wAJ1OSXWNrezVQScHOkExDUMO9Nkmpm77T2g98qhzoE9XFPZddjn+8WNPYjoIoHxyRxMcI85xijBudbu5Js5GdaEJoI+Pj7v2ls7KJEkcQO83BzqBcqp1XtazvvDCC50bndpKMIsg+uIo9zUxCCvQSFdVnDgfQQndRRABItMurp3WmHiVCKE0UJ05oDUP+Y29mHnfLyOTPua9EP8rVhj5ufdh9D23IjNUR3yZ19TJTvPvKLNwqscnRzKgDd0bqEY1xXuTA53G2aJaraBeH3LzN8tyECOX0oOnAkAoWFf/nNQxkPJUz7kCA8KHOA0FKOI/h0AXguKbbQWRHEKrowBVhxfMo50cgQgUZFCFzDJE7Sa2tS127GnglTsewlylgfZGjWv++Y9CXHYZpnwPnUABYQCbArkB5n2JpB6jYTQ6sKgLH/VUws+MSzPYtHUTRjaPoasz1OIQwpUPoEUZJ+ZPWd6idJ8P6qKd0xhkfgsr4BY+GmFAHzPkIjc2gDICse66JKJMWQTWwO850Oee/QLeIAd6VES4f+CRh6DpM+WMlBrhAVqPCjBAX4+jyn1iBVgBVoAVYAXOnAIM0M+ctnxkVoAVYAVYAVZg4BRggD5wQ77sDru/exLw6wF0gujKmiLCHfRHVYvKbBNzt9+B7u7HEKQtTEYSr116Kf7h7scx5fuojwwjN8bBU47QXd6Q7Nu3DxMTE2+CRFRTvATo/VRPfMOGDbj00kvdmBPcr1Qqrn47gXWCWKUjdNDmBF1T2gF0wOguQg9QpFGSQuYGse/DHjuG9t49CPIu/L0HoX7nE+gahRkE+FIlxNAvfgBD77kV3WJ1y/ImlQPoi0srOFLSO2YR4XtKG9VutzksLKQQrgY63SO0pmQEDd/3EIaRc59TvXM6h4tvN+Q6D+D7gVtoU9RAJ8cib32rgLCwIgVUUgD0rIKqHEajQUukKhgJG0D3CKqRD0rjV1mGIZ2j2szgv9LGK59+BN0dMV6Sk7j2ff879FXvwrQ1bhaGKoBINDzpIRmKMGVTJJ5EpiT8xKCWABUobBgexXk7z4dfr6KV0nVEF1Tm5h5tJ99fSrA+aPebvp1D3LA1oAAtlDFusVfxKaFgFwB64r4Hpp6FvwDQG5h55lkc+eSdmIl8fOXqK/CzjzwEQ+5z50I/xc+SNaAMN/HMKcAA/cxpy0dmBVgBVoAVYAXWowIM0NfjqHKfWAFWgBVgBViBs6QAA/SzJPwaPu3CH05dYeLCgS5LgO5cSRaVmSaOf+g22CefQdUkOCY1pm6+Ce/54z9Fd9MYEpMjt+ROPVGLdg1LctaaTuDn9ddfdwC9rC9eRrZTDXT6nUB1vwCikZERXHzxxa5dQRCA2khu+RJu0c9BrINOTj6tBKwnodsdiCRBLa4gDAL4qYacmMa+J5/Cq3/6GWybPI6xPEFAuskAabQB39q6Gfpf/Cj8XdfC+L6LfV/W5gB6WVuhB8x7tW8L4PFO0KMH3wXB88JtfgLIm4Wa9+VcjeMKlKJUCoEszR1EV+RE9wJ3jyDgXhyDt35VgD4XjMxgvKSod98NUfNG0e0qhH4d5+tpeAefQ9htI7QCfqbhpSmQAq1Zg+f/Zg/2YRYHvTZ2/diPIbzsSrQorgAWnhCwSQZpLGzFRyNLIAIPfhQBHSprQLXQPWwY3YAL6P7iKSQ6g7A5/JMWg9C9sLzHlD/7qcxFv44vt4sVoOx2h83dz/LzQQEm7DnQCaDn6FIJElj4jQ7E1Bymn3kGhwmghx6+eg0B9IdhBS2YYoDOs+rUFGCAfmo68V6sACvACrACrAArUCjAAJ1nAivACrACrAArwAqsmAIM0FdMyoE5EIES2hxPowhOAujkJ7JF7Vt6nQD6xId/F+KpZzEschzSXey78kr8yNNfwCwswnoFXYInDNCXNW8IBh08eNBFYJdgiFz9FJFOcKisKd4vLvSNGzfisssuQ6fTWYhtpzYSwKIFAATUaRs0oEXXUi6Me8R+DDLyCgPkaYZamiNqdnD0sScwdeed2NlqwKsCE+0ZmHgETVPF38QRNvyr92Hoe25EQtenXKZb+00AnUakZ4+nn8X/JT0Jop8Mt3vAXOQu1tvaYhEHPSjGnca5mJ8GaVrMV4pql8JDEETuZ5ZpF+tO+9H+dAze+lgB50DPIX0ab4O8o1AJR5EkAqGKseP1PZj9s92Y2vM8wlyjkuYI2h141SqOX3gprvypn0E2UsGsZ9CtDGPaeEjpfuAVpQ0UzZcsgclSxEHgYLo0AjbXiPzQfSBV6kO48NJLAZovSiDvthF5tJikmHvlfZB+Lnaj98v9sY9Hl5vGCrjr8AQ8L+75wioI2wPoeQKFHB0P8EER7m3IqXlMP/00Dn/yDgfQ/+aaKx1AN8J37vV3XozFwrMCAAN0ngWsACvACrACrAArsBQFGKAvRS3elxVgBVgBVoAVYAXeVgEG6DxBlqpACdDpfcUfQCWt8IQCAXTt/shanWli5iO/D/3YU6hkLRxXBkevvx7fd/9DaNZrML6AIYhRmpiW2ogB2J/AMkWbE9zpdrsLMef0b3Jt02v0PLnP6UG/l+C8jMYnl/dquc/LWPayDQTES/d76Y6nCHeqe87byQoQfNTO1WdlBUZWQRURhLYY7nQQzc/g2OOPYfruu3FOcw4TVYsDVY1EVwE7gueVwgU/8y8xdvP16NocWG698FME6JLqlFObrenVricwWUS00/PEP30fmJmdcYkDtVoVlEJAQPyNN47BWrgyDuQ+dyDFORJ7UGXBnehW6ixyxPPs6VcFfKMROue3RSID5CKAhoIvFG45sh/Nz3wS2WuvwtMaHqUKWIuJOMT/+65LcP6vfxBSRcgyAWEjeDJG6kk0ZIa2yGA9i7gSQczMY0yFqGhAtlPsvPQyDI1tRNdqZFQGIvBdgkEYxcg6bfiSEV2/zhdu19pSwKUPOYhuqB5CsYzKFADdMwKRTiEdQKfUCINgtuEA+tx//jMc+/QnMRcofPnKS/GT93wOIqzCqoAB+tqaAmettQzQz5r0fGJWgBVgBVgBVmBNKsAAfU0OGzeaFWAFWAFWgBXoTwUYoPfnuPR3q3oOdOdClw6ik/OcHOjuD6uwqM00MPORP4B57ElU0hYmfIujN9yA99z3INpDdWTKYbceNHunOOj+VuNMtY4gOcFoAuUEpwlAkjOb3NsU206vE5imn/QcbWUtcYKStBXO3cJ9uRobwf2yljmdb/F56bXR0VFcdNFFq9GUNXUOl+CgM7KcQ9Q340hDQ1gfQ7GPUaon3Z7HCw/cgxduuw1buy3MbK3jll96H6QeQqi2YLZaxZHRGmYiBeMJeEHh5D/t7RQBuqDsCapTbSlBwAVKgFbFaJM74C0p3dekqFaryPMctICC5sH09LSD5pOTU+65JMl6kRZ0Lyjd7r3fHaZhgH7aY7mKbwy0RZRrl1PQVR4SShage5c1uPX1V5HfdSfyfa+5JRJKWhDdPjpUxZ+/6xJs+79/HZ6JIbMAKldQRsIqidQzSKRGpgxUIKHmmxhKLcIkR2wELrr8clS3bEIqBXTgwSgPaZK5hIuk00EguUzIKk4BPtU6VuBNAB2WzOgQxoOwATwjEemkAOi+hbQ5wk4GRYspH38cx+/8Q3SrMf760gvx8888jSSn6g30/ZG//63jKbNiXWOAvmJS8oFYAVaAFWAFWIGBUIAB+kAMM3eSFWAFWAFWgBVYHQUYoK+OzuvrLCfqGRM8t4JwiIFECdAN6tNNTH/492EefRL1vIOJAA6g33rfA2jVq0gJrLk/nZJ7nf+A+lbzo3Rtk4ub4GMZM0z/3rNnjwPnBKjLuHOC7fQoneB0zMUwezXmYBmNXDrPS6BfxrQTQKcId97erIBnDaI8gTQauT+E6biKNFM4fnQcnaljCJMpBMcPoLb/VdQ6LRzwDLb8ve9B+40E1W4debWGY75FO5CQHkHtZcadnyJAp14QPF8M0Iu49sJNL9ylbRBFIUZHNywsAOl0umg2m6hUam4RjdG08KaMhScn+qLfFwD66iwC4bl5+goQE1dumARySqBQAjAZApPj1n0vI7njbnT27adPiuIhBd6IfXz96otx1Yc/BimqsCZAK0mR07yRHqoO0hnknqFcaIRSQuYZZJojVj527Dwf8egwjJRQfgApPXTTDJ4fIKd0g+WWMzh9OfidrBDcH5MAACAASURBVMC6UqAE6O7e7r6/CedAly7CXSLUCQQyB9BtniButBHMtjD39DMY/8NPoOFLfOOqK/AvPvun8DdsQiIp6J03VuCdFWCA/s4a8R6sACvACrACrAArcEIBBug8G1gBVoAVYAVYAVZgxRRggL5iUg7QgegPp4VvyEDBkAtd0B9Uixro5BZ1AP1Dvwuz+0nUTYKpQODIrl249d770KhXkTgHOoU1S0gX1czbyQqcDMOL+tHKQfFvfOMbSKmGPKGqnuubfi+BelnvtwTaq6Uuta1sB7V1bGwMlUplAf6Ti75er69Wc9bMeSj6upZ0ILIU2q9h1ouRqwgvvLIPrcYkhJlDHW1sMilUp4WZSojjUYBaN8Jot4qOMUgrPnJfQBvtXODL2k4JoBdzj+A5XfNCGlcfFzbvAfwSigNRFKFSKVzolJZA9c0JmvtUYsBQQoKbySceC4tqyudOLNpZVr/4zWdUAS2oNAd9HhBac+XLIU2GyKS4+fW9SO66G+39+5EIOLhObvHjUQXPXXk5rvz130CSSiivirZn0VEaFQOMdqyrmZ75gIg9bNm+xYUUSGMAbVDfMAqEAYwluO67z5Qky+EFIVU+h1ml9I0zKiwfnBXoAwVOAPQT3wELB3oPoJsCoLd9A2QJKqlGMDWH2YcfwcSdf4i8EuN/7TwP+fd9L378l38FYmgYmh3ofTCy/d8EBuj9P0bcQlaAFWAFWAFWoJ8UYIDeT6PBbWEFWAFWgBVgBda4AgzQ1/gAnoXmF/C8AOgU1qupDjJFt4sCoNNrQ9MNTP5WAdCHbYrpUOLorl245b77MF+roquMAx5eD6CzB/07B7KE4QQpS5heutK/+tWvutrR5b9pH3Kik9ObtvL51Yxvp/NSG6gt9CD3+c6dO13N67Iu+mLH/FmYun17ykDnqLWbQKsBEw7j2QeeRNsPMXzBTgTDEaxMAd2GnyUIPYF8qIaD7TZGVR1DWegct3lA8LKIUFerUgO9AOhCUJYEwXKae+Q8z3sgnX6XEPDgef5CUoLRBdT0vaA3XxcvoOndCRig9+1c/W4NoyGjGuSJovEUiHOLWFsH0GOb47qD+2A+9Sl0DryORIpeconCsTDCc9dch52/9kHkbYNQReiEAs3QIMw0RpsaFA3fDQXEUIzLrrgMfuDDtwKGFhEFPhJpobVFAAXPCmRZDt8PKCceuaF5yBsrwAosVwG6xum7Hi1MOeFA94AeQA8cQE/R9i18oRG3E3jHp9B8/HHM3v1JdJTEl7ZswV95Hv7jw7sRbt0OWnTDGyvwTgowQH8nhfh1VoAVYAVYAVaAFVisAAN0ng+sACvACrACrAArsGIKMEBfMSkH5kD0h1PZc/WR2zB3jkPK2aVQXgLoBkPTTUz+5m0OoI8iw0yscOTGXXj3vfdjvlZxAJ0OoayANATZeHsrBQg4lzC8jGqn58iBTm5e2spo9xKWl8CdXiOgXr6+mgqX7b7kkkswPDz8plOfjfasZt9P51yBzlBrN5BOjuOlv/wq/urzj+OwMHj3T/04xi69ELmAA4F00UhfQUcB5nSGwCpElkooABktnhDEDOl6WiYyPCUHui0i2mnxDIFzmxfwnJbVKJqX5CynJTIEyi3y3lxU9CKBdedeLxZ7GFpNU25vKumw+M6wzD6dzsDwe05ZARq2VAl0PTf4qCcG1dRA6hwVa3DVwQOQd9+N9qFDaNBnhhc6j/ohT+GVd9+Ibb/8rxFSbXMNNDyDdgR4qcZoF4iUh/kQsMMVXHnF5Qikj0ADvrZIPYGOLJZwhFZCaYqP1lBCwijhlnTwzDnlYeQdWYHvqoAD6HQ1uc8HqoEuIKwHuwDQuxCicKD7yBHPN+Efn0bn2Wcx/8efRsto/NWGjfjrIMRtux+Dv40BOk+3U1OAAfqp6cR7sQKsACvACrACrEChAAN0ngmsACvACrACrAArsGIKMEBfMSkH5kAlQKe/oWpZAHRDxW8pwl2QC9VieLqJid/4HehHn8QG5JiJPRy9cRduvvc+zFOEO5mWKMJdUxQv/RF2YORbUkfJuU3bYnhO4PzFF190Ee5lrXH3fxJ6zu/FtdLpfQQoVwNaL3bKl07zyy+/3AF0asfiWPkliTAAOwd5hlpzGo2X9mD3z30QV0Wb8Vyocc7P/FPULr8cGhHhQRih0Mk1bCiQyBwKFr4UUIauJeH83uRCN6sS4V5Et5cA3dgMFpSKYOH5Ep4nYI0PnfvIsyIZQQgJKZUD5jR3lSJ3uoc86x3rO8aaAfpamv6ZEki9woEeZQZRZuHnGvXc4soDh6Hu/mPMHTmCcd+Dv2Mbwh1bcSBQOHTFZYh/+AdRyTWi3CANBbqhhEo0tsoYI/VhTIUW3YqP83ecA2UE/K5GbFUB0AMJqSQCKpOek+vdQmqDVBgH0XljBViB5StQrm064UCnjwDfAXRpBciBDpGi42tIk6LW6CCYmEHryacw/0efQiIk/ufwEF7esh2/8id/Am/bDvcdkjdW4J0UYID+Tgrx66wAK8AKsAKsACuwWAEG6DwfWAFWgBVgBVgBVmDFFGCAvmJSDsyBCKArS+4jOHiek4OUALpzoFNFywKgH/sPH4Xe/QQ2CI3ZUOHoTTfilnvvw0y9itQvYr4ZoH/3aVPGoVNUO9WNLuuL078PHTqEJEl6Ll5y+hZO9RKU03sXx6mvxuSkNhAULdtJ57/66qsxOjq6AM/LfVajPWvpHL5OUT1+BHP//f/BX/ze3bghreL/2+xh6N/+GPR5OxH6myBtHY1OBhXF0CpDKrsAckhlIdoZ6iaAMMJBQ5ALeDnbOzrQ6eC9KF+3aEbDgK7/HJ4vEIY+glABJkKzkSPPrIvxp832KAzNY4p2p2rZ31mmmlfULGf4lvveokBHsZUlO9zYuWVP5WtlIY9yP4p3pllR7lfUQK8kFqMZcOnrxyD+6DM4dvQoDg9VMPq9N2HTP7gVB2sBjgc1NOMR+FkXMTT8WhWpAlTX4MKhzdi+fQcmA4M5Hxip1N3nhtfJEeYCibBIIgmhJPzMOIAe0kINrZFAQy/zUliulvx+VmC9KHACoJf3BbrYiwh3cqP7JnHlRgigVzwgnmlCjc84B/rsHf8Js0mK57ZuxQsbN+EX7rwL8UUXwXr+epGH+3EGFWCAfgbF5UOzAqwAK8AKsALrUAEG6OtwULlLrAArwAqwAqzA2VKAAfrZUn7tnldYC68E6FIiI0epLGqgLwboR//9R5A/+hjGoDEf+C7C/Zb77sfUUNVBDUmQgyJAyYG+duU4Yy0voq0NxsfHHTAvgTiBSILn9Hrp9C7d3SW8LoF6EASuVjr9+0xvBO8Xn58c8uRApxro5Va65M90W1b1+C6qnJBj+Z8Lt4WliPIy8ranvxQWwhSLT2hvF34uCTzkCMaP4vB//2848l+/hPjlo3h+BNjyC+9FcNElEKYO5BFyowDfR7M7j+pIiFanAUWgwnqIc+XSHDJBPnA68jK2UwTodAYpDazQIAe6QI4g9FAfqjgnujUhpic7sLaYq+RAJwbryjco1Zubxe9v3s78fF2GOuvyrWXsvxEeXLYBzWtB9/ocgckhrYYhRzfNa3gw8KCFcqkIVHdcaQNlKS1Dw5ocShoE0mIkMRhLLba8MYXZz96PA8fewP5qgOEfvBVb/unfx8Gqh64JkSPEBnKvd9pIdObqqQdG4pKt52HnBRdiThk0pEaoAkiKb08tIii3YCT1ZVGXOcngaYuK77u2pFZDu5rNvLECrMByFSg+z4Qr0eB+MwZZN0djrgsqzbFxQxXTc+NoihwjUYCxxCKenEfzqScxe9cfwPgKe3deiCfGJ/DxP/8LyK3bkHMN9OUOy0C8nwH6QAwzd5IVYAVYAVaAFVgxBRigr5iUfCBWgBVgBVgBVoAVYIDOc2CpClD9c49qFxs4yJEqcqBT7XMCaCci3N/4Dx91AH2bBNphhH03XoebHnwAzZFhZN2ug2ZU+ngV2O5Su3jG9y9hOMVX0++lc7uMavd9ikW1Lt766NGjeOmll1CpVBZgePkaNXQ14PipCEJwnNpL4Jxi5stI9507d2L79u0OrhPMX3cbAby0i8ALEMjAOaxdDoOSgCddDWatU1ijUfV9pK2Wu3Z85TvPdpd4hCdh52Zx8Ft/i1pmUEst5kOJyYpEQnDZ+hCWAtsJFJLTl+AmgUFauGLdQhSKtSbuXby+XJUJdpviYG4rYrmLn+VGrnLpItyzrAttUueGHxqq4OKLL8TeV1/B7EwXnqpBiB4gX37Dltsxfv9bKFC6zMlFmsoQiYygpXGPSt7BUNaEZxNkSheRy6qGduIhD6vIVIyKlfBbCWSu3byReYI472DEptiUJ9jQ7UBOz+HbX/gveHVyEsfrVYzeciO2/sB7MD8yRLkFaHcy1DKNUc9z50gEXT4KO7Zswzk7zkHuSQfEwyBEc76B2A+hFhah9GYpJXG4xSlFmWZ3nfCIswKswIooQIvCNCUH+QGE1UhaDfzNl7+KT/z+HRjbsBF3/fEd+Df/57/FvmNH8dFf/3f4oUuuhT8xj9bTT2Duk7cj8y2+Vqvh+aFRfPDBR4Ad5yGXHBGxIoOzzg/CAH2dDzB3jxVgBVgBVoAVWGEFGKCvsKB8OFaAFWAFWAFWYJAVYIA+yKN/en0ngO73Sh8XAJ0c6IQMcwfQyVc7NNPE1Idvh3j0aYxlKWY9gddv3oVdD96H+eEhmA6BNc/h9mV6ZU+vE2f5XYvrgZfQnBYUEEinf5e/UzMnJiawb98+EFSnrXSmE6wu9z/L3XGnp3YTOCfQX7rR6ee2bdtcjHvpmP9Ot3E/tP7020Agm/iwtBLQFjYngk1x+tLVX86VhbY5cpMhlBKxUs5BSxP/yPHjODA5jsRoBx9VrgsASE5ecvs5xx9tyybiS+yg89AXNc4LHLnoQYc6gSW1ptrnOcLQQxj5MCZDmibI8gRKVZwLnfTgrX8VoLGm+3oB0CMkMkSmLHJpUM3bGE0LgN6RGbpUwsMbAVQdHU0lPAKILEVkNCJyjSuJSpZhU7uNaPw4nrjrTlw6XIcNPLxr13UIL9yJo6GP9oYN0Js3YzzNIKQHJRQimlmdDqyQsFJBSImxsTFs27oVQil3X6lWq+i024jj2N1vyvtn/6rLLWMF1ocClD5BqROZNsjTDiqhwr6XXsFv/NpvuM/9e3d/Hj/5gZ/GoclJ3Pbvf9MB9GC8AOjzd/8e6KPg6/U6nh8ZwS/fvxt227muBBBvrMA7KcAA/Z0U4tdZAVaAFWAFWAFWYLECDNB5PrACrAArwAqwAqzAiinAAH3FpByYA53sQCeHbOlAlyAnOgH0Bl77jQ85gL7TCjRCD0dvvQVX3/MZTNeqLmrX9wMXB2wG0IJe1ionAE4wnaDyYoBevk6vzc3NuQj3ZrPpIDQ9yOVdOr7Lfc/2BKR2hGGIc845xznRaSO4RcCLouRpo33WG/DS0kL4ClYbmNzC1xKxLmKttYQD6IlPMdMGJklRoZqvmgg58Pqhgzj4xhvO0RfQAookdfD87G+Lq2C/VWuKRkopkGZdVCsxjNWYm5tBXAnheQppRokUAQTCk5zrZ7933II3K+CyBVwZAqpi70MLD6lHCSMGFZ1iKEmhkKMbSGQ+Re8LKFmBSDO3IKQrushDSlnIoRKNDW2NC2YyVA5O4C8//yA2CoXjscDVP/oPEVx1KY4PxWiGEbT10OnmCJWPwFOwgUTXpjh3+zkYqtRhtXWgvFarufQKAuZ0j+l0OgsLivolgYPnFCuw3hVw39eobAMEfE/AJC3MHJ9A0kzhBwE2bt+A148dROb52DmyCZvaFv7xOTSfegxzd98OxALfHB7Gt4dG8Ev3Pwy7jRzoDNDX+7xZif4xQF8JFfkYrAArwAqwAqzA4CjAAH1wxpp7ygqwAqwAK8AKnHEFGKCfcYnX3QlKgE6gj+qfJxThTrG9PQc6hUwTQD/04Y9DPvkFbMszTNkMx26+BTfc+1nMj20E0gxGU+1kioBebXft2R8SguUEfggKlVHni+Fy6eAm2EywaHJy0kW5Ezwva0e7CHxj+irCnVxoV1111YJLfrGbnn4nsL7egBdBckPXgDbOwUv1yCtaQuWAhkYmLZLAou1r6CyDL6WLpqZZf/jgYRw+fMQZuuk5V9OgT7Y3X5Vlu3p5EY7yWwfQi3IEgNY5jDUIAh/NRsOlDiSpgTW0mGLwrvE+GcZTagaNjurFn1OGiJYCiYKD6HFuUU/InQ50Q4XUV9DdFAEUtqUZqjMzyMME3VoGbTOoxGI097G94yN7bRxfevgJ6K7G4SEft/yrn4C96DxMxD4Sz4OfK3ccVztdE6C3aIkUu669ARurVOojdfcSWoBTAvTy9/Ieekod5J1YAVZg2QpQhDsB9NxYBJ6gpTbIO11IuscLgVymSKVBpjwMWYX6TAfesRnMP/koZj91O2Qk8a3RUTw/PIJf/PwDsOeczxHuyx6VwTgAA/TBGGfuJSvACrACrAArsFIKMEBfKSX5OKwAK8AKsAKsACsABug8CZaqAAF0Ah4lQHc10AXVTM4gLYF0i6HZBvb+5odhn3gG51ugoySO3nwTrvnTP8Ls2EYoY5GnOVlYHUAetK2EP+SoLF3l5EanrXytjGqn52dnZ/Hqq686WEnP03Oly7tfgDS1g2Lmb7zxRtc+2mhs6VHWPi9ru6+n8dZCurqw5Cj3nN9awtOAzTW00dDKwgQSouKj1e3g2Pgx5HkGm2m055tIm20oIaE8H1lO+e/9sAnQfwtJ7VQP3dVb7/0s492pxrS1CMMIytW4z6GNQZdKNHg+PD+CcVn0/dAnbsN3U4DKBviGIDqQSo3M0+h6BUSPMw/DXR/CeGgTPPclApMiTNq4ZrKBuS98Ed1kAonfhJGg2Q8gQGo9tFLggnddg2OpwXQ1xvBVV6JbiZH4HqxQ8LR17nMLU5Q5CARmkyZ2Xd8D6Enqmkz3Orr30YMc6MWiDeHmXr/c/3h2sQLrXQEH0KHc7ZzShnxh3MIboelbn0CKLowvkAmFihaoTrfhjU9j7olHMXPn78GLFZ7buAEvDI/iX99zP8w5XAN9vc+ZleofA/SVUpKPwwqwAqwAK8AKDIYCDNAHY5y5l6wAK8AKsAKswKoowAB9VWReVycRJUCnuF+pkErlHOhC5BBWO4A+PNfEKx/5GFoPP4oLcougOoSjN+/C5Z++C+NDNQTktnXR7WVt5XUl0Tt2pqwHvhiEUyw7gSIC6ElC9aOLmr+0UXz73r173fPlVtYS7xeAVEbRv/vd73btLCPmqb3Uz/LfJVx/R5HWyA4EFGjZiEcQ0hUtt8isgXbA2UIq4ZzaQgq0si6e3/sSut0u8jRDSI51KAiKdFcKqe05vM963yXEQt1yuk6pL7p4oFfAXVDpAYlqtQbf85EkGdrtLtKUyjNEkFKh202hlDeQi2TO+hAuoQEEzgMtoAy5zlMkftoD6AJxGmKoU4EwAVoeuUwNhr0UUWsKNx2Zw/HbPwE79QZy24TwFOCFmFEeXos8TG0ewz/41Q/icLWGBnzI2ihobY3ILd0UYA0tBJLIaV55AkEUYr7VxNVXXYUNwyPQee4AeXm/LFMsqGvrrRTEEoaLd2UFzooCBMktlPveJqAhbQZBi1m0gvI850CnMgypEYgyi+pcB97EDGYf342pO34XYezhhbFN2DMyip+9936YredwhPtZGcm1d1IG6GtvzLjFrAArwAqwAqzA2VSAAfrZVJ/PzQqwAqwAK8AKrDMFGKCvswFdhe7Qn1DJsejq5QrlYtxLB7ogB7q1GG40MfPk05h/8GHU9rwEqQIcvXEXrv38ZzBZq8KTEtYYwPacrqvQ7n46xclAiCARQWdyV9Lv09PTrs55CY/Iqf7GG284J3cZ405Auqyh3i99o/bfdNNNLnaeAH/poi/7sR5roIMAupYIBTlzLRKbo+EZ6JBc5dKlLagkR5BZdKHx3GuvoN3tIE8SVKSHqvBguikyikEnANkXGwH0si2l+zwn8lkAdAfSrYtpr9XqaDRamJ9rOre5zsmRXkHgR5hrzDvIPogpE30xjKfYCGkFwlw6N2nuJci8LhIlkEmBII1RTWqA9dHyLHKVoa7mEbfGcfN4F3Mf/l1E09MQJi1SC7wY42GIv6l52L9jE77vV38VRzZtQqtjUYlGERoJP8kgKfJfalhlkFlabmJR9SPoToYrr3kXhkaHXYID3TvK+VMuxCnLWJQJF6fYTd6NFWAFlqVAAdClkJCURmJS6JQguoTnBTCBRiY0Mi0Qa4Faswtveg7Tjz2CyT+4DVHo4cWxMby4YSM+cN8DMNu2I6cyPryxAu+gAAN0niKsACvACrACrAArsBQFGKAvRS3elxVgBVgBVoAVYAXeVgEG6DxBlqoA/QnV+cbJREj1MIWCIaKOzPmTKMZ9uNlCcOwY5u57EO37H3JO1Ddu2IVbnngEM3Ho6LvVBOYECN4M2rYYLJfxxATHqYY4gfQDBw64uuf0XOlEL93nFINO7yGo3m9gkuoTE0CntpZx7WWd9zJymfq+njZhPVpJglgqBMagKVLMRAZZhUADkDU7wHQTo9pHKoBXjx1Bo9Ny4xdAoGoFpDZIqYas6hdtTgLoDpgTQM+KGPceQN+yZQvy3GB6agZpahD6FSpC4EC6tQRVFLTJOGa7zyc83YOVUc6BDtmBUV1XloDKE3h5BD+vOnCWUc67lyDOx1FLxnH1ZILJj3wC/swchNHINaBlhMlKBV+rBdi7bSP+yW/9Ng4Nj8DmHkzHIsoNqpZqKFtozyATOQxFx2cZokwhzBSuvO4qhMMxcluUgijLXJSu87IOep/Lys1jBdaZAvTFTUFJBVrrZQmg03cUeJDKg/Y1mkkLnh8jzIEKAfTZeUztfhjHbv8YYk9hz4ZRvLRhI37h/gdhzj2Xa6CvsxlyprrDAP1MKcvHZQVYAVaAFWAF1qcCDNDX57hyr1gBVoAVYAVYgbOiAAP0syL7mj5pAdCL+HWKryaAbqkWsshdXUxi6UPNBoLZaRz/7D1offZ+hPAxfvONuOah+/CGyV2sdRSGLhnaPQZsW1zfvKxlTkC1Wq2i1Wrh5ZdfdrHtJSBfXO+X3kv/phjw0uW9WvKV7Tj5fGWMPLXn5ptvduA/iqj+tVkA/WXt9n6D/svVTloFS7CA4vetRtsmaIbaOdCzPMPc5DTmD45DziZQQYhmniGj1SeBcmkNfq6htEFGl4JH9aP7YZMOlNACALpADUX1UokGqd3vylsUy68CB9G1FvC92Lnx00SjUqmh021DeQK9SgT90DFuw1sqQHd0D4IWc9g2fJm5oH5LTlMbQOWhq1fu2y5UdxrB+KvYbuZRG29i/p7H0ZieQ+YHEMMj6EQxJuMYR7ZsxrGtm3Hde/85JmrDqPgV+BT1nHbha4r2N0hUhlTk8IMYlbgGrytQsRHOvfB8BPWg+FzpOdDp/kH3SPo3Lc4pF+bwgLICrMBqKSBcaQ9r6DuggUcrbmghZWYhlEI4FGJyZhJRVEOkJaJWB15jHhO7H8bR3/kIYqXw4vAQXhzdiF988EHYnRcgV/2SurJaGvJ5TkcBBuinoxq/hxVgBVgBVoAVGFwFGKAP7thzz1kBVoAVYAVYgRVXgAH6iku67g9YwPPChU4AXQsPlv4TVP+8AOj1dhPBzASO3Xsvmp97EEFiMb5rF2546H5Mxz7gkXvJ9oBNv7huV2/oyijzsgY6gWaKbI/j2IHx/fv3Y35+fvUadIpnKt3jZR3zxQsBSmf8jTfe6OBWCboIepUO0jKC+RRPtyZ2I+ioU+3qu+a6C6NTBBKutnNmDGZmZ3F4/xHojnGx6AQgEgV0fMAI41zrnrEwhCT6Js5WUuOcg5yu8jTvQEoD5RkkSRu1Oi30aBbjKgj6kx2R9vUBcuRT/XRaWLBQN31NDOXANlJLgVR60JQIkrYxGnno0jUsBXwZQKYW9STFlvY8sj3PYe+j9+PyrAOMz2OLCnBYC4zXR3Duj/wgtt56M+arMWb8CLN+jLYXo+vFUM7lTtdACiVSGJUj8zRSYeAHVVy3690QmYdaOIRmc96lHCg1eOkkAzsJueNrQIECoNNnHtVAp0QSd4Va+g4ooVUGLeh7nUJsFaK5Oah2E+NPPYk3PvTbGPF9vLJ5M75dq+PnHn0UZus25Ly6ag2M+9lvIgP0sz8G3AJWgBVgBVgBVmAtKcAAfS2NFreVFWAFWAFWgBXocwUYoPf5APVl8woHegnQybloKNmTHOi2qI9e7zThz43j8L2fR/NzD6HaFZikGugP3IuZyAcRRucspDRoevOAbaVjm2qGkwN9amoKzz33nIPoFOPej/XNCfIvrjm8OFa5hOTkOt+1a5dznpd1z6lP9D5yp69LgE7h1tS/SGJybhwjcRXDrQxotIEowFxjFl9/fg/E0Ah87SPMFTqewFwE5NLAN8UDrpRBvywmIUBCjl/ni0cQ0vWaI83aiOMQjeYcRkZGnCOYap4X8JzAee9B/SCnIgP0NXFny6VAx/eRewpBt4tR30e71UKe5agIgTjLsTVLcF7WQf7i8zj0uc9h81QT9dE6JjoJpjdux/5oGFt/+O9h9D27MBEq5F4ELWNY4cPCh9IaPqWPEDw3FBGfIVUaqbSIhzbiiqtvgLUhoqgOnSZAnkDYAYwnWRMzhhs5mAoQQC/L7hBAp7IeJwB6rnJYYSCNB9tOUTMaUd7FsYcfwsTHPobzR0ad+/zLSuEDn/0szM6d7EAfzIm05F4zQF+yZPwGVoAVYAVYAVZgoBVggD7Qw8+dZwVYAVaAFWAFVlYBBugrq+dgHK2McKfeKlhyHwkyrGoH0JUFql0C6Mdx4L570LjnEQx3BaauvxHXPHAPZiMPhiy6QkBoguiDCdAJMpdQmsDyt7/97b4HzGWcMv0kIE4/qe30D8UgkgAAIABJREFUoL5QBP211167ULedIDu50eknLRSg/crFA+vlWqFoc08CjbwBExlsaBocv+dZ7H36zzEfSsgLd+DKH/3H2B8SiAxR7/po+RJTFYvUM/C1di50qkNduPv6Qxmd5y563fcVyB+fZVQyANh5wXk4cvQw2q22G1MpyXVO4L/nQieI7hYCSFjnUizqWPPWvwpkSqDlSbQFELUzbPJjqFwjlhJbIVCbmUZlfgqVvIH2y8/j0J/eiy2JxdxwhKNRDfttBVND23H5//ZPMPZ3b8C4ovrmHrSkOSFgtEGU54jyDIHNoUziygAg8JBIIBzZiE3nXQjjhZBehZZkuWuCZh5vrAAr0C8KfCdAp+9+tIjSOdBlAdCV8RDDQ5R1IOencOTBB3Hoo7dhTCp8K6pg9oor8eN/8kfQO3Ygl/2yaKxfNOZ2vJUCDNB5XrACrAArwAqwAqzAUhRggL4UtXhfVoAVYAVYAVaAFXhbBRig8wRZugInItwpqnMBoEuCgBaeBSrdBrzGcey/7/OY/9zD2NCWmL7+Blx93z2YiRUMOVrJ40pupgEE6GUdcILOtNG/v/GNb7jfyzq/i93eSx+jlX9HGddexs+X9dDpeYpvJzBODvSLLrrIgVV6vax7XtZqL53pK9+6s3VEmu8ZApnBIIGMDIIjDbxx+3049PgX0RitoHvpObj4J9+L1zbXEacRRjoBWr7CRBVIPINA5wi0dhHXsm8AuoWnJNIsgTG5c51XKjE2b96EfftfRRSFmJ2dg6d8SHkCmDsnuoPp9BAOppCDnbf+VoAi3Al4iyBA3uggpkURaeLm5rbpOeArX0fruW8g6kxgOG1AHTqKDSrA83GEnT/xE0i3XISZyhbMj4ygOVpBJ6Y4eFp2YQCjIax2x4qsQWA1Kp7C2IYRDA0PI4eAqNYgKzXYMEZqAUWfI7mG6N0f+1s9bh0rMCgKFN/ZyIVOC6ModcgBdEspRAVAp/u9Z3z4uUUsNfxkHulLL6Pz2NNIdj+OvZu24LlaDe/7kz+GPu9cdqAPytRZZj8ZoC9TQH47K8AKsAKsACswYAowQB+wAefusgKsACvACrACZ1IBBuhnUt31emxC31SxGRC9yGZC6noBoAvESQNe6zj23X8v5j77MMaaAjPXXY+r7vscZiOFPCS4JqCsdNBw0LYSjpcOboLmX//61x2ILiFzvwF0GqPSeV465+m5er2OsbExN4QEzMvfS6f5Ytc6va+so74expxKGcS6A68zC+lZfPGh+6G/tgeXvjCB8NAkDscCyTUX4tyffC9e2TGKKI0x1InQ9hUmKwKZIqdtjlBrt5BE0lXVF6ZbiuDP4PvFtRlXYmzftg3T0zMYHx93SQJRFMMYC+va62o4LDjP3ZssXePFYhve+lsBKrsRaQHPSszmGUwcQUqNUBpcenQalaf+Gxpf+h9AdxxVlUGkGnFQx/PnbsU5H/hptLach4loFI0wQjcgkEb1znXxgIZUVKujAOrW0nPAjk1bsXP7ue4zAFKhm+dQ1QgtnQMU9y4UlBi8z4b+nincusFW4M0A3ZQA3ZXxOQHQqVSJbwQ83YGfzMGfnkH2xb/E+Edvw7eHhrF302a8//Ofgzn3HHagD/aEOuXeM0A/Zal4R1aAFWAFWAFWgBVwf6dcb7mHPKysACvACrACrAArcNYUYIB+1qRfwycuALrzmJqi5nER4U5Q3cIzAlHahNedwGsP3IvZP3kQm+aB2euux9X334P5iocsLHyp0gwmQHfIUQgHpAkqU53wb33rWwiCwM2Lfo06p/aWUeyli37Tpk04//zzXX+oL1TXnX5SH8p+ljXd6Tl6/3rZKHGhnrUg0ya++eQTeOHZZ1F76RCubgDDIsC+CBi/aCtu/OAv4m9HQnhZBZWkgo6nMBsXNdAj50A3vej2PilnIHLkeQdRFLgFEkEQumSE2Zl5N85pmsH3AgfPFwC6W1LjRnxheBmdr42Z7hugnloEmcWksujWK9Be6uqV33BwGlsf/CK6X/qfaGMOeaCRqQiz2sML527Fu37llzA7Oob20AZkQYSUrntym+c5QgLoQkMog0RatKCRagLpEudvOxdXnHcxYqGc0zzptuHXQ3RsAp1bKCjKKFkbAnIrWYGBUOAEQLfkQJc5KEDILIpwp38F2ofMDEJfI2zPQE1MIv2Lv8b4b34EL45twrdrdfzc7odgtm9DTnVCeGMF3kEBBug8RVgBVoAVYAVYAVZgKQowQF+KWrwvK8AKsAKsACvACrytAgzQeYIsVQGC5PRH0hKgkwv9TQ50AuhZEyqdxCv3fx4zn74fm+YM5q+7Adc+eB9aNd8B9NxaV/OZIPqgbQSi6UFubIo373Q6eO655xykpH+XcL2f1s2WgJwAOLWTNmrfli1bcMkllywsBljsPC8d69RPeg+BderfetmkNRjpNJAdeBX/9bc+ivq+w9g2n2Cs2YYNFF4bifHGRVtx0//xc3hluAprqvDzCrrKQzMgk7Z1oJEi3CmRoW+qGQiqW59BCItKpQrPCzA9NePi2umR5wZCkF++vHZLCFIi8+Jn8b+Dd32vtflNkelRTtHLFvOeQlqN0SXcbZr4ngMzOO/+L6L1la/geD3DAV/jIGq46Qf+Pl6IY4z94A/ADI0i80IkxiI3BU6LKaXA5BA2oyVB6CrpHpkMYESAbZt24KLt5yN0SSQZtO5A0aISkQCGoDotzuK5s9bmErd3PSvwZoBuFgF0cqBTpDvd9X3tuZSKKAKidA7q8FHkX/wSpn7vE3hpbDP+tlrBz9x/L8z2rexAX8/TZQX7xgB9BcXkQ7ECrAArwAqwAgOgAAP0ARhk7iIrwAqwAqwAK7BaCjBAXy2l19N5yIFOD3KQK/cgBzpFuFNis3OgZy2o7gReuu+zmLj7Xmya02hctws3PvIAWvUYeQhkhvYfTAc6gWWC5q1WywFlcmYfOHDAPUcudALO/QTPHQbtQfDFDnQC4gTQL774YgfIaZ8so+jvoiZ6CczLWuhlnHv/XA090Ov4L9V2fXPLXH3X3lNuFxdTfmJTBNCbc2h+6S/wlU99DsOvHsGmRKMicsz5Bq+MRmhddzGueu97MTWyETkqMLaCTHpIPBct5hzoPjn2BTnSz4Qyizv1nS7x4oxl1Lp1UdsQGRTFblNOBNVlp3jenPaRMEbAGumSBOxJerzpOLDlXeJMdIqP+V0UePNolwsZqGZxMb8prp1q05eJIa6esZvaGkZYZLQsIoiQ2zakbeHGIw2M3fdfcOxrX8WrmyVe21jB3LlX4Ed/9v041DWYD6oIghimmyKnhSCeglISkdHwTQborKhlHsXwhkYQ1EaRI0S1OoSNQ6OAtlAyhZQpcrRhZQpfhlCGVpickQuC5w4rwAqclgIFQHflOSTdL4oa6G7JjBDQUrvvhX7uwaOqDSJBqJuIjk8ge+bPMX77J/DS6Bj2bd3y/7P3HmCSHfW593vqpA7TPXlzUFglFDZIgGwwF2yScSAnc22BhAEbLp8B+/qzr32NJLJ9HT4wWEgbtFpJwH2MbVACbEQyEklCSCtpV9KuVptnZmcndDr5e97qqVFrjdCuZqe3Z+Z/9umne7pPqHqr+nRt/er9//E7//hpJKtWSA70Z9UOC+8gAegLr82lxqKAKCAKiAKiwEwUEIA+E/XkWFFAFBAFRAFRQBR4igIC0KVDPBsF6JwleLHT5oOcI7ITDcTtxEYhrMGpDWHHlo0YuWYz+isRJi66GM/94jZMdhWQeDbilBB+akL22RSig48xoNiEOTeOc/M3iz48PIxdu3Zp8GzCnhM0m3DnnQabWS7jkGf5WVYD0M844wwNzo07nQCdGxcG/CINTm0TZkDKMLQWUkXAqOAyO3OcIc5SKNdBmIZggARF+JgQHzM6gA3yQMJixwK6KuO489p/wq5bvwHrsX3IRREKvovckj4EZyxFeOZyXPjSl2PM9hDBR2Lx0cwTTYDu0ZVPgK6gIfrMt1Y3eDP3dBNsE3wQSDI0tj0Vej2DsrlYI0SahYDFRRCxhq0kI67rIUstRFEMW7n6OcsUcn5hOgpBM2R76zWfdKE3l9nINpsK8F6sc81z3YNuaaUXLjQXORFocXGGi9RydIh2L+W9uo7YbUzBLkaEUGg4KWIng9WIULQ85JIA3VmK1aMNVL94Ox754Q/xeJ+L5IIzseF33oYjvX0Yr0Zw8mXYcQKf3xnlIOR9gotCshQu855HEWzLglsoYvHK01DuW4QELixlw2M0iyiFsmLYToIgqgAqgqeY48NmXpDZlE7OLQqIAiekQPN3gf9gpdpxru8/vNvwN02fi2NC/pZy0VVNL6YsTkygces3sP8v/gp7Fi/DY4sW43c+8/8hOW0V4nmU0uWEpFygO5txrYlOZFL9cDzJjWNKjhnN+JLvcVxZ7ikvUMWk2qKAKCAKiAKigCjwbBQQgP5sVJNjRAFRQBQQBUQBUeDnKiAAXTrGiSpAp5EBY3QZafesShHSsZrRke6h1KjDrYzg8a2bMXHdFvTUIxzZsA5rb9yCMT8H2P7UOQji51em5FZYTne5cW4TPpsc59zn0KFDePTRR/XkoHFu53I5NBoN7eDm1mkudFMmE2Kez3SgMwf6XNs0WIwbsDwXkdOEyoXMhxWkqAZ15Hq6MB5MIvUyuJaDuBIwzAIs5SFKyN4T5FwHqjaJ33njq6GOjsOjY9tqunxf+IJfxite82pUVAa/uweVkLCBcLMJOFPtCG7+Nc23ZyyijgvRZOYMp0vqzzLphw1kDIvtwLJ8DcbZvzyPStQRxmOAasD1InheGb7XhyS2UK81dM5zpegspusc+tgn+2crQD+2Agbez7hicoKnUSBVBOi89zYBegobKfOKI4WbBbAy3ptziFUe+XqMUmQhco4i9EfhZCnyUQ7EXVU3Q+wp5CZr6E8U0j0HsTgAvCDDz773A+zdtx/20sXAyuU481Uvx8SiXjQmqvAdF8oiPE9pJkeU2Uh0lIIYxXwewdT9LIoTXHDhRSh0lZHqW75xlzdTgjBdQEYEN7U4q+mMF4AuHV8U6BwFpmMPNb+ziGHp35gmRNcLdeDo3zWmhWCEllyjitzwMKI77sDQRz+GHX2DeLi3H5dt/DySVSvFgd45jTvrJWlNXURQbsa7zXGINx21iONhMyZmobq6uuDn/Vkvn1xAFBAFRAFRQBQQBeaPAgLQ509bSk1EAVFAFBAFRIFTroAA9FPeBHOuADpXczMDOpw0hZvGTYDupPTkQiU+yvUGvIkj2LN1EyY3bkZ3I8TIxWs1QB/1C1AqP+2A5dnm22byhWtMNOXU5nsGjHPy8PDhw9i9e/e04zwMQxQKhWknN4/lfp22tTqI5jJAJ6gj+LN9D5GlUJusw6mnGCz2YCKoIvYAp8tFPWmAa0MOP74P+/YdRKgc2LkigmoDWZigr7sLykpQr1V0U7GNzWIJLo5gOxeLxTblfjcAnQ5B5qNthegGoLtIYhuem4PtKExMjKKrm9BzAplVg+0GWLnibFQmFEaPVLXr3ITiJ0Dn9z6b6pbNBR7Hgs5W6NmEo7LNngKE53zoyPsaYtmILUcDdC+rQ2UJApVHPfNRjIEeOOjNRoGxnbCrNRSzEhw7j6qKMRlWcVqxjGIQ49/+7hpke4ZR7yrgR2hgzQtfiNe9+o2YsGxESwaxN27ATxJ0+zlU4yqqWV3/LuScLjjK098B9vtKpTLd988991yUy+VpUDJ7qsiZRQFR4GQr0HSaT/3G8NueMcIFH7EG6LGV0wC9GQcjhZNmyNfr8EeGEN5xG4au/gh29DcB+ts3XScA/WQ3UIefj+NF4y7n2IG/DRzzEp4zIhO3/v5+cCzMvwnY+Tn3XczFW7KJAqKAKCAKiAKigChwnAoIQD9OoWQ3UUAUEAVEAVFAFHhmBQSgP7NGssdTFRCA/ot7hJkkJHQ04NGEpWSYc4Il/j02NqbhKvfn+5w0zOfz07nEeRVxoM/et48O8CTLkCQZPMdDXrnwgxhOnCLt8lCJKwiChgbAJc/Fvkcfxd7hg6jkbaSFAlTgIB5PMNDfi1p1HNVqRcNzE3WAz6YNGaKf+e1nf2t1oLe4z3WIby56UTpKBMOw01GepjHqjSqKXTbSjPA8xvkXrMGhg0cxMtxAGLDEnPRW0/VqOtBba/LznMLHhJGf/Yov2CuYMO3MTcxHpBwEeqFDilxSg50lCFUBsV3U7Z0lIc5/Yg/8r96CykOPohYqxGxPFSPn2zoU+76Du3F+z2pYlRg/6UqQe/urUPrl52IyVPDKA6glFsZqIfr9HMqOj5F0EuO5GIVcEblAIa1G6O7uxllnnaXbhd8FRtbg/c18J1rTWSzYxpOKiwJzSIETAei2lYFxdHKNBrzhIYS33YKhq67Cw32D2Nk/iMu2bEKyYjniqdDdc0gGKeoMFDCLQgnH+ZrjYY5/P/nJT2L79u143etep1Mabdu2DRdddBE+/OEP69+ORUsWzeCqcqgoIAqIAqKAKCAKLDQFBKAvtBaX+ooCooAoIAqIArOogAD0WRR3np5aAPozN6wJcU4AbhzJnCikq2ZiYkKDcU4a1mo1/TnzQPJzTiryfQPcOxEyzRcHeqoUMttBFDDnMsEhoMI68g7QGB1FrqcbWZDhug9/FMOPP4pDB5/AvokxXPyrv4TffPNvYyzxgeJijI6Po1DI63ZktAFO9prc72w/wsMgCPSk8OxvTZitQ7jrmN4mhPpTneLNrAmZDpvNXLZxXEec1PHLL3geHnzoZwgCIEt8pClzvjfDqZotSRguvAnIm/3z6UJtNzNyiwN9dludmYebUTy4OIIOdKeZYxzMS16HncUIrDwa8BDaCTKV4EWPH8TAdTci/OlDaFg+EsuCgwacLIRjK4w2RlFQOeSyIu5eksOR3/s1dL38RYhVF+qRDSvzgcRGKVPwowxHrTomcgkcpVAMbXiJQk9PD84++2xdeUZi4H3DhObl/c3kvp1ddeTsooAocLIUODGAnuq7UK4RwBs+jODWr+LQh6/UIdwfGRjE27duEYB+shpmjpzHjCPMGJfu8qNHj6Kvrw9/8Rd/gf/8z//E2972Nrz+9a/XY+Ndu3bh85//PEqlErZu2zpHainFFAVEAVFAFBAFRIFOUEAAeie0gpRBFBAFRAFRQBSYJwoIQJ8nDdnGaghAPz6xDUQ3AJ2ThpwQPHLkyDR8NIDduNUZypJgqRXAHt/V2rfXfAHoiQJSx0KWJLATwFUJMqsKK62hVEmhDge4+//8Ew798CE49QnUJ/YjiCYwsLQX5XNOw/DZz0H3q34bFeZFt1zYytHtRljIB1+zXTlp3N5IAgzkTXZtXOAtbnDmytZgPUGWMbx7CsdR2pnc1cUw8wpHRkdhKx+wPO1WN5PerAPrQ/huTeev5oUkB3r7vn3/9UragW6lCJVCpBScxEE+cuEy/YNVQ6ZiBCqHyM4jsCOkKsJ/23MIA5/diPDH96NheYgthnuvwUWMkJEZmL/cLsK1uvC95XkcuuzXYP+3SxFkBWR2EVnmQ8FDMcx0WPhEJWjYke7nTmrBha0B+plnnqn7D78P7DuMssHNgPRTqZtcWxQQBU5MgRMB6FYWw0mBfNBAbugwGrfdgv1XXoWHe/rx6OAiXLF1C1LJgX5iDTDH9+aYyOQ753iY412zSHTfvn0api9ZsgQDAwP6t4Ipjt7//vfrWt/9w7vneO2l+KKAKCAKiAKigCjQTgUEoLdTbbmWKCAKiAKigCgwzxUQgD7PG3gWqicA/fhE5cQgJww5SUh3ObcdO3ZgdHRUv2519Zqwlibs9/Fd4dTsNV8Aeso04Y7SAD0NQjgqQq4YwIonkD/cQLYvxH/+0V/BH0lgTw6jEA6jbDdgqRSH8i52X7IWpfe8B07vYsQBkCYZqtWqjiJgADq1Ypvyb04Yt2trAnSGkG+6kjXktpLmAxEcN0MU1xGENeTzPizYqFbrKJd7EQUEr47OaUv3eXMhCKbgedNFTIDO902/bUL0p9u03V22WVLAONDrjgIffuSiK3DhcbGDqmtgHigfARxEKoSlYrxo7yEMfG4j4nvvR6g8JPSsE6CrFAG7iOcglxYQJha+tyiP8St+E/mXvgj1JIcg9RFnLmwnrwF6V2whQwzbBXp6e1AqlXXf4MIhOgd572sF5nyf3wtxoM9Sh5DTigKzpMAJA/QMKDQa8IcOI7jtFhy46mo83DugHeiXX79ZAPostVOnntZEVjK/AYTkHB9fc801eMlLXoIzzjgD3//+93WUphe96EX6d+Pee+/VudLf8jtv6dRqSblEAVFAFBAFRAFRoAMVEIDegY0iRRIFRAFRQBQQBeaqAgLQ52rLnbpyC0B/Zu2Nq4bwyIRo5/ODDz6I8fHxadeNAUkmvLGB062u32e+Wnv3mC8A3WJOcDLlNIOt6JoN4WZjmDj0GH645f+iXHUx8r2fIa0oDMQ1dE/uQ180ji6VYjjv484zVuNHF63Hq970VjiZgqNsxFE8Ha6arcJ2NIsnWhdMzG6LafTdBOgZc2E386LDigCLrvNAPwhSlZ0hjAKMH62iWOhGPtcNWxXRCAINOelI16eacp83Q9I7+vx8r73O+tlVba6enTnOFVIEttIPK/XgJi4cRj+w6rAQIbY8pJaHTGP0EM99Yi/6rt2M5N6fIbQUUrY1mMoAaKRAw7bRbZUQxMDd/QUEl78auRe/AJXYReaWdIh45ebhBjHcMEEY1eF4Nk5fcxoGFy3S52vt73xtomywD5noHHNVcym3KLAQFTgRgG4zukkG5OoN+COHEd5+G4auuho7+gexo28Al23ehGSl5EBfSP2oNbURFxZyUSEXF37wgx/Em9/8Zlx66aW46aabMDIygne96116AZZJb9Q30LeQpJK6igKigCggCogCosAMFRCAPkMB5XBRQBQQBUQBUUAUeFIBAejSG05UAQHoz6yYgUSEp5wo5CQgc2Dff//92l3TmtvcODRbXcrtg63PXJdj95gvAN1ObTipDcSEfRbcNED90e3Y/pUv4Sf/egsKmYtHKwGORgqnuwoXVkZwZljBoAsc7crjpmIvrstcfOozn0HOgs7/3OquNX3AOM/bE12g6fZuAnRnyoVOJzod6ATooYbnGWpQToyuUh6ObeOxx/ZhoG8ZrKwAK8sjiLhfonVhmnOdST1Ndb8lQDcLP1r78Yn3JDlipgpwaYSTJnAyE8LdRqwYiJ3ZhzN4WV3nNUfmAXDhWCH8NMCFu3eh+/qtiO/9GaIk0xnUeS4uJAk8GyNJii63B0mWwwODJWRveiWKL3g+Gsx97haR2T4y5SIJGvAshTAOkKkMp595GhYvWQx2Gvb3IAj0fY+v6TZkvznWkT5TDeR4UUAUaI8CJwzQUwL0OvyRIURfux3DH/mIzoH+cG8/fm/TdUhWrEDMRVqyLSgFTGQeE4Xka1/7Gi688EKsXLkS99xzD7Zv346uri79u8HxE5/ffvnbF5RGUllRQBQQBUQBUUAUmJkCAtBnpp8cLQqIAqKAKCAKiAItCghAl+5wogocN0AfH8GeGzZjctNmdNdDjFy8Fmu3bcERPw+lClOX5ZQs8c3c24ybxoBSE87avG8guAFGrOHDDz+sAboJZWnAEuE5QVOj0dCfGdhqAKXZf7ZU4vlZhp/nKjahuk1ZWC+T35vlXLRoEVatWjWd53i2ynii5zWgn8cZh39rTnLbUvBsB0kUIwoDeGGIyf+4E/f+77+C5dqoeQ4e6S3jX7c/iEW1Kt4ECy+0LfTbwFDOx62LVuC7Z1+Ed/7R+5ElAdKk6T43TltTXp0Xeur9E63Die+fwbKyKeLtwLHziCLmyHZgqQhp1gBUA7l8CmUn8HMOyuUyHt91CEnsoFRYjKChkGQ8Joalngy/3hodgXVkHzB9/8TLKUecDAUIvd00gZekiJStc6AHtosG46kjRS6tw80iIHWRJTZydgIVVrD2icfRs21bM4R7ogMx6EUSluPgaNnHftfC7oqFMy5Yh8qqZUgvuRDFs88FVB5BopC5LsIMCKMGCl1cdMEY/wmWLVuqAbrj8vpAvV7Xi0rMIiI+Pxn2/2QoIOcQBUSBdilwIgCdqSXsNEO+XkduZBjRHbdh6KMfxY6+RXi4tw+XbbwWieRAb1fTdcR1zDiWYdvNOIljXo59md7owIEDGqLv3LkT1157LQqFAjZs2KD3/fgnP94RdZBCiAKigCggCogCosDcUEAA+txoJymlKCAKiAKigCgwJxQQgD4nmqmjCnn8AH0Ye7YSoG9Bd8MA9M0Y8fKwbQJ04p+5BdBNyGqCIMJD4zA3r/lswhWz0bjf0NCQnggkTDp8+DBqtZo+jpOGdNlwApFbsVjUjk2CSQJX7mcgJV04x577ZLp/jUO+FYxykpNlNLncWS/Wn+8xDD3LynIODAzoSc98nrC2fXm+n+lL0QrLWW6CPGrNHOXa1eRZSLIAaRbj4OFDqD9xAD3f/gnqn9uEipWiOlBG6ddfjvfd/EX0DQ/jMqXwIluh28owUijikUt+CeV3fwhB0UOUBRpYnvqNbvom9E4TBd/rQtAINUC3nRRRXIWlAnT3+iiWPERRA5XJKiqTEbIkh5zXCwtFDUbpVm8F6Ke+blKCYxXgHZTw3E9ShHR5a4DuIFQE2An8rAnQs8yDlblw7RgIK1i/fz/Km7Yguuc+BMpGAxaS1IKTy2N7HhhaNYC7Qge/cfl/R98ZZ2BS+YgsH3ZGZ7uDmE71LEFkJSgP9MBOU/gZsGhgED29vbAscZVKbxUF5psCJwbQGcKdAJ0h3IcQ3nEbhq/+iA7hTgf6ZZs2IlkpDvT51kd+UX3M+JnjRrOwlGMxjs0+/vGP6/znb3nLW9DX14fPf/7zWL16Nf72b/9WjzO7e7sXklRSV1FAFBAFRAFRQBSYoQIC0GcooBy5i4iMAAAgAElEQVQuCogCooAoIAqIAk8qIABdesOJKnD8AH0Ee7ZuwsTGzdMAfd2NWzCaK8Cy5qYD3Ti0OeFHsMywxNxac/q25i8nBKfr3Dh1CZ05cUg4vWTJEixfvlwDdwJsvsdnc43du3fj6NGj/yWPNsGwcQOfLIjOCUoCfrMwgGUaHBzEihUrpt8zebC5765duzA2NqbLYQC6Aewn2p9ma/9WB7qB6WwvLgDgs6USWHasI51f/4Wb8R9bt2HDcAUXTUY4GtRRLeXxpQOH8FCSYhmAN+dyeK6rsLjkwhocxJ41l2DVO/4Ih+vjcPIMb/6kW3u26vSM57VYDua+tjRADxoJSuVuhEEEpVKkBP1WiHKPD8cFKpVJRCE/KyBLPIQN5k3PwfNtZKBjPZ7yJj/DlZ+u7hkRr2yzpUAToGcaogeOjYZjIQFD9zNPPTOV16AI0C0flp1HtTGGRQMlXPDYbqhPX4PgvvsQeC6qKXOUO7CK3fhRVsXR05bg+e++HJXTVyKwc4hCBaQ2XOVCZQpIEriOQuIrnLP2OXAcG0kYwYEN17LRCV+F2dJczisKLFQFBKAv1JY/OfXmGNEsyDRpYAjLuSDzU5/6FB599FG84hWv0OPKG2+8EYsXL8aHPvQhPcZcc/aak1MIOYsoIAqIAqKAKCAKLAgFBKAviGaWSooCooAoIAqIAu1RQAB6e3SeT1c5boA+OdoE6NdtRLkW4Mgl67Du5q0Yz3dBqTzSNEOWJUyuPGfkMQ5twm5OBhKGc+NrA85NiGLjIr/33nv1fvzbhEnn35wUPOusszTQJVg3kN0AdYaxPHLkiHbn8Jx06vC6rZsB7jMVkK5sTmKaHN683tKlS7FmzZppRzw/Y7lZTuapHBkZ0XCd+51++um6CKxfp2wmXGhrSH1OzNIpr3NvJjHSRgN23sc/3XQDtly/EdmREVT3j8CKQzgKiP0yRmIHvVaC7ixCV5bg1S9+Pt765jdgv7Mck/3nIMyqsDGugeUp3yx+lxId2wGZQqMR6SgHylKYmBxDPu/phQN+ToGZr6uVio4BkffLOk92rRojy1zk8z5SxEjTp4so0LJY4JloqUD0WesWTwJ0oOJZqLgW3MRBIbLhpjGgasisCLHyEds5DFePIFYhXlmpo/fz1+PIj+/BWD6HUUthZDJA96LTUOsu47EwwIs/8B6MrFiEmusBts9wGojSBHEjQKERoRhnaDgJ1v/KpbBLeXDtRRLE8MMMPiG+bKKAKDCvFBCAPq+as+2VMTnPOd7k4lKOe3t7e/XYlmNHjjE3b96M66+/Xo+L+Rn3YxSn++6/r+3llQuKAqKAKCAKiAKiwNxVQAD63G07KbkoIAqIAqKAKNBxCghA77gm6fgCnRBAv34jxj5/HUq1Bkafux4bvnADxgulaYCepoR9cwugE8yaHI6tecEJvjkhSHczJwK5D13dDz30EKrVqm5XvmfycTN3OEOf8ziGFjfvcx+C6j179miXNyE1JxgnJyf18a25141jfKadxoTR5KSlccCzfITjrFPrdVnexx57bBq40yXE/Tott7EJec/6UE8zeTvt9I9CHDl4CLse34Mb/+XLuOXrt+Hci9bg11//G7j6Q38FO7Xxd3/3WaxcvgZZXAPSo/ARoNvjRG8Bo+hDUFyFseG96CsksDuhH1spMoJTMKd9c+FFs49aqNUqyOXYf5g44cn3U839bR2a21ZcoGE3IyFoN/vP61mE58cC9Kdz3/Ni4kKf6ffz6Y7XOdCT5qPmWai5gJPYKEQKXsLFLjWAAN3yEVo+0i4blbSGF+0fRvGzmzHx0A7sd2zcX6vgvnoNyaLF+N9/8lfwFy3FE67C/ryNmm3r0O6JAmpxHTnXwQo3j1y1gYk0wMrzzoQqFZH6HmwoeBHgpNLms9Xmcl5R4FQpIAD9VCk/P67L8aoZz3JM1t3draMsmXE0x2pf/vKXcfPNN+vxLhc7cgxD4P6t73xrfoggtRAFRAFRQBQQBUSBtiggAL0tMstFRAFRQBQQBUSBhaGAAPSF0c4ns5bHDdDHR7B7y3UYvfZalOoNHN2wHs/9wg0YLZZhWTntQCegU8/kYD2ZhT8J5+JkHycBTQ5wA5w50cfJwOHhYQ3RuQ8/43sE6syDTtDMSUMCSoJouoP52oBOPhvHuQn3znNUKhUcOHBgOr+6gdUmnPtJqJZ2kROgm3DnnLxkWQjXOYHJ8rDMdArxtcndzs+4H+vBOnfiZsLPs3wmjGiahnjooZ8hqNTwxRu/gJtv/iI2XHoJXvPG1+DP/+wv4PsFfH7TFig7j1LORhaMw00CdLFdlYMjfjcOIoeSslAI6zoP9CnfCL3BNAAxMmTI5XxMTk6gVOrSk9T8zoVBjChiW7nwXH4PmYog0mHf2eZE4fVGQ+9voio8tV7HA9ANUCdAl3zYs9UviKkJqwnQYwVEKkOqFFKGUk9j5JMq/DRCijxSK4+6myJ2Mzx39wH412xCdccuDBe6UF2zGu7LfgmPD3ThtNPPxchkA/m+QYRODvUwQsD7me/Ayls69P+Fq1bDrQdIPBuqmINne1CJgpVZ4O9DByQzmC3J5byiwIJVQAD6gm36k1JxE7adz6VSCRMTE3o8+bGPfQx79+7Vr/keF47yNRc7cuzLMead377zpJRBTiIKiAKigCggCogCC0MBAegLo52llqKAKCAKiAKiQFsUEIDeFpnn1UWOG6BPjODxLRtx9NqNKNcbGL14HS6+eStGCyUN0LOMucP1lOyc0ac1zDoBsnGUm4nBgwcP6nCTJs8jK2Yc6ZwQXLVqFfr7+6dBOD8neCaAJtzlvoSWBmIb8Mvw6o888sj0Zzzm6QHnicvJsp133nkoFovT1zZl5zMnMOkYMsCeoJ1g3ZTTAP1OA+jHlstECdCLG1SCe+/7Eew0w7/c8CXcuHUbLn3BC/GhD/4xfvrgdkw2Grj40ucjsRXynoKTBPDYVnGCME4w7ucw6nooOR78INLnOeWbzn+ewVIpkiRAHAfo7imjXqvitNPPxKGDQ6hWAmSpCwsulPJgQSHN2J8yKDsDshhxwi+nDcsi/D62XscL0LmfEoA+i52CAN3OLKiU4JpLJjKEtoVQ2XCyCOW4imIUAVkByiqiFgdwfBfnHTyM5P9+CXvvfxD7oZC7ZC1WvuMNeKTXh+UXMVGLkUs9+JEH5TgI0whBFiB1YpTLeVx83nnIajW4pS5U0xiFzINbz8CvQOIqpEoc6LPY7HJqUeCUKCAA/ZTIPq8uatIdcZz893//97puv/Xbv9VMb5RmuPPOO/Gd73xnasFfqheh8rNvf/fb80oHqYwoIAqIAqKAKCAKzK4CAtBnV185uyggCogCooAosKAUEIC+oJr7pFT2uAH65BE8sXUzJq7bhHIjwJGL12HtjdfjaK6gQ7gzrPRcC+FuBCSAZXh27djlSoCpbd++fdi/f79+zziyjeOZ7xmAbnKFmxzm5jzG1W6ONcCarhyGgm89zoS9PBmNShi+ZMkSLFu2TC8KMNcxedfN31w0wLIRoJuymwnR1kUDJ6NMMz0H28iUka+5AIALFA4dOqTBf6pSjFWOIgoiPLFjN/bu3oeli5bhwuesQ5gmOmQ1fAuRQxgdQiGBb1lwowxWkiJzPURc7JDQ9c3e3AGbxdDtFrIsQiOooFTKI4obWLZ0MYIgRr0Wo1qJkcQurIzRBmwoy4atU1bHSLI6ESyU4hsusunw660Q/RcB9GP3E4A++72CPa+Z0x5WhlgRoFvw0gjdUROgq6QAOysgnznYevNGxIf2AXv3YGz0KM65+GK85HW/jfj05TjgWUhzXYhcD+5ohMG0qBeQVNwYkR3DUiF6SnmsP/dcBJVJqHIZlSxBIfGQD5gGQCGyM8RWB0RjmH3h5QqiwIJSQAD6gmruk15ZjoE5TuR4ko7z97///dpx/ulPfxpnnX0WHNvBtm3b8KUvfUmP1TjGHhwc1CmQvn/39096eeSEooAoIAqIAqKAKDB/FRCAPn/bVmomCogCooAoIAq0XQEB6G2XfM5f8LgB+sSIBuiTm69Hdz3AyMVrcdG2zRj1nwToWUb4OHdgi4HldIxzco/ObJNbmyCZ8PyJJ56YhuomR7kB4WeccYZ2oJvw7uZ8Ju85Jw15TvO+cZozH+T27du1U52beb8V3s+0Y7GMdKEztKYJ3c3zmzDuJnS7yWNp3PHGCd9pOdBZB9M2rAMBOidi6eTnQoWM0eZd1QxfnjrwlA8rskFy7rgOUqSI7RiBCgEHiNMYVpLBzxRymYIPC0G1AiefQ0BOPNMGODaVwTS8bkXzfH0spJ66sD4+m0qJkGgQXih6KBZzyBd8HDwwhIRxvgnOYx9p4gCZo13mdKwDDPXd0JDUUq7+LHtK+PVWcH5sDnSW4RiwroslIdx/cbd4sj3pIG9uzWfCKurXbH2duH7q1VP3a6Ybt5CoTC/6SBmqH4CXxihHVZSiELkwBz/08Oh3f4L/vON2HLTGUD5/KfxFAzjnvItwwQXrMBkEiB0XdddDTSkMRDn01h00rBQThQyRm0ClIfrKBaw791yEtRqSQh4N14GqpehKfNjKRqQSJHPonj7Tr60cLwosFAUEoC+Ulj759dTDGR11Cnp8efjwYbzr99+lx2Ive9nL0Nvbq8fFHOdysSjTzfQP9OO1r32thunvfs+7Tn6h5IyigCggCogCooAoMG8VEIA+b5tWKiYKiAKigCggCrRfAQHo7dd8rl/xuAH6+Aj2bN3UBOiNACMb1mLtts040gLQAQL0GaPHtkpKcGzgLCf8RkZGpnOeM9Q6c56bzbjEDcg9++yz0dfXp104rfCb5zMh0gnTNRLTOaubISzp0nnwwQenc43zc3P88TrRzTVN+XkO43TnNQnp165dq3O0t8Jwls3kdOcz3fLcTKh5sy/d6gbwz3aDGCeT0choYOpmcsqzTCwnFyXwPebT5OQsJ21hK6Q67DVfurDhIIssqKyZ5z2MAmQOMXQEN+chZq76JIYDBT9j3ukUQaWCfLkLDR08e4bbU1y7BKZNZ3HT297icc8ycOGJ7TDUf4Io5qILRgSIdJ/gBDVnqj3P1rnQFy0awOjYCOq1EHGUwXUKsOAhYc5qcBUBv4Ex9HfRoss4BiyFjCsM/gtAN3U8prbHwN+nKCE50J+mY5i2TZGx7a1U96JmKHa9FEK3v8V+mWQ6v7jNvPTcNyMiT4AsgeOwrRI06Dx3bcSMwp8BOaToimsoVCtYEfvomkjwL1f9A87IuvDYohS9b/0VdF1wDsK0gCzLwcsA33YwkcRoAFjsdcOZiHRe9XrOQqwSIKUDvYiLzjsPjlKoZxlS30NaT+Bx4YmykRLiC0Cf4c1ADhcFOk+BEwfoQL7RgD8yhPD2WzF01dXY0T+IHb39uGzLJiQrViC2eZ+Tbb4oYEKum7GXHtumSbN6lqXHJ3SaM8/5Tdtu1NGMlLJRq1ahbIWdOx/Bww8/DNtxsHTZMvzaS1+KfD6H3/vdt80XiaQeooAoIAqIAqKAKNAGBQSgt0FkuYQoIAqIAqKAKLBQFBCAvlBa+uTV87gB+sSRJkDfuBndjVA70NfeuGXagd6MfM4p2bnjQDcqtuYoJ5AlmDWbgbu6dlMhKw3YPeuss9DT03NcjWGgMK9FKL9z504NqAl/jWPd5GT/RSc0ZeBEJl+3lokAnbDYQPLzzz8f5XJ5aq6zCflbFwvw2pzwJOxvDU1vwrcb5/pxVXAGOxlAbsK081QG6FMbTt5yMwsX+B5f04G+Y8cOvSDAYp7mKfeu3jmj29fSoLLZM/nWk0CT702jbOpCN9UUOKfrd2YbT8bvAa86dRUNng3ENrC12acITF3PRppGCKMGcgT8cTh1NMPKZ7AdG0o10ySkBK6sH93m+vxNODvtbJ5yrzctYiyHAfjH1usXLBM41kE//YWYqTYzU7Zzj55qW4Jzi4sWEqRWPAXQGZKd0QIcnas+SxidXcGmew8JlEUgESONG8g7Nqw0Qo1RMTy3CdBToJAm6A7r6KlVsLoeozhawbf++hqsDDz8pNdG8fLfQuHiDahkBcSZi4IC7ChEI4rg5XPwLAcIE8RZqp3tlgKUZaFUKuLsNWehWCxgslaHTQc6FNIoad4TdJ+be/f0zu0nUjJRoDMUOBGAbvE3CgTogQbowW234NCVV2JH3yB29g/iHVs2I1kpAL0zWnbmpTBjUY4NOd5ihCaOVzlGC6NIL1ZUNhfsAbVKFTsefhgb1q+H6zA6UIIkTvT+N910E266+Wb9P4OMvyVZqt//3re/OfNCyhlEAVFAFBAFRAFRYMEoIAB9wTS1VFQUEAVEAVFAFJh9BQSgz77G8+0KAtCf6g5/4IEH9GQhNwOOOGnIbSYA3bjPOTFJgM7Q4yaXtwlJfjwAvRU2m75oQDrDtRMsG/DNHO3FYlFfp7U+PAevaRYO0Glv8ouzDHSl82GA9Wz3eaMz4b/JN8/XJj87FzTwdWuedk7sMoc789Tz9fE692e7Ls3zG3BN8GjANtuAEHXqmRPK2l3M9uIRCSwrRS7vYnz8qHac08kVk6ASaNK1bFm6LVtD8p9o5IL21H/hXSWjsxzMG84oHJF2/xOKE6TrnOZ6AYWLJLHhOL4G6jGjImQhPNeC7aSIghqyMEXeziP0PVQU4Nk2nDhGYaKKpWOTGBwdRTy0D24aYHj7I6iMTmBHuQD/ZS9Gef1zkZQWoRYDWWUMXhrqhuAiGXP/4mIU/t10CiodoWLp0qV64Q3ve4QlJoJGp6ZzWHi9S2osCpx8BU4EoCON4HAhT9BAbngIwe234sCVV2FH3wB29g3g8us3I129CvHUWOPkl1bO2E4F+BtgFmLyt4FjLf5m6MWVaYIky1CpVTF0eAhP7NmDH959N17/utfrxYxRGKGr2IUkSXHbHbfjW9/+NtIMcDwXS5YtRRCG+Mo/f6md1ZFriQKigCggCogCosAcV0AA+hxvQCm+KCAKiAKigCjQSQoIQO+k1pgbZVnIAN3AR04QGjB93333acezcWG3ui9nAtB5Pl6Hz0eOHNFhLU3ecb5vQmQ+EwjmvgTG5lj2MkJVgvILLrjgv0B+QufWOhiHOt3n5rp79+7Vbm6elxvzVy5btkzDtHZsBtSZOnESlpO1BHosOyE5w96bdjG56DnBy33M38+kXTvq0rwGATrB95T7W4PzKZe4edYAvRm+XTHfdUrYGqOrVECjXoXnO1PQ3IHvF1Ct1HT92WbGqd+6KKNz6t4+lTvpSonlIIULxTDsWQw7i+Ag1n/r0O0Z0bqLKLHgMAWBZaERNZBmIRyPjnDulyALCig4AwjSGBONKvpyLvxaFUsmG+i/5xHs3nojRpxxZEt8rHv7G1A9YwmCfC8mkwKOZgVMOCWEyoEXV1C0m4tp2E9MpAv+vWLFCixZskQvSGGf6uoi7Ej095/fefal1qgU4kDvpJ4mZREFTo4CJwLQrSyGkwGFKQd6SAf6VVfjYTrQ+/rxjuuNA725WE+2ua+AWZjJxZT8/eCiS72oUge0sfBv//Zv+NznPocLz78A7/3DP8Sf/umf6tDtjIxTKBT1b0vIxY1cIWhZ6O7twYte8hL9+/In/8/75r5AUgNRQBQQBUQBUUAUaJsCAtDbJrVcSBQQBUQBUUAUmP8KCECf/218smu4kAG6gUaEtYREBJP33HPPUwB6qyt8JgDdhCEnwDIOdF6TQNQ4r48XVBnnOPuCAacEX8997nNRq9U0NDOhz00OS+PsbgWtrDedRYT5zJlu8rb39/eD4enblQPd5D5vrRdD47NshOkMq8/yteZ9Z31aQTqPNUD5ZH9HntX5WgG6huYmYLy2m+u/my4vOroYoj5FrT6pQ6739JQQJxGCRohyuQ/d5X6Mj43rtjWLDUxbGQ3MYpBnVVY5aMYKEKDHFgF6BjeN4GrgRJDO3ObNdAJ6H6YUYHQFC0j5uWI4/hhRVEVXzkcO3aiOROguFhBUK8gjQTlL0Dc6Cfs792Lfbd/A0cU29pVjbPjg5di5tAA/LcEdd5G4Pah39yN0bNjBBNCYRC6X0ws1jIOQ/YaRKbhAxtzzjOPcRKYw9woT7aBdkShm3AhyAlFAFDhuBU4EoNtWCjezkAsa8IaHQIA+fPVHmjnQ+wbwe8yBvnwZYsJS2ea8Avwt4H2fY0AuzuRCRbOwSqcCshVuu/12/ONn/hHnnnMOrrzySrzh9a/X9S4Wu1BvBIiTBH4uB8flwrEYPX19eOnLXwbX8/A/fv+KOa+RVEAUEAVEAVFAFBAF2qeAAPT2aS1XEgVEAVFAFBAF5r0CAtDnfROf9AouZIBOMU2oSiPsT3/6U+3GNm5oEzabn88EoLe6rOlAf+yxxzQcJjw/0e1kAHTWhc4iloEAnXXmxnP39fXhnHPOmc49fqLlO9H9jdYG9puFBVx0wNe7du16CkAnBDRQz4Si53vGXX+i15+V/afzkLfmHzf5w81zpusXRnWdi7pQ9FGtTmJycgye7+K01WfA90s4eGBIO9BNHc1ENsttogQI5JyVVjzuk8bKnQboTtp0oassYvB9pFNdILFsZjyfym1vwU5j5K0MHvPa16vII0P10EGc1t+PcmIhx5zpSYwwDGAnGY7u3IO77vgaDlgh4uW9WPuW1yA4bRm6ohy6JmzU4eBwwUGQc1FWFlCvaYDOPkaAztf8ThmArkGIYnj5Zj/UOc+n3Od8j98tE4njuIWQHUUBUWBOKHAiAJ050J0sQ6He0DnQw9tvxeEWgP72zZskB/qcaPXjKyQXT3E8xfEhxxYcH/L3g2NG/pbQUX7nnXfis5/5jI5o8ud//ue4/PLLwYWPV151FTZvvh4PPLgdCaOfMG1ILodVp5+G9ZdcjFK5jPe94+3HVxDZSxQQBUQBUUAUEAVEAVoPMrELSEcQBUQBUUAUEAVEgZOkgAD0kyTkAjrNQgboxl3OCUEDxwm2DUxmNzhZIdzN+TkZSQc6w5JzctLkmTRO4mfqeiZ899OFcDcgzMCxnxfCnfU2ITm5vwHoLAv3Z15kAvR2ba2ueJabTmvqY8pIvYw71rjVjRu9UChMO+c7z4E+pSBdx3ozz82/GL7dUkA+76Fam9S5zxctHtB50ZcuXazzpQ8Pj6NejXQ+UbaPiQpgHOhmAYb8l7JdvfXnXycFQ7h7Go/Tdc7Q7RaaYdkTBSTKQkw4bemA7nAyCyoIUUxSdDNiRBghHhnGPV/5AgaDcRTqCexKBMv2YBULGFcW7h0ewWHHxbve+26M0B24YjlqhTzUZIwB5BE7CoesEHUnQ8F2kTZCDcANBDdu9OXLl+u85waem3uT+dukcjApJ443MsapbQG5uiggCpyIAicK0O2UAL2OHAH6HbdpgL5zYBEe7u3H2zdtRLJqheRAP5EG6OB9W6OQmDEHf0cYCegrX/kKfvCDH+Dcs8/Gy176MpTKJeTyebz1rW/VY9oz15yFg4cP61zn4AItZWFw0SI858ILMLB4EWzHwQff+c4Orr0UTRQQBUQBUUAUEAU6TQEB6J3WIlIeUUAUEAVEAVFgDisgAH0ON94pKvpCBugG1h46dEgDdAKk8fFxHa7SuJkJlA3gnYkD/fDhw/rc3DjJWKlU9Hk5OWnyEx8PADaglCC9CWF1PHC9EXy3AnQ6gwiYjbPUgDATutnUmSHSWTYDpw1Ab3debXN96sNIAHTLtgJy1rnVLcvPjauW9Wc958xmEV8Aym4+oihESkdy3sMD2+/H4OAAFi1aijhSiCMd8F3Xr1UD057tbqc5o3EbC6pSB/rBNuXCCKTIrASZlSJi+yog1hCdUfoz+MqB24iQb8TotWwU4xTh3n349l9/GOuiCRRSCwV4SC0PiZfH3oKHPeeuRO/LX4wVq85CrIqIbA+R7SIJQpRyPjLEaMQ1ZLYF5eZgezn9neb3mXnOea/hd4apG+gkNP2G/chE2jCpEFpTV7RRRrmUKCAKtEmBEwHojKRBB3q+Voc/chjhHbdj+CMfnQbov0eAvnK5hHBvU9u14zKt413+HnBMzN+Pz332s/jG17+BV77i5XjvH75XR1Q5cPAgPvDBD+jFp2kGnfvc9X3AVsxgghWrV+N5lz5fvxcnMf7499/VjirINUQBUUAUEAVEAVFgniggAH2eNKRUQxQQBUQBUUAU6AQFBKB3QivMrTIsdIDOCb8dO3ZoF7NxgZt8wceGL54JQN+9ezeGh4d15zCg2ITJJEwn1OL2TE7iY92irWUi7Dd5iznRef7556NcLk9fs9UFz8lQExKcDvTR0dHp/Xp7e7UD/ZnKcrJ7ullAwDrcfffd+voMUd4K9fieCfXOhQfUjXXtPCd2q9v8yUUOmA7tzvdSZMhgEaZP5Ux3XBsHDuzTgLPU1Q1krL+jc2ibupt0AK054U92W8j5TkwBlSo4qQ2l852zbTMNz1Mr0/CcEJ0AnXA7pvPc9ZFLAL8aIR+mKMYZrOFhfOvq/4XnR5Mo5Qs66kCsiXsOT3TncfjFa7Hira9FFuWgsi7tTo8TC3EWwsnZyKIa3CSE5zKcu0Jie7rPLF68GEuWLJkO5877BBdj8DvDz3kfMH3KwHR+br53c2phyok1m+wtCixYBZ41QB8+jOhrt2P4ox9r5kDv7cfvbt6IZIUA9PnWmUxUIrPYkr8Zf/M3f4NvfuPf8du/+Vt4z3vegyOjR/BPn78Gd919N1IuRHUcvPyVr8Tq00/H3T/6IX7w4x9jxaqVeMGv/Aps10EYRfh/3/2e+SaV1EcUEAVEAVFAFBAFZlEBAeizKK6cWhQQBUQBUUAUWGgKCEBfaC0+8/qeEEC/fiPGr9uE7kaIkUvWYv1NWzGWK8JSeaS0nRAGIp15oU7CGQxsNECZ0MhMAraCWrrNH3jgAR02nDCWE4YESib/r4FLPy80+nOe8xyd89G41FuhE6tgQiITTjeGv8AAACAASURBVBGgDw0NTbs+jcPThFM/0VzorfDUAK7WPOCs10UXXYRSqTQdnp5l4nUMaOf+1OSRRx7RYeWNC5V1Ouuss6bzIVNDo1mrM9UAdnNOM9lqFgiY/PJmP+OY5vn2798/DYQN2G/9nCHcjYat12514Jv6trZNu6H/03fVpmM8TRnGm4CcIJTwP22Gbic0V1wwkeh9XM9Bo1FHLscFASFsm/moXWQJIacN2rhadWjVtnPqfBK+uHP0FAnbVykoSyGLEqRJCltZULaNGCkS7Q/P9DNd6r7jwo0zuFGKXGLpZ2uigqN3fQ+rwypSK8XXv/VNHDo8jOdduB5LNlyAfecug7rwXBSyEuyGB9v2kWUWgqgB5TKCRgwrCWhxR2q5iJJmbvOBgQEwbDtd6K0pEAxA5/2Am7mntMJ0892co80ixRYFRIGnUcAAdIv3rLSZdsJ1uAAoRhjFSDiug6N/v2wrhUpSnQM9R4B++60Y+eQn8cjgEvw0X8Tl27YiFYA+J/qaGS8wug/HvWYBohnHmfGhGeuZcaL5vfjMpz+N//jGv+NVr3gl3vfe92LX47vxB+99r4bjcZrCdl38r7/8S6zdsB7bbr4ZX/+Pf8fZ55yD09eciYgLVR0b//Od4kCfE51FCikKiAKigCggCnSIAgLQO6QhpBiigCggCogCosB8UEAA+nxoxfbW4bgB+vgIdm+5DmPXbUS5HmD0kvW4+As3YCzfpR2SGqBbhEMtbtv2VuUpVzOhvk0odk4SciMY5wShcZzT/b1z504derJYLOr3eWxrqGwDllpd23Q/X3jhhTo8snF0GmDO6xBcMSw6Jyj5PgE180e2Y+P1TPnoQG8FrKwXQ6SPjY1NA1k641l/E+qdxxCgUyuCeC4sYB35+Hl5kekSN/nKqV8rSDfw3Whiwtb/+Mc/1udrdZe3Q5t2XYNQwrK4WCHWTnOlmgCdYdqZF5vwvAkziVVT+L6rFzuwz7B9dLh25SLLXGQpSftT86e3qx5yneNTIHCAwOZ9wwHiTEN0V9lwlIN0avGObv8sbS6SCEOkYQRPufAsG2mY6AzqBQBeHOOOb30Njx/ehyQM8avrNuA5ay/CgYLCUcdC2SpBVdmfpuL/pzEcK4XjK4QIoRwLA70DyOKmu5xpDgjReX/jveDYBT/HV0PZSxQQBeaTAj/Pga4sLqZJEAQhnHwPwhiwbQuuzTAaEfxGgPyRYYRf/TcMf+zj2oH+cE8fLrt+szjQ51DnMFF8OP5qjeDDxZSPPfYYFi1ahA0bNuhx3Xe/+11ceumleqzLyEAcL1fGxlHM5XVkkzhN8ODDD+Pb3/2OzneeZMDLf73pQH909y5MVKs448wzAWVholJBsauIP7lccqDPoe4iRRUFRAFRQBQQBU65AgLQT3kTSAFEAVFAFBAFRIH5o4AA9PnTlu2qyXED9LFhDdCPXrcJ5XpDA/RLvnADRvNFWFbTga5NmDoUdWdsrc5mk++XAJiwmOCcG8O1HzhwYBo0cTKRk4rGbWNCGvNcJocwoTD3O++88/SkonGAG8BsPmducYZGNxC/naqwLAbwGze+cWoTit9zzz26noRqxp3P8vE9E8Kd9eACAAI4A95MmHvjWjUOfwPajXYGjrfm5251rN97770aFLdGBminPrN7LZ3dnJ7eaQc607Nb6kmArmyGZGeIbuY991HuLqO3pwd79+3TfVIxMTqXo6QOkAlAn932mvnZYztDALrrXCjLRsYFRSndnBayJG66zl0CdfaKDPVaTYfvd10uTkkRxSm6u3txZOwoXM/DH/zR+/DO974Ll55/EUoNRi0Axh2gQgBvF5CFOsQFkjRFt+fBDkJkTorIz1Du68G5p58FO2supOF3kotgWh2G5nsp0Qtm3vZyBlFgLipgADrHbo6tYCNFFNQAxBqCbt/xOCq1EOvWrcXQoQM4engIpw8OYE0+pwH64auuwvZyLw6uPh1v/qfPIhYH+pzoBubezwWdjDZkopJw3HHXXXfhBz/4AVavXo03velNepx83XXX4R3veAf6+vqwbds2nHP22bhkw8X4yQ9/hNtuvRX9g4M49/zn4BOf+iSU5+DCtWsxPDoKLsU47cwzcNrpp8Pzc6jVa6iHAQrFIv6nAPQ50VekkKKAKCAKiAKiQKcoIAC9U1pCyiEKiAKigCggCswDBQSgz4NGbHMVjhugT4zg8es3NUO41wMcuWQd1t+8FWMaoBc0pOmkEO5GRpPHnBCYsJbQ9uDBgzqEODeGseQkISG4AeQGApuQ2cZZbtzbBq4zTzgnFU3Yd0J1cw5ed/v27drBTYe2AdDtaF7jiD/33HM14DcTpqwP68CJUgJ0wjXm2jbhwE196T6iA51wl/tyH5MrmcdzM+HWzbmpKzXmMcfmLTf7GKjO6xltDIifX3mWnwToJmQ7ebhlEYRyWjmdcqAz7LbCwEA/BhcN4r6f/kwvaKD7jyHAdbDvzIZFp7E40Nvx1XnW11A62HEGy3aQWApBnCBOmQedEdUT/Sh5NlQSIq7XkPccOI6LzFKImYecWN128JP7fopSTwlbb9qG33jNq7FuzXPQk+bgKR8N18F4HCFgyGXXhee5CBp1lOl6n6wgziLEOaB7oB/nnXkO8l5efx/5aN3MghrzvX/WlZYDRQFRYM4qYAB6kmSgwdzjoq4kRJZFOoT7a9/0uwhjC//wD3+Lm7bdgHt+8ANc8erX4IqXvxTR1+/AyMc/oR3oD3SV8Y4brhcH+hzqCSbaUOtCx9Z0HXzNcRx/O1od6hzPFvJ5+J4HlUEv/rr3Zz/Fn/7Zn6FYLmH4yAiuue467H7iCew9cACO5+o0Jsx7HjI6ka30Yq4PXvaOOaSWFFUUEAVEAVFAFBAFTrUCAtBPdQvI9UUBUUAUEAVEgXmkgAD0edSYbarKcQP0yiie2LoZk9qBHmDkknVYe9NWTEw50Jsh02Mg64wc6CZUOEEvITDBNicDOWE4MjIChi3n61bHOY8xOc8Jis3kognnzs8JinkuPtasWaNDI/MaBhxzX56fkJ2hMHltPkx+8XY0q8nfvmLFCr1AwEyWGoDOsu7atUu7y1udqAa0cVHAypUrp0G5cdlTq2NzoPM9s8CAE6NmMYLJo9wK21tzeDMnPLXke0bndmjTnms0AbqyiFSb0NxS/F5MPXSY3GY+9EIhr/vR/fc/oF3GhOelUhlxnCAKE30ODdBl62gF3DSFm6VgLvRIKUQE4srSEMJPE6BSQa+Vwa9V4QcB/DBC0gj0whRC90aSYu+hw7jykx9HaAF/+Yk/R/eqVQhiB3m/F47fhckoRQMKXrmE0XoFpXwOcdiAx/NagJdzYeUc5IpFDPQNwrO96e+rSUvRCk4kv3lHdykpnCgwqwoYgO77eURBQ7vP8zkHSRxgaGQEl13xXixZugp//Ccfwh23fhUP3X8/3vyKV+JNL/glhLd8BcMf/Rh2DizGTzwf7/nSF5GuWIaYoVZk62gFODbj+JQwnGMwpo7hOGxiYkK/zzEjN5N+h2M8Rm3i1t/fr1MRVSYmYHMhF4CHdjyMj3/iE/DyOe0w/8Rf/zV27dmDkaOjOkpKGEd6P/4WMroKryUh3Du6i0jhRAFRQBQQBUSBjlNAAHrHNYkUSBQQBUQBUUAUmLsKCECfu213qkp+3AB94gj2bN2EyY2bmwD94rVYd+MWjOaKsBlSOIMGgpaGhKd+I5Q1YcU5KWic4ZwwJDw/fPjwdL5zA3sN4DV5vo8N524AOz/ng/kfGQKT4NgAd+awZh5JXo8TjZyMbHeYZOM6pZvZ5G9ni7SGtDe5x01Idn7e+h5d59SQzwbEG7e4gehGV+Pyp6OdYJ4TsQbGm31bQ7lTL+aENyHvT0WI+9ntoU8CdOa9JkBPM7qAY+1CBx90LE/1o+HhESxZshQTExV4Xk6HAA+ZfBaWDuWuw4HL1tEK2Fw4lMRIlELmeUhspb9vvqVQbgSwhkdwWphgAAp3XnMt7L0HUM4seJlCwcshVTaq9RqOVPbC704xuXwpHoaFda99A0rPWY9xlYedKyOGi8r4BMpdJXhZApVEiHyg/7Rl6OnrQc524dmuDsFMZ6m5l5lUFCaCBL97Jhd6RwsrhRMFRIFZUaA1hLvSkTJixFEd+Rxdww7gdgHKx+TkOLIkgpNl6IoTFMaOILr1Fgxd/RH8rKuM/atOw1uv+RySFSsQ08ouW0crYKIJ8f7PaEMcJ3PMtnnzZh2xiKHbCdX5XldXl35+//vfryM3XXnllTp60W233IpgamGql/NRbdSR7ypqaO7lcojSFJc8//k465yzNUTnCEaPNbNm2qS/fN//6GiNpHCigCggCogCooAo0FkKCEDvrPaQ0ogCooAoIAqIAnNaAQHoc7r5Tknhjxugj49ogD6xcTO6G2EToG/bjBG/oAE6YV8nhXA3DnROEtI9wzznBNr82zjRDUyiK9M4ofma0Ikb9zPgyYQ7NuHR+TkdNSbMJfc1zm9eh/Caz8adbZyf7WhklsPkFm+F3ubaBuib/OXm79Zc7lw8wMUGnFClQ9rkyuQ5zP7UhtCc5zF537l4wOSXN859E+7dXJ8AnceZvPLtDG/fDv2b34Vm3nJLMdc5AXqELIt1HnQN0bUzna+bkDwIIhQKXdpxXqnUdG5sx3Z1DvV2L8Boj0bz6yp2xoD7WdN5nvMRZylCpj/IMiyNYpSOjuM024ez/xAOfflfoXY+Cr/RgJ3GyCw61x1AeTgQDSNf9rDDVjjQP4AL//vvwtlwCYYU3eQ5OLavj2Fsg7gyCRWHSIo+ll9wLrq6e+AmNnzbQ5xEyKxm/zLfLz4fex9qXdgyv1pEaiMKiAK/SAED0G3b1fcuwnMri1HqymOyWsPIWB1d5T64rqPzo+ccF7nxMai9exB/8z9w5FN/jYd6+3F/VxmXX78ZycqVAtDnQJczKTw4DuM4j0CboPyzn/2sjqj0ute9To/PzMJQjt/e8IY36DHeBz7wAXzve9/D9777XT3KiZMEyrFRazQQJjEGlyzG8y69FIVSCfmuLjiegyhOkOgUTxz2cEFhhj97zx/MAaWkiKKAKCAKiAKigCjQKQoIQO+UlpByiAKigCggCogC80ABAejzoBHbXIXjBugTI80Q7pu2aEflyIa1WLttM474DBFemAI1neNA13N1aarLxeedO3fqkOXGZc7PDcA0oSoNHG91bZv9DFzm8QaKGzhtXNwGVHFSks5tE96cQLsZ4r497nzjqDcO+tZcx60h21sXDph6mfzuZkEA67F69Wo9wWo2MwFrHOgG1vMY6kyAbtzsPMYsSDAa8G/jgG11yLa568/i5SwNz7PM0jk/CcuTNNIOdKaQZz50RmtIkmZu6q6usnacVyt1+rSQ8wuIomRqYYKa3m8WCyynnqECdgpw2U2QpEh9lwnvgShCt7KxMgzh7z+ARXEGa2gYY1/+Z6hdO+GGARxHwc55aLg2Dk3WcchKEff0o9K3CAecHFb85q/De8HzMO77QD1Gjs5QFSJKauiyFbwkhSqUsOSMNcgVeqEyH77rI0MIWzUXAJl7mKlia3oFcw+bYfXlcFFAFJhjCrTmQM/SGL6j4Np0CFdg2TbcfC+q9Rif/vTf49de8mKsv+ACFKMI/tBhhLd+VedA37VkGb4bp3jfv34Z2XIJ4T5XugB/FzguNSmJ+DcXmeZyOQwODk6nMuIi0Kuvvlq70svlso5GtGnTJvz7N77RXPxnc2lFhiAMETKCQZbidW94I4rlsgbqerw5FdZfWUqPaTju/NDlV8wVqaScooAoIAqIAqKAKNABCghA74BGkCKIAqKAKCAKiALzRQEB6POlJdtXjycBOuCkKRy6ZVWKSCXI4EKlPkr1AN74MJ64YTMmCNAZwn3DWqy7gQA9D8spamDE8O1Wh+RAN9DIOC7vu+8+HarSuDD5vnGYcyKRmwHuBvRyH+OiNu8ROHF/vk+XDjcDqPlMaM196Ezn36cCULGsvD7LYupr6mfK21pXE4Kd+5pw6tTGLBTo7e3V9TX54c0CA6MtJ2H5OR1Lhw4d0poYF7wB8wbct/5t3OvmOu3r9c/iSow9euyW0YNlttbXzfeY1sB2CNC5eILuc4Ztp+O8Ga2BWkQRw+YmcHXodkf/zWfH8bX7vNkOz6K8cshxK2CaMZ1qQja1hQyKHzA1RXM9hN6sqRfMdc79bbZxyucMnq1Qj0IkrtO8J8QRuuMY/Xv2Y/yb34V/cD8W1Svw9j2O3OQ4XKIH5kyHQsW2cFRleMTvwjfrAd76u++GO7gUweoVGF7aj1rORT4BbEIJL0ZqBzhr1WrkoZBkLnJdfVBOl3aps3/FcR2OinQfM/cxcw9o/Q62a1HPcTeG7CgKiAJtUUADdD54D1Mcv8VIwgZcz4LtuKgGvMH52P7Az7B86RIs7u9HoVaHN3QQ4dfvwBBzoPcPYnupB5dv3YJkxXLJgd6Wlpv5RcyYj2M2OtDNAlEzpjPpPUZHR3HFFVdoaM5x4D//8z/jtttu02mQdNShOMHS5cvwxre8Gf/n7/+WHQmv/PVXobuvV/+2pVmmw7ezd5mxJ6/9x1e8c+aVkDOIAqKAKCAKiAKiwIJRQAD6gmlqqagoIAqIAqKAKDD7CghAn32N598VpiZROcllERolgEV4nhCDIktzKDUI0KdCuE850EfXr8PaG7ZgPFdA7DXzfBOgK50HffY3A12PDW9t/jbuckJk5iH/yU9+ogF6a4h2fmYm9fhsjjEOa5O/23xm3m8N587PDBw2ju5WSN/qxG5nuGTjqjd1YjkNLDMA3JTH/G32Na59c0yrg761DmY/A+S4H6H4sQsPWjVqvUbn5mA2PXgKmk/DcwPRLTiOjTgyYdhJuJsggg+armBFiJMGerq7UalWtQudYHPx4kUaih89OoZUhzMFojCG43hwXQ9xnIJrUPh3M60AAXo7vlGz/53txCsYMJ5YQKygobibZnA0FCcctxDTTG4328BNGOzYQt2xEDoKhRDI63T1ESwnRpBESLnigWH64xADUYSztu/F4c9tgz1xEN1RFcU0RC7hYgoHsBSCMEMFCpN+EXcP9KL68l/Fxc97AdyubtSKeQy7FiJHIW87yMIAcEjSUzx/w8WwoY3uUMpDmrmAcnV/icI6bNV0n7c6zk0EDnNvk/QAndgrpUyiQDsUaI79mG6EgVKyNEIaB/A8pV3DBOiWm9e/XRzbeZaFQp0A/RCCr92Og1ddjYd6B7BrcBHevnGjAPR2NNlJuAbv+RyDmBRETHFkIg+Z3wUzphsaGsK73/1uXHvttejv78dHrr4aP/rRjxmJHRZzm1sWzlhzJv7sL/4XLrv87XB8Dy9+yUvQOzAA6PQ1T46Zmimemu/96bvefRJqIqcQBUQBUUAUEAVEgYWigAD0hdLSUk9RQBQQBUQBUaANCghAb4PI8/ISTTiUWhkyK4FCCpsgPXORZjl0aYB+ROdAH9+0GeVGiKPr12Hd1q2o5POoe3kdxpHw3W4TQD+2GVpht3nNZ04OMvw4ATpDixv43eoyn5dNKpWagQItAP0pznNOBjf9VDq6QGxe27AsBUbLztKsmedcBYiSChzb1kfwfeYXLRSKGB+fwPj4pD6Gj6a9+ZjH9Hs/x/k+g5rJoccqoO3mGpKHDpBYGfwkgx8DTmbBToDQttAg64aCH2tvOiY8hYarUG4A3YGFxG4g9UOkcQSVpPCQwc9i9NYbWPPAfox/4tNwUEOW1ZBzFawoRZjxvA5C5SN1uzDplHBrycalf/MRxLajsRU8F/UsQaYUfKY+iGPGLtBlvvR5z9OV4YIL23EQJ0/2zThiVAgJXSD9XRQQBZ5OgSZA531NL/BCAksvnIw1GI2RQ2wxMQVXhsU6RUUxCJAfHkL9tluw96qrsKNvAI/2D+L3N29GumIFYuYoka2jFdDjY2UhiZPpxZ8GdJuFqXv37sVdd92lP2fqI4Zvj8IQWZLi+3fdhcd2Pw7mo+FS257eXvzqy16KR3c9hmqjjjVnn4VSucxfKaT8/4BeUdjczHBKAHpHdxEpnCggCogCooAo0HEKCEDvuCaRAokCooAoIAqIAnNXAQHoc7ftTn3JLR26PbWaLnI3JUAnxMmj2OJAH9vMEO4hxtavx7rrr0elUEDdzyFm+O82AvRjQ4NPT9AxLyPDJ089mMOReR3vv/9+DdBbHeo8xoSuPPX6Swk6R4FncqBDh+ZXFvN5NsN1M985Ibk2XFmpBuiZVUcQNDQ0j+MEy5evQGWyirGx8SkI30wd8PQAvXMUma8l4WIh3u+4eIiQPFEZcjGQY75y/ssshMwLzNTjmaUBOh2bE56FmmuhJwC6GxYiO0LoxigEEfrqKazDw4j270VPtYZFTwzB/uotsFSMyAqRK3iIghiHLYUHHBu74KBvcAXO2/A8/DinsOKNrwMcezpfLN2C3ExUCfY9ht696KKLpt3lx6ZM4DHcXzZRQBQQBX6+Ak860JvRg5oA3bJivXgnsnJIDEBPIx2Ro4sAfeQw6rfdiiemAPojfYN49+ZNSFetEoA+B7qaiUjC3wjzO0EHOsfUjz/+OHbv3g06z/ft26dd50uWLMGN27ZhYmICr3n1a/DA9u148OEdcHwfUZrAdmysOfts/PKvvBBHxo7C8VydG7253PCpCwAFoM+BDiJFFAVEAVFAFBAFOlABAegd2ChSJFFAFBAFRAFRYK4qIAB9rrZcJ5S7CdCzFoCeZQ4S5JsO9IlmCPexTZtRakQYW7ce67c2AXrN85FogE7nentCuLc6zqmeCZVuQoTzbzpn6EBnCHc6apiruzWEsTmuE9SXMnS4Aq1R1LMMSZrCsR0NMBmKnfnKn8z1mSCzQthOrOE5c4wmSYpcLj+d83zafU4r8bTbvBkKfjrhdodLMh+Kx0U/XCzE+15gN8O4E577Cd3oQMpw6Ar6oTJoZzq3qteE6qWQUKnpXq8iwdJqgjMnUox+6/vYfdvtWBGFGIwbKDUmAC9DkEVwHRdhauGx3gL+fbAbP/QKWLryNLztLW+B1dOPI1EzDwAheTOMf9MpSEjOxUD8m/e0lStX6s8JylsBOv+W0OzzoXdKHUSB2VTgGIBOeE6IbjHKxVMBOt+nA70QNJAbHkLj9ltxQAP0QezsG8AVBOgrV0oO9NlsrpN0bv5mcCxcKpV0yh3+nuTzHJtE+ML/z955gNlRlu3/nnrq9mQ3PSEJMaEHiDQpigJ2/as0ARX1s/JRFRA/qogIWECQQEihFxEpIiCKFaQjRUiBhJCym81m6ynT/9f9zpnlEClpm+wmz1zX4Zw9Z8o790xmhvf33vdz662qzjkHZ5155pnq+fn4449Xg08z6bS6rzC+ne5y3bKhmwbyNTX4xKc+CTfw4fP/AZiq4nvqUYYx79WTAPRNdBBlNaKAKCAKiAKiwDamgAD0beyAy+6KAqKAKCAKiAIDqYAA9IFUd+tdN9kgO0wJkQjR6cg0Kw70GKCXYfd0YAkB+pw5qCm56J4+HdPnzUNvAtARqdrBmxOg84hU19Tm30k9b8Lzl156SXUUMn6SHYBr1/pO4iq33iMre7ZBCrCXNymOrVbw3zXIYxcX4XkIn3Wvw6BS+501PkOEkQvdCCuR7d0wDFOBU8dx1XyWlVLbYOz7W+LbI4nd3qBjtoELGRGvWxw4FCmATmieCug0Z3R7XPtcgXSNA4QA22eAO93qETw9VPXPM14ExwS8lIHRnWWMb+2D+9d/oefBh9FS7IWJMvyoD2HahGsBRd9AZNdgfnMdWg/bC3Uf+zA0sw5eYEFzI+TtTFwpAECpVFLXOILz4cOHY8KECapeLd2AvK4RgPBcJDQnCOG8hOmceG7KJAqIAqLA2ykQ1z+PEzWUA/1tAHpYcaAzqYPXv4zjINXeBucPv0frBRdgQWMzFjQ14ctz5yAYNUoA+hA41XivSGfS6O3pVfcN1kLn/YTvt9xyi3p98EMfVAD9hedfwEknnRQP5goCNXDQTqUQ6QYcz1OgvGnYMHzqM59GN0skmQZSmbRytvPuw6j46kkA+hA4QaSJooAoIAqIAqLAIFRAAPogPCjSJFFAFBAFRAFRYKgqIAB9qB65LdtuRhUT2CQR7uxMVa5MxA70miqA3ska6CUnBujXz0MPI9zttHKgW1EEI9w8DnRVg7oCjKge/05qLRIcMbqdse3syMvlGKEdRxonTvXqWuhbVn3Z+qBSoLrm+X/VJmdLK8NNVF3PUIFzvrPuuWFq0LTYje75LjyvjMbGJnR0rEEum1fnXnzemSrS3ffpYifsrKp//hZwP6iU2Sobo6kBC4bCR14C0H0NdhDXPS+bMQDQFWinM50gKYKvxa51fmcHERzLQ8n0MKq7gIkdRYT/eAKlhx5GS28f/KiICC7WGEBPysRyV4PfOALLhg8DPrQfxhz6EThaGqGZgR0EcLs6FQQn0EgGCPG8qaurw/jx49VvyfWLA4SSNI4kXYPXuTgZQQD6VnnSyk6JAptAgXcD6LwnqQh3mBxaqZzpHGyUKdGB3gb3gfvR+qMf9TvQvzznOgRjpQb6JjgsA74K3hdKfKa3LPVszOdoDjjl/eb222/HzTffjBkzZuCMM87A8uXLceKJJ/bXTC85ZTUYUDNNBBFgWCZaRo7EXvvsjcamJpRdB2Bqi+epePckLj7ZKQHoA354ZQOigCggCogCosBWqYAA9K3ysMpOiQKigCggCogCW0YBAehbRvehvFUFzzmtBdAZbcwId9ZAjwH6auVAXzOHAD12oO8+b+7bAPS4W3agp2oY/nZx7uwQXLBggYJI1TApiTZO6gMn9YUHur2y/iGigOrhjcPY3z5avQLQdTp8fVXvnKWmdZ2uc9YUdRGwXqxhKodwTU0t2lpXKddwb28f8vk8TNNGsViC7wWwLFsA+hY9NQwgMhBqOjwmCmgxZJbb7AAAIABJREFUPLeCuMZ50dRU7V+zAsptRvdz0ITGesGRSuvgKxuUUA8PI/oKyPcWsfLhP6H97rvREBGdA8MALAbQk7fxeNnH3kcejbH77Y+epmYU6hqxGho6GPeeTSETeozW6HeXJ8kZBOh0oNONzusYXwlIV5dwxutWoHkC3reotLJxUUAUGLQKrCtAZ+KGAuhhqAB6qn0V3AfvR9sFP8LCpmbMb2jCcQTo4wSgD9qDXdUwjtHjU0zKTqmEEz4L8z5Cl/ns2bNxww034KCDDsJZPzwLCxctwumnn66i3PmsbFqWimX3owheEKpSI6PGjMbBH/4wunt7VHw7oTproNspGyHn87w3t87qJABO/59vDAWppI2igCggCogCooAoMEgUEIA+SA6ENEMUEAVEAVFAFNgaFBCAvjUcxc27DwTosSskroEeKDBEl2UM0OlAr+0H6Nf1A/Su6dOxhwLoOZRUDXRUHOibB6DTNZM4Ldn66trm7AwkQP/3v/+tOgY579q/83u118pJLJMoUFFA/WNQ4aMVgM7zpPJS7nB+jhQ093wHmh7CNPmND88vIQw9WLaJutpGjGgZhYULFynHcKlUVvCcEN3zfGQyORi6oZzob+9AT87LSpa3HKABUYCHm4CIx8AnQIcOM9RghDoKlq4gOgG6HQBWQMd5qMpUMO6Y4JwudMa/79rei97b70Xp5ZdglruQdfqQd/qQZUqBacPpK2N1TR2W5/Ko/8jByB54APza4QjKFhwzjda8iTVZHVa5ANstIWXb6to0evRoNDQ0KDjO6x0HZfB6Ruc5r2l0DSYDhKoTOASgD8jpIisVBbYaBeKyPbzP6WBEe3WEu3KgIw1GuGscqMNUoihCqliCvXoVvAfux+oLL8SCphYsaGjE0XOvQzBmtES4D/KzIwm4Scp+hH5c9oP3knnz5qlnlYMPPljVR2dt89a2Vnzjm99Ug7ks2+K4LsDQEWk6xk2YgB132knFulu2jeYRLegrFFAqlxRYVwNbk2SotR6zz/i6APRBfqpI80QBUUAUEAVEgUGlgAD0QXU4pDGigCggCogCosDQVkAA+tA+flui9TFAfzPCPdDXAuhaBaB304GeAPQ4wn33Sg30BKCbIVTM5+ZC0kkNc7pouru7VWw7O/o4sVOQf9NVQ+dM4uLkbwlwShycW0J32eYgVeBdATrheRzdrhsaXLcETfNh2uwsZn1QB6aloaGhHvlcAzrX9GLNmjUwTasyiANxLHcYIQgY525UwXN1Zla53qv1EYg+UGcLIbgR0VEeIWDsuaZDj3Qw2r1k6iibOswgBuiMbic8VwBdvQIEeqTqo++9tAPGFXPhLHgRuuHC0Hxonss0W7iWjkJkoK1uGN7I12P7Y49Gz45ToWUakC+YKJRcrK43UWiwoZdLSIc+DLr8fB8TJ05Ec3Nzf+kJJhnQ0cfziCCdwIPvSYkKQvZqJ/pA6SbrFQVEgaGtQD9AZw10XteqaqCrAUV4M8Kd1zte/9KM+iZAf/APWH3hj7GwcTjmNzbhaBXhLgB9sJ8RlUf9uJyMpqkXx4/xWXrlihXqfdjw4Zg/fz7mzJ0Dx3WxeMkSBcmDKMTxxx+P7ae+Dw889EcsXbYce75/hlqX5/vIZrMqwp33KDrQ+SyueDtHGwpAH+ynhrRPFBAFRAFRQBQY1AoIQB/Uh0caJwqIAqKAKCAKDC0FBKAPreM1GFr7XgDd19KoLTtIdbVh6Y1z0TVvHjK9BXTuuhtm3Hkn/FQK7a4H3bKVU1MPNw9AZ6ddEj1JgLRkyRJ0dHT0w6SkJnoS9b620zyJQBYH+mA4CwdRG/oj3DkKIwHm1Q50cu5I1TqPIh8aB5xoAcLIRRB5aGysRWNjIzpW96Cv11XnYzx4AwiDCKZlxmkPjD/l4BUtTkJ4E55XPldqrce/CUAfqDNEQwADvgLdzAJwgwC6bgG6CYeQwU5BZ616n/A8dqvHZwOvcyE8vvQA+7++Aplfz4LzyssKnpuIEPgBOJxnecpEsaUZS8wc2mqaMO3wwxHsvANCPYVsMVLXzEI2gpvVERA6eD7SqRTK5TKmTJmCESNGKEjBcymZElCeDAxKHOfJ9SwpVTFQusl6RQFRYGgr8BaAjnggEaPaOSisGqDHEe4E6CHSdKC3tymA3n7hhVjY2IwFCqDPkhroQ+B0UACdEe6ahjKPpW2rKHeEoRqExYn3lsceewznXXABUumUgui6acAPQ/zf2Wdj5113wc233Y5/v/gi9thjD7WMAvJMe+JADMNQ6+f9SmW78Pkn0aYC0sWBPgROFmmiKCAKiAKigCgwiBQQgD6IDoY0RRQQBUQBUUAUGOoKCEAf6kdw87f/XQE6TOVCYoR7qmtVXAN99hzkegvo2mUXvP+GG1Cuq0fBshDpcdSntpkAOjvp6HBJotgXL16Mzs5O1VlHh+baddE3v7KyxSGpgOrgrXT3qrzTtV/x7wTofuBAN/iZMNxHpPnI5dIq9aCzo49VRiuO8rV6j/vtWIktK3GeV88X11qPJwHoA3UuEYIjdKHGMfDawZEOdHfTyV32kTVsaF7w1oFBlVMiRASPznU9xIFvLIH5q6sQvLxA1Qo2weh3HX2middamjDsE4diSWCjPd2Ahj32QHFEswL0WT9CWgfcsIRA8xCEjL211DnEMhQE6C0tLW8B6Ak8HyhNZL2igCiw9SvwXg50FeGurmQRDFXWhxHuRdjtsQO9/UcxQJ/f2IgvCkAfEidM4kCPeExZQsbzcP/v70frypU4YP/9sdNOO+Gll17C448/jobGRqzp7sJtt98OzdTh+j72P+AADG9pQUdXFzTTVPemd5uqn1wqlaLU7ALQh8TpIo0UBUQBUUAUEAUGjQIC0AfNoZCGiAKigCggCogCQ18BAehD/xhu7j1YZ4De3Y5Fs69B56zrMMwP0Td9Ona65hqU8jXQ6xvR57rMTWcY6GbZBYLz1tbWflcm3ecETknNczZC3OWb5VBsXRupPn3fYptaC2hrdFxFcNySinRPpy16jhHSlQ4NrhPBMnNV2iQgPvnqneC5OnMrLwHom+PkisIAtKBrOgF6CMfW4Joa8qUQdQ6gRxwHwah2INAAXwd8A/B0INQ1FVRwyNJXof/sCuDlRTChwwCj4C30pHL4z8SReN+J30B3qg6dZi3KdXVo0wEvCpC3dKTgIyx2w2KEcioPNzKVi4+lKSZPnqwgRRLLzmsaI3Kr3eibQyPZhiggCmxdCsRZQcTj71EDXc0RwgwZ4c4a6G3wHogB+oJKhPsxAtCHxMlBgM6BXyHj+O0UyqUSTj35FCxduhQnn3QSDv7Qwbjnnrvx7HPP4az/+z+saF2Jb377W+grFmBYFiZOnoRcbS2aWlowvLklrnVeeVp5JwHeAtHFgT4kzhNppCggCogCooAoMNgUEIA+2I6ItEcUEAVEAVFAFBjCCghAH8IHbws1fZ0Bem8HXr3uanRdex2aQ6BvzxmYevNNcBjfXteAguerTrnNBa3pMn/llVf63eb8m1ApiY9kpOTmassWOnSy2QFTIIHba/mn+uPdIxXjbhCeIoDrOsjlMuo7xykjDCNEoQFDT78LQK+A8mpblpq7CqyLA33AjnCyYqIhBZJYCxYh3MhD0Q7hpDRMKOloaC3AMnT4ZgSf9c4NDa4OlEzAsbicrpY98PXXYP7iKoQLFyPQdPiRiVDLoCNdixcnjcS007+LslmDkplHn2mgK/QRGYQYgBk6MIq9yOka9Ewduoo+7FRKuc4nTJiAYcOGqYFBSSw7r3EC0Af81JANiAJbtQIJQGdBCiZx6GvVQPe0qhroFQc6AXqqvQ3uA/dj1Y8uxPzG4SrC/ThVA30MfNa7lmnQKhADdI51ZQ10HY89+iiefvIpNfj1sEMPxZTtp+D+++/Hw3/+Ew772MfUwLIrrroSRacMK2Vj3w/shxGjR0MzmToV35MUQK88Kr3T8Nn+oYAC0AftuSENEwVEAVFAFBAFBrMCAtAH89GRtokCooAoIAqIAkNMAQHoQ+yADYLmvhdADyoR7naxE0vmXIuuq69BXdFB9267YtdbbkWJsDCXR2TRRxk7WzbX9NRTT8FlfUZdV+CcnXnJZwImAiiZRIH1U6Da/R2D8jhCneeS6nru/46wvKmpUTmXddb8DEMUCgW4jodMpga+93Zbrupiflt4/nYW+M33b2r9tBr6c0eaBl/l2jKmOAC0AOW0Dz8dYfoaIPf4AmieC98IEJKVG5pyoBcJ0A0NBgF6EGFC6wqkf3cf/M4OtGkaVvg6grpmGBMnY+nEUdj+K1/Ems4SND0L3zTgmUCkE1p50EIHuu9Utp9GFKVQV1en6tPSfZ7P5/tLVfCaltSbHfrqyx6IAqLAllLg3QA6f/OrAboWwQSQKcU10N0/3I+2H12A+Q3DsaBpGL40uwLQddbCkGmwKsAUFQXRwwimruOrxx+Ps878AcaPG4fly5ahp7sHTz39FH77u9+pwanpfBYlDhCsrUFfqYh999sP4ydORKhpcINQPfvwEem/IHryyFJ5nBGAPljPCGmXKCAKiAKigCgwNBQQgD40jpO0UhQQBUQBUUAUGBIKCEAfEodpUDXyXQE6XZRIo6Zcht3TjuU3zkVh7jw0Oh66pu2AxtNPR8OeM+DCgKvrCHRdxRwP9ERnuWVZeOKJJxRA59+JK5NwSSKOB/oIbM3rJwDgqwLNVX3zGKwmED2iU9l1kM/XKCHGjRuPvr4COlavgeu4iCLGbKcQMdv7nSZVX716qnaeJ99LhPtAn2kKKBga9ChEKvBg6h6KehEl9GHGf7rgXXMPSq0r4AYl6FoIW9NVnHuZdcs1wAo16F6EXLEXIw0da9IWltRl8W/TBHbaBR85/kt4LQhRbGiE4QDpgM70EKFB4zrrCgfQ9AiuESEwQmT1LBrStRg+bLiqg85XMvEa5/u+evH6J5MoIAqIAhuqwHsBdOVA1yo10LUIlqYhzWfB9lVw/nAfWs+/QDnQFzYNw5fnzEYwahR8Aegbejg2y3Lq+VyPn5dLhSK+9tWv4uKfXIzJkybhkosvxp//9GcYpgE/DKEbBrp6e5DKplH2PXCw2cGHfBgjRo2GF4bqb87DSUH0BKTzCwHom+V4ykZEAVFAFBAFRIFtRQEB6NvKkZb9FAVEAVFAFBAFNoMCAtA3g8hb2Sb6ATrxoB4i0AIV50mwg8gEHegKoHe3Y9kNs9F57XXI9RawqK4ez++4I7575a9hNw6Da5pwWCO4v+ds4IV6+umnFUziROc5P9OFXu1GH/hWyBa2LgUMElWgGpxrPMcI0AnSWRoggmmZiEJg8uQpWLmyFb09Rfg+Y1FNmKaNctmFaawr5HynKqIC0Af63KKTzmcdV99DNvSQtSI4dhGBVcKBL/cCP54Lb/ky+GERlk6Aztj+CCVCbx3I+jpsP0Q3QhQ1C2/ks3h1eC3yB30AIw49BCtzOZR1G1qmBikngO0E8CMXsABT12CGZA0RHFNHpqEO07abjKjgoLa2VkFyXtMcx1EycGAQJ6Zr8HonkyggCogCG64Ar2WKqP5XhDu/J0D3KwBdiwLlQM86DtLtbSjffx+WnX9+JcJ9GL4+ZzbCsWMlwn3DD8ZmWZIA3Q8DFEslaFGEU046Gad/7/sYOXIkfn3lVXju2Wdh2RZWd3TA8Vyks1lka/MoeS5c38dBB38QY8aNgxtGcAM+E73pPk9c6GoooAD0zXI8ZSOigCggCogCosC2ooAA9G3lSMt+igKigCggCogCm0EBAeibQeStbBMJQFd+Wz1E+E4AvasNS+fOQt/cuWgJI7xSU4978zX48QMPQScw1HS4uoZAf7PvbCClotP8+eefVw706rrnBEt88fcErg9kO2TdW5sCBOhmxXFecZ5rzGL34++0QNUPDcMAu+++JxYueBVRqGPVqg6YZhqNDcPg+xGcsvMekPOdHOjVegpAH+izKyTJNjLQgwi2R0juoNvohGv14pOLSgjPnwm0roSPMgzdh60BXgR0GnEd9MYQyDvASi2FNTWNaG2ox9L6PBr22wfjPnQwOrN5ZPK1WLW6E3UZC0bgITACRCkNURAiJFAvB/A8oKFxOGbsvQdK5d7+UhSJ4zwpTcG0Db6kPMVAnxmyflFga1cgBuiaSlwJoTMNg3XQNR9hBaDTga6G+AQeDETIOw6yq1eheP99eP1cAvQmLGoajm/Ono1wwgQB6IP8lCFAX/jqIvzgrLOQSaVw6U8vwU8uugir2lbhO9/5DnafPh333nMPbrvjDjVgi7XP2zra8Y1vfwuRoasBshx0pjMBxTDUfegt7vOKC10A+iA/EaR5ooAoIAqIAqLAEFNAAPoQO2DSXFFAFBAFRAFRYDArIAB9MB+dwdm2GOMxx5gAHQh0dp0GsEK6uRk3bKOmWIbd14XXr5uJ3uuuRVMY4pVsDk+Nn4jTfvNblEsezLo6ODrgKT/lwE90mr/wwgsolUr98e1JDXRunZ8JmmQSBdZPARanJjQgLCc0r7zgVQB6nHJAF3BLy0isXNEGw0gjn6uD67AGOkGrpaK3wzBOR/jvaX3Py83xL2r9VBoMcxP/qItNUtf1zUtZpSZrXJ81/jr+HP+pqTqwnAjQA6Roy0Mm8pCxAvTqXQqgf3RRETj3CmitKxBqJei6D1MDHAJ0DSgToAPIuxbmZ2vxO7eIGZ/9AsbsOQOFhka4TcPQa1pgmIca2KP5iMKyOr0CM4Lv09VpIW1kEHkaUmYaO+w2DXpKQ9kpq2V4DUvc5kn9c4INnoMyiQKigCiwMQpoEd3ncaqGSl1RpUqISSP4Wqo/wl2LQhjQkXNdZFa3oXT/3Vh67rl4ra4BrzUMw5evvwHB2HEC0DfmYGyGZXnfcz0PHWvWoFwsYvy48TjrzDPx0ksvoaGhATU1NSgUChg7fhy++vWvo1Aq4cRTT8GRRx8FWKZyr1u2jYADyYIwvkdVItz1/nvtf++I1EDfDAdXNiEKiAKigCggCmzFCghA34oPruyaKCAKiAKigCiwuRUQgL65FR/624vDo9ldqqn6lZ5OP5IPO3ShRRpCzUJNwYHd0Yllc2aj54brUBs4WJhO4cVx2+G7t9yB0MrAs1Nw6VDZBA50wiE6L23bfgs86u7uxsqVK9VvdJ339fW9xYlZDc0FoA/9c3Pg9+DtQLYB34uQz2dRdvrgB2WYZgTdCOGHDsLQQzqdhue5qs6553LAiQXTzCAMdLWspukwDA0RyalMA6IAr1lGFEHnYAYtTr5gp75fSTZXvspIgxECOuuURzrYwc+6rezM5/WOTrpQ0xHqFiI/gM3IWjNCET2wMgEO+k8HjB9fDbQtQ4heaKanvJpeAJQAVbKCR3+4PRz/qK9B4VOHoXH6dNiNjSinbJQ0A2W2QyM853ZZFiOAblWcfGGIluYWjGweBafkwjZtZGuygBH1X9eSQUB85zVNrmsDcjrJSkWBbU4B3v14feS1ks5kj89uasQRB41F8GEi4r0simDrBgI/QqpYRr6nA+U//x7Lz/4h2tI5LM7U4v/dfif8cePh63FNbJm2nAJ8NuYAP+UOrwwiTd7V/YPP/JqmSoT09vTitO+dhhUrVqjnas/n/cnAXnvvg1O+dxqK5TKO/dKX8PFPfRLZmjxChAjCCBrBua7H96MKQF+fPT79f76xPrPLvKKAKCAKiAKigCiwjSsgAH0bPwFk90UBUUAUEAVEgU2pgAD0TanmtrGuOMQzBuiebsLVDRjwkQrjGokxQHdht3djxdy56LlpNrJBAYtTNl4ePQ7fuOV2aLl6lLisSRgVA6qNmeiwZN3favclO+oI0F977bV+B/DGbEOW3dYVqIbnb/1s6DYct4RM1oamMV67iIgOdD1EuVxUDq2mpsa4Vjpf4LtVca7zs/ZmDfVtXeYB2n+CczNi7HAEX+fgnxie8xWb0jUYBOhB/K6H1QBdQ0j3uQLvGjTLghlFSBcdpAMfms0cjQL2XFqEd/4vEbUtBrQidIMRx/Rn6nB0DZ2Bhvr6FhT6gD8Pq0HzKd+GPWk7RIQLpgE/AoIogsXa5QqAh4jCELphwPVcBTjGjhmL8ePHw3N9mKYRO8vXN6BggDSW1YoCosDWqwAvMyYHGKlrqA5HDYAM1QBKDg0KNN7bdFhBpEA7NAtpL0SmaxUKf/gt3vjBWShmLKwZNhIHzLkezqQp8E1r6xVsiOxZUuaDQJyQnFOSXvLqokV4+smncPSRRynIfuNNN+LBPz6ENZ2dMC1bDTDzwgDDmpuxy267wQt89JWKGDthPLK5nPqbDnaD/59gGOp+tiGTAPQNUU2WEQVEAVFAFBAFtl0FBKBvu8de9lwUEAVEAVFAFNjkCghA3+SSbvUrTAA6qY2rALoZA/SgqDgOgztrih7s1T0KoHffOBs5vw9LUjbmjx6Lr918O7R8PYqGCY81Eem83UjVCNBZ25wdfHShc+Lnnp4eLFy4UP0tEcYbKbIsHmd/q+mtAD2byaJ99SoF0E1Lg+eVFBCvq8vDTplYtOhVNDYwvJu0thqiM/pdAPrmOLUIfWIHOstOxOCcDvTqBAwF0RUgYnw7XehvOtCV+5zXFV2Dp2nIBhFGFAPUlR1oRhmu04EpnR56LrsKbusSRJELTaMznM5zDd2mjjZoyOab0eUZeK65AVNO+hZqtpugrk2MtuU7wUUSxc5rGKFGNptV7/x95MiRGDNmTP88cm3bHGePbEMUEAVigB47iD0CdJ0APYIBj5509ezHe6MdRDBZ0US3kXJDpDpWovzAXVh9wXkomiaW2BlEx34ZO3zlq8g1t4iwW1gB3mf4DM17DN95/+F3fD395JO4687fqtrnxVIJ3/rOt9HZ2YmSU4YfhrAzGWiGAcf31EAv1jr//BGHw2B8O9eh7mccDAYFzze0TJIA9C18ksjmRQFRQBQQBUSBIaaAAPQhdsCkuaKAKCAKiAKiwGBWQAD6YD46g7NtxN2EUf0OdMOEHvlIhwlAN5GnA31NL5bNmYvuG2ahxitgadrG/DFjcTwBeq4uBuimuUkAehJVTMXYAZh0/vX29mLBggUKStH9IpMosPEKxEUM4il2/3LQRrHQCz/wkErTwRUik01h+LAm+L6H1tbWeJBIxEBvFuBOXOixYy9en/I4b3zzZA1vqwAV5nVL1TVnlLp6MTEj/juZCM77h/RUfuCbinEncNc0uJqGGifAxB4P9W0dWLroOeheF8b0lRD86a8Iezqg6ax7HyEIDRRMEx1NdcjtsjO8dC26AxOtw5vQeOD+sBoa1KaroTkhA69XTNXgtaulpaW/PAVrzvKl3Hzcn0rkrhx2UUAUEAUGUoHqaygBOkvw8BpKgK5HIULNUAOPUkEEiwAdNizHh7VqOYKH70bpkovQE5l40QvxyNix+OK1szDqfVMHssmy7nVQgPcS3mf43Mz7EKeXX34ZCxcsgO95SNspfOLjn4Bu6DjiyCMVSOf/AZRcF4Ztw7AsWCkbI0aNhJXOYJfddoWdTqGvUIBm6KqETcC4d9fb4OdwAejrcCBlFlFAFBAFRAFRQBSo+n96sc/I6SAKiAKigCggCogCm0gBAeibSMhtaDUJQGf3aBzhbqoIzxQBOuEUTOSLHqyuPiyjA33utajzCliWTimAfpyKcK9FybTgqQjQjXeg0znDjj92BDIuu1gsqiNCV3pSqzHpGNyGDpXs6oApUA3Q2fHsIZWyFUBnrHY2m1GQk53SbW1tir6GtGDF1T9jkK5gegLPE4C+sVkMA7bDW9WK3+TlsZuSMIDTmyC9/5u10tEr8e+mgbqyj0kdBaQWvIZ/3Xo9hvl9qO/rQ1OpD0YUQFPXNQtRZKMzlcbqnSZj6pePQVjbhFVOgEI2h27Lgq/FznNeu5LBP2xLKpVCqVRSgHz77bdHbW2titflvLze8fvEMSgQfas6PWVnRIFBqUB891IPecqBzuc3AnQr9KAjBFG6Auh+BNOPYGgpWH4EfdVyhL//DUo/+RH6YGJFbQNuzWVxzNy5GD1t2qDc122lUbx3JCWQkvSmcrmMxx57DI8//jgmbrcdDvvIIXjmmWdUEspPL70UpXIZ0DVs/773YXhLC5atWIGy6+CAgw6Cbpoqwp3gnHdRnQNsdV09C4kDfVs5q2Q/RQFRQBQQBUSBLa+AONC3/DGQFogCooAoIAqIAluNAgLQt5pDudl2ZG2ATohOgG6HpTjyODKRK3mwevqwlAB99jVocgtYnkljwdhxOPqW2xRAL9sWXF0DqwRvCmyYuDGXLFmC9vb2/ihKz/OUs0Yg02Y7RbahDdGBHsBxC8jlsixbDcf10NLcAsuysXJlK8IwUvWqbTv1JkB/K62tfL8p/hVsQ9Kv567GrvP4WsPrlIpqJ/JRAxviiR3+kRbDc77zmzddl5Ea7sDv/ShAfdnBxB4H1sJXMf/aazGhVARKBdSnCbYjlALAyNTCRxZvWBaWz5iG4cd8Dk6uBuVsHqwcHDEmXo/df5wI0Tnoh3/ncjkF0PndlClT0NDQoFzovJZxngRKEH4ky6+nJDK7KCAKiALrpUDytKYc6MqtHMGOYgc6ATrLX9CBbnq8tlowQh16+0qE99yG0gXnoqgb6B05DjfV5PC5a67GiKniQF+vA7CJZ+ZzM5+ReQ/hIK3qUkj8zSmX8friJTjt1FPVIEDWNOe9VNN1nHDSSTjk0MPwhwcfwL33/x4HHHggPD9AKptBR+ca1NbVqQFfyUAw3qs21AsmDvRNfOBldaKAKCAKiAKiwFaugAD0rfwAy+6JAqKAKCAKiAKbUwEB6JtT7a1jWxrr9SoXkgZfN5ULPQbo5Rigw0SWAL27B6/Nvg5rZs1Es1tEWzaLhePG4aibb4FWU4eSbcM1DBWJvLFTApYIlRg9uXz5cgWYkhc77dh5J5MosN4KKJD6ThMBug/TCvsvJ2Z6AAAgAElEQVQ7ng3dhKYZsMy0ei8USmiob0ShEKcixC70yjrXXnd1lvh6N1QWeDcFGNXOeueE6GbIWr7xy6jU9OWydFMGjHVnQADfK+UqCNmNKI6Ar3M91HT3or6rG3XdXfAWLUTX/b9HY1c3LENT6+gNNZTtNFZrNnoy9egbNQo9e+6IyccejjVhiHbHRU06C931YVbqzSZ10Akw+HnYsGEKbBCgs+45Y3CT+rT8nQ51TknddDn6ooAoIAoMtAIE6LxNeZquXOj8mwDdCOMa6AlAT0UGAhfQGeHe2Q48cBfCC85DITSwrLYe16VNHHfLzRiz044D3WRZ/3sowOdk3luY3MSUEw425UAt3lsYvb5w/gJceeWVKJZLqq55V083/CjE0V/8IvbZ7wN47PF/4Z+PPYZdp09H2XHQ3NKi5jUtqz8aXj35bMSzvgB0OY1FAVFAFBAFRAFRYH0UEIC+PmrJvKKAKCAKiAKigCjwrgoIQJcTZH0VSAA6ozoVQNcI0ANYER3ojKc2kS17MLu7sGDWtWifNROjnBJWZzJYNH4CjrzlFqC2DkXbhmcaCLW45uLGTIwyZocfQToj2zs6OuLOvyBQMceEUPwskyiwXgq8KzznmgjQXRimpzqeS6UyLDNDLzFcJ0AYatA1E74fVhzoydYJ0EOomgex3/nNaPf1aqDMvK4KEKD7Rlzz3Ao1mAFgBZpyoqsjWamL7uuAz/rlFZBOaE6ArocRzCjCtI4igtvuQ9df/o687SKvlZEu9CDjBTDr0+jtdbDattAzbDgeLDlI77M3PnrssWgPNbT7EWqGD0OP48J3HJgakEmnFGQgxEigOKNyJ02a1F+PNpPJqOtYAjUS2M53xu0my62rFjKfKCAKiAIbokAC0Fl6oh+ghx4M1kCvAHQrjGCHGkJfh+FDAfTw3jsQnHM2PDONlfWNuGv0CHziqivQPGXKhjRDltmECvC+wgFaSbJJUlKE96W//uWvuOvOO3HRT36CVDqFY447Fl3d3bAzaVjpNLwgwOixY7HHjBkwLVM50F3WTc+kFUwnNOdzeVJjfUMhugD0TXjAZVWigCggCogCosA2oIAA9G3gIMsuigKigCggCogCm0sBAeibS+mtZztJhHs1QGcQuxWVYUQatNBExvVg9nZj/uxZWH3N1RhbLGJNLo9Xx0/A/7vlZmgN9bEDHVAR7hs7vfDCC3AcR4EkvrMjkNCcnXX8nM/n1btMosA6K9APz9/JgV4B35oL1+9VHdCE5eWSB123kbKzCHw6uQBdNxGR3CrgXoHn6jPprQD0dT4mGzFjDNDDSs1eAnQ60TUYtKVz3A805VB/E6ADoR4p1zlfiVt959YutNx6L9xH/gwv6oVmeMgaEYJyACero9UN0dXcjKW5WmT3/wByHzoQpeHDYXomIjeCnrbhMaqDwN6PB14kZSaSOHYC9KlTpyrwQHCeJGwkZSqS9yTyne8yiQKigCgw0AokAD3QdBCiKwd6BaAHGq9DGgjQrUhXAJ210O017QjuuQPeuWcjsrOYr1v43egWfGH2dRg5TSLcB/qYvdv6+YzMe1BXVxdqamrUczMHZXHifeeJJ57Abbfcgp/9/OcIwlAB9BWtrcjV1qBQKmLK1GkxPGdJJg5WNU31LNS+erWqmc6BYbyHJWlQG1puRAD6ljxLZNuigCggCogCosDQU0AA+tA7ZtJiUUAUEAVEAVFg0CogAH3QHppB27AYoId4E6BbRE8w4cCg4zYB6H4Zz1x5OXpmzsR0O4Ulno83tt8eH587B1pTA7o0HSHBj/7u8Cdxj7PjLXGvJACJ37GT7+mnn1aAnL/zt+R3iljt1hy0okrDBpcCVfCcncuMNrVtS8Wc8jxjh7BlMaqdPvIy6hsySKXS8L0A3V0FlIqM3k4jZeeUG91zAxXnHsNyOs8JzpN3Aeib4+AzWp0O9EgLKzCc7nMdZhhDHx4FlpPw6Tw3dcDQUSgXUZvNwSkWlQs9a9n4z6xZ2OnBP2K/UhGhEcCPfKS5nBuhNWdjWS6L1nwD2mqGYcRBH0TTQfujlKuB1eMgHxnw0hHcdATP91UNdG44caDz+kWYzoFAM2bM6I/SfSd9OH/1dXFz6CjbEAVEgW1XASYQmaYBT9NQ9vkcGCKjRTC0CE7IshcaUrquBlOGoQHbDZHuaINz32/Re/bZyGTyeN718fcdp+ITv7oCLVOmqPtqcu1L3NCsm50MDOL1kPdcTvyd17xksBHvz5yvt7dXAVteP6tL9/Az5+fAyqQMBj8nyydH8rnnnsMDDzyAM844o3/wJe/7bBfnTQZkcl1sC58ruT3CZraBfyffc95k8FNS/7s6JSR5Rk2u3fwtSRNhe5MI9eptVp9xbA/3gRP3qXoAFpenRvyO7YqTcUqqPclv3C7XzfUkA7S4r8kAVLaFy3H+xx59FJdccgnGjhun6pqzDnpnTzccz8XOu+2mALqdTsEPA+h8ltc0VR89geZVBWs26h+NAPSNkk8WFgVEAVFAFBAFtjkFBKBvc4dcdlgUEAVEAVFAFBg4BQSgD5y2W+ua+wE6CJsY4c6aiQGMyIEZ6jFA9zyYPR14ad5srJ49G9v19KHDtNC562744KxrENbl4WSycAmP3q3ENOje1fuBOD9zYgdf0pnKjsAEoG+tmst+bWYF+qPV47qdjlPu78wnPMhk4k7rslNCLm+juaVeQfbeniIcxwdCkz48RKwDG2jKfW6aVhVAV7hWHOib8bCqmuY6q5qHqtQEX1qkQ494faELnfXLAZ8DhCxDOep6+nqQTaVgEWqEEcrFAh6/7DLs+be/4aOmpmqlO16kgJFp1+DFjIHflIs44PCjkR4/BfqY7YBRo9AXARnXR41poDvqRdEsIwx1WEYKYRApwEPAwVcCPnbaaScFQhK4tBmlkk2JAqKAKPC2CjCNg3BUI5C10wg8B2bgqUGV9C2bqRQQ+AhV2ZIcMqyBvvx1OL+/Cz3nnq+WeSOTx4MTxuETv/wlRkx9n9pOMviR1zzCW8Jcgl9e//jOvxMAzHmrP3N5AuVcLqeunwkgTkA1nxGTZ0bVdkJeTVP39KTUz5NPPokbb7wRM2fOVPdybje59nKeBFJzmQTQJ/C5p6en//qdPJdyfk61tbVYvXo1GhoaVLuSfeJvyUAA7nPSniRJidtJBhEkMJ7b5feJW5zr4Hb4O5cnzGdb6STv6+vr379q4M5yINwu95EDAJIBCclgrKQG+oMPPoi//e1vap2vvPKKOua5mjzWdHUinc3CDX3ste9+mDh5MocCQjcNBGEQ10Kpmqr/eo9H/Xf9FycAXS5IooAoIAqIAqKAKLA+CghAXx+1ZF5RQBQQBUQBUUAUeFcFBKDLCbK+CiiAzi6zSENQAeggQAc7UnUYoRUD9HIXXrx+DtqunolJnb1waurwxqRJOHjmrxG0NKLbNBEZrJ/+7g70JPIxceOwvewk5PdJB+nzzz+vOhJlEgXWX4G38UhVAfQwjCEmrcJBEDvPNMVbuVyISZMnoFjsRmdnF4qFsopvN80UGQJcl348Ayk7gyBIIt+TCPdqBzpbTTfyxpczWP/931aWiNRAHxVBrP6rq3ceoYjJFeqdR5nHly46wHVY016HaegolQqwLRO5R/+JSb+5ByNfWagi34NIh61nECCNh2sM9Hz2UIx//34wG0cjtGvhBQbKvg8zo8FIa+gpr0FkesjYOeihpUATr2V1dXX9kIWgZOTIkQoKVV/3tpUjJfspCogCg1OBfoBu2YBhwnMdZHWAoR29jPBO897nqYAVw8ogU3KRoQP9od+j47TvQzMs9DSPxJ3DGhVAn7DLLuqempTdSWAxn+cIgvk9IS8nXhfjezFiiF8p0ZPA5+Q9cYkr57hpwCk7CsoTdPM6y98JhrmtxIXd1taG1157Dfvtt1//cyV/SwBzkmSUgH62JXG1c11J2wji6YY/8MAD1XfVZYS43aSUUAL01y6/kTi3+T3nT55/k/mTAaVsGz8nceuJwz1JYuI797VQKIDQPHG4J85zasjPBO3UhvuZOP2py0033YQbbrhBtV8lpBg6dML7vl4YtoV0LoPpe+6JMePGQTMMGKaFMCJKj59hkhAf/sXPyaPNhkJ0AeiD83ogrRIFRAFRQBQQBQarAgLQB+uRkXaJAqKAKCAKiAJDUAEB6EPwoG3hJseoiR1l9NBa8HU6awPocFVNYTOwkfE9mH4vnpx1Ndp+9Wvs7oQo52uxbNIk7H/l5fBGNKLPthBqpnKAvtvEjr3qSM7q+Pak44/xm1LjfAufGENy8wmwXqtbtwqg63oMyglVeR56ngvXjSNg2eE8bHgDOjpWwXV9sP+Y9c4Z204zVkiIoNuwLDqLCQGS7VTVPu+Pi+fPAtAH6jTidctg6QlE8DXWO9eV4zzQ2OVPNzqgq9q9EQzG0fo+0qaOKHBh6hFcz0E2m8J2K5ej7ubfwPvbo3AZZWykUPZsFJHBX8fUY/sLToOTb4KPHEykobkRgiiElwfKtge/1IOUESBj5hC5GqIgUudVS0sLRo8e3Q9dkjjdpGzFQOki6xUFRAFRYF0V4LAjTpFuItINhOpZz4VlaHAMA07EeHXe/0I89sQzaNJM7Dd2JJwH7kX7qaeDI5Naaxpw74jh+MI112DCrrsqGM5XAncJbAl+6ShP3OQJYE/izZPa3YmDvDqSPYHcSUR64lZfG4JzPxLInez/2hHxXGbtKPVkvdWu7QTav/zyy2ow5+67766gdLJ84jbndhIovnY7E2d8dVmOZKBA4pbn34kzPnHAJ/MQfHN7dJfznfcQLpfEs1cPVGD0Oye2NRmISi3+9Kc/obW1VS3Hv5cvX44/P/KIGljm+h4y+TzKvosJkyZiu8mTUd/YCIMR9pWBrbyXcuL9NIHn6nypPNoIQF/Xf2kynyggCogCooAoIApsjAIC0DdGPVlWFBAFRAFRQBQQBd6igAB0OSHWV4EYoBMGMsLdgq/ZCqDTgc6awlZgI03o5PXgX9dehdarZmIvFyikslg2cSIOmnkVgnHN6KHDhhHKzEF+lynp9Ew6QZNZ2fGXRHY+++yzAtDX90Bu8/Or7t0qqF3VtdsP0FkLNI6QpSM5nbZV5zc781kT3TB05eDiuRlHnzKyPVSx3IbBuqmcP1K10Q0jiXBPhE9qn6/VjG3+uAyMAHFnftyr7+tQEJ2x7uzYt4MIKT9CzgtQ64XwWtvR+vIrqANgBR7SjH/XPEDz0dC9Bvlnn4OzeDH60jY6UhkscAzs9IGDsGTiaBiHHIDQzEH3bWggZNIQGBFc04ev+7BdB2nfg65ZiGhh51ymiREjRmDMmDFvgTVS33xgzgVZqyggCmyYAnz+40R4TojOqJXymg48+s+/w7cs7HvQgXju+efQ3d2D9o5u1HghprlFjHzs78j97j7anvG6lcVDE8bhs1dfhXbPw7JlyzBlyhQVd/7MM8+o97322gv333+/ck/vueeeqK+vx4IFC5QjeuLEicrlPX/+fOy7774Kvj/22GPqu5133hnd3d1YsWKFGpS0ww47qPv1o48+is985jPo7Ozsrw3O5RJAn6hRXU+d3yXAmvMtXrwYa9aswYwZMxTgZ8Q527P33nsrt3c1fOc1PamPznmSGPoEkieO8rhEjKPWw0j1JHWkOmUpgdlJnXW2K3keJgj3Ax+B/+ZA06TuO9tOiE5dOF/iXk+c7VwvXwmA5/ull16qtNp1112xz777YuXKlXjkL4+o4wFDxz8efRQ9xQL22X8/DB8xAjrr1xuMbw+hq1SeCkLngLQqJ7oA9A379yZLiQKigCggCogCosCGKSAAfcN0k6VEAVFAFBAFRAFR4G0UEIAup8X6K1AB6HRvwlYQXTl0NdZAN2D7NlKBCyvqxcI/3IOOa+Zg/H9eRa+ZwsIRI/Dxm+YhmjwGq1xH1Yk2NdaLfudJxUdWojAT5w7hOTtCCdDZMbl06dL+mM/13x9ZYttUIAHoCgdUSUDImsBtxn7Hv3u+i9iNzhICoeqYZod53DGeVRA0huW+6kQmYKcbnZ33pWIZ2Wyuahtvd8ZvqDdr2zx667/Xb8a0E6B7jOGPA9xR4wWocwI0FX0ML/roeOYFPHHL7WgollEbhbCjIqIgBugZzUdeB4qGjtacjRVN9Vg6ZgI+/s3j0VvbgGWRhoyRRdo1UEaInnQEzwasMEKKtdC9CFk/Uk4+zbJU7XXCEwKYxsZG9ZnXuwTcJKBl/fdXlhAFRAFRYFMrECdqEKAHkQYtCNC57A2c+N1vowTguhtvwHnnn4dFixbhuyeeCq+tA/++7GIctmIp9vRDGGYKHXXDcPfoETjs8l9g3t2/wz//+U8cddRRCnj/8pe/xOTJk3HBBReo73if5eepU6di9uzZKtb9iCOPwLPPPIvrrrsOl112mbpennjiiXj11VdxzjnngIlEhO+HHXaY+p41vLmOm2++WUHthQsXqhIZvOYS3r/xxhvqMwcwsd2E2HvssYeC9ywPxPrlnP+hhx5SgP8HP/iBqmt+3HHHKTB90UUXqWcBRsRzIBTbTPDMQXU77rijuqY//fTTeN/73qeeWV9//XX1+/Dhw9WL7aN7nNvkQABOHFDA7dIBzvZMmDBBQXu2nQMKeH+g253b5G98Jk72Y5dddlHPHS+88ILaPtvIwQcchMD9YFw9Bx+wLZMmTcJLL72ktsl5r7jiCjzxxBPxgFTeiwwd2223HS6/4gp4gY+jjvkiOnt7cNCHD8aI0aPUUNowoj89hvoKoFceoQSgb+p/e7I+UUAUEAVEAVFAFFhXBQSgr6tSMp8oIAqIAqKAKCAKvKcCAtDfUyKZ4b8UiGsJc/JhIdBsRBpBFCPcdQXQ7dCDZZRgdLejfNPt6P751eg1LCybOAkH3jgHblMOvbapHJh0oL8XQE9ijJOoSTqM6AZipyPdNUldTDlYosC6K1AN0JOlquuUx58VLE+nEIY+SqWicqRnMmkUCkWkUjYMI4VS0VMrIGyPHWaRgulvws8Ykib1QeM807W3X+VIX/edkDnXWQF27BsINR2eEcI1eARU9z/qXB+NJQ8jCi6G9XnoefZFvPHbezDWC2D2dSOMVqMWGeimDif04Ns6OrNpLM6kUZw6GZO+dDSWjByG3mIAJzDRXFMPywnRFzrozkQIbR05R0PWBUIvRD6dx/bTpsDOphCEgYIvPD+SaN4k2pfXtyRid513U2YUBUQBUWAgFNDUHRGariNgggcM2JqGpS+/hBO/+x2Y+Twuv/rXuOyyS/H0s8/ihP89FU26jcU3zMU+i17GpNeWwDQt9DWOxvUNORx54zzMvO02/Otf/8JnP/tZBcevvfZa7LTTTjjllFPwjW98Q+3FT3/6U+U6nzlzpgLORxxxhHJ/33bbbbj66qsVuP3a176mwPSFF16Iv//977jnnnvwyU9+sh+sn3/++Zg3b55KjOE8n/vc5xSIJlS/5ZZblIuc6/3Od76j2nHVVVehqakJF198sfrtYx/7mALo//jHP3DyyScrEP/FL35RtY9tuP766/HUU0/h2GOPVTD+8ssvVwMB+M55v/nNb+L73/8+tt9+e1x55ZV4+OGH8ZGPfERFvf/85z9XsJyDB7797W8rOM/5Cdwff/xxtfwBBxyAVatW4YEHHsAxxxyjID1rlLe3t6uBAtwvgm/Cbs5LwM7fjz/+eDUQ4De/+Y1qDwciENhzXraTy1IDTp/+9Kdx5513KriexME7nqu0P+W0U9Hd24urr70GRc/BzrvtipaRIwHT7I9vdz2vvxwKn270ZCyiRLgPxL9GWacoIAqIAqKAKCAKvIsCAtDl9BAFRAFRQBQQBUSBTaaAAPRNJuW2syLlzo0BuqqBzihijVDdhRkQoFuwIx9G0A2z3IvCrXei44JL4KRzWNDcgk/cfhO8scOwhrAxMmFGxrsCdEKlBJwnIJ0djC+++GJ/PGWebs7YKiyTKLCOCrwdwOaib3WgG4am6l+n0yn1GzvVGTG7YMF8pFNpdHUVoGspdf5ZlgHTMhCGgXJwEb6zI5qd3ewE74fmCqDHbq14iuusv9UJv467IbOtkwJ6pMMIDSAy4JghHJPH2Uek+ahxXTQ6Llr6HAwr+uh55nm8etMtGOU4qNdDpNw+5VRXZ4dhoQwLq8wMVjY2IJq+MyYcdzheqkshY+WhhSYCpwSTLk0TcNOxIy/TGyJV1LCacbs1Ndhr792Ry3JgRlwnl6CcIJ2uRSZtJLVzxYG+TodXZhIFRIEBVoC3LT7rsea1F4RwHE8B9FVLFuPUE/8XoWXjl1ddpQB6x5o1OOro43Dg7u9Htr0N4R/uRvHHF2FEqg5tuVr8brvRmH72WbjtoQexZMkSfOpTn1IO6VtvvVU5owmQCZrpuiZIJ8QlFOf99JBDDlEDKO+9916ce+65Ko3ohz/8obrnfulLX1JOdMJsRq1zvXRtE7afffbZ6rrKmPIPfehDyvFNkH3fffcpx/dHP/pRBcM5D+fltfjGG29UQJ/R8H/+858VpP/e97+H1pWtOOuss1Ts+gknnKAc73RyE0jzeZT7wXWedNJJykHObRJQE4oTZhNg77fffmq/Zs2apWD2eeedpwYL0CHO/eYzw9FHH41hw4bh17/+tQLgZ555pgLo1IEDCgjeqROd5RwAQKc7BwgwzYS/8zvuB5ej0//BBx9U+n3rW99Sbntuj85+bo/ufX6XDOjSDTXKDI7rIkAIO53GJz79Kei2hXQui5LjoFhmzgrAefmcwwD3pP65APQB/gcpqxcFRAFRQBQQBUSBd1RAALqcHKKAKCAKiAKigCiwyRQQgL7JpNx2VlSJtyZOCkFHJzvZ2IXmKUClhzbMMFCxx1bPGji33YGun12BspnG0rHjceCca1AYXgu/toblMwGfkfDvPtFNkwAldhyyw5SdleyoZCdjEu2+7RwE2dONV+DtItzDqvj2+DPd5BzEEceojkc6nVEd9DznymUH+Vw9wiCG5kHgI1LlDBhnGp/V/J7zxikJlW3+F0BXaFYA+jscVHbE65GmapezbDgvQUalqCqvPCEH41SWrSTuK9DDyYgAM6i44VTnflyCQkeAjO8iE3jI+Q5qXQe5sgO7u4ieF17Eqkf+hNpyCWFXF1IhkOYx1YBiOov2VANWZeqx1DbRN3Yk9j/hf/B6XZo8HnBDGGwwfDVGIjI1wAuRK+tosmvRZRro0CLssMMUpFMcPBT1Q3OeJwQyvN4RYvDFGrUyOGjj/7XLGkQBUWDjFEgAuuN5MAwLaTutaqAvWTAfJ/3vCdCtFGbNmYMfXXihArczZuyF++bdgH//8hf40Mo3sJcfIKul0JbO466JY/FIbRYnnXcuGDl+0003Kec1YTTf6Rj/yU9+omA6I9Nfe+01FZnOZ7+77rpLuccJhZlA9OUvfxlz5sxRznEuQzB+8MEHK1hMRzvroDPKna52guIf//jHCprT+U4nOp3k//73v5UTnRCZwJnzszQQ/2ZN8EceeUTVUGdbuV0OpCM0J+wmvGfcPN3kXAcTkuhkZ2w6HeV0gNP9TljN51Z+R4jN5RkJz210dHQo9/rcuXOVy54DAxhFz/XyOZdgPwHoXDf3g+Cc8e2MXW9ubsYXvvAFtU+MtSfMprOc+0Z3OgcEJPvBbX/9619X8fXcDrfJ5+vTTz9dtY/3HFUnPQpVjfOAEe26Bt0yFUDn/ba2rg5lxrzrGuxUCnSfK/BeuS8reC410DfuH5wsLQqIAqKAKCAKiAIbrIAA9A2WThYUBUQBUUAUEAVEgbUVEIAu58T6KqCwlKYr3Mcawqr+eeU9gqnqohN2GYRTfd3wbr0Zay7+CRw7g+XjJuOgudfBaapBIc3od6PfeMsYTr4S9yU7AAktE3jJzfI7/s4oyxUrVijHETv7CJxkEgXWTwFNxazHCQchgsCDbgCWzW5fBtXSRe7AMg04rqc6r4MgxPJlK9VylknXuY5CoaQ+vzlVeo7f0pj4X0v/VOlkfst3b6nDvn57sjXPTQ5uhRrsQEPR0lCwNRgBkPZjPT1DQ1AB6InzjZA8ImzXIqR9IO8QpPtwbQeaRpe5g6buIv42czYmFFxk/TI0rwDTdZBmbHvow4eHIPJRE2oo9zgKxDfkMpifyiA49JPI738g+gwDRduAX1+DPtuETmIexkOLdEb580+eS0GI+nQeO0/dEcwhMPM5FIsFmKYez1eVnpHEt2/Nx1T2TRQQBQavAnGaiqWuSwS1ybMXa5//4vLL8cSTT+Bzn/4Mxo4chTmzr0NtQ72C07X5BvU8x2FktQ11QOgj6FyDJXf8Bgt+eil2KRTR7EdwcrW4a9JYPJxN4xtnnI59990Xt91+O1a1tSnwTJf3JZdeip9VQDBhNr8j9CUwZ8z4brvtpkA2a4AToDOunKCZkJqQmwCdjnG6sBlrTsj9RTq3LQuXXnYZbrrxRuXWppubkPnJJ59UbnM6xbnvBPl0sxO0T58+Hfvss4+qT874c4L83r4+nHnGGcjmcjjl5JOVG37hokU45CMfUSD/7rvvVjXdv/e976l0EYJq7hu/owOdMJvR8LvuuqtygLPtBOkE3Z1d3fjqV7+q9oODANasWYPDDz9cwfpLLrlEAXpCckJ5uvfpUqcubOu0adOUe5/R7hxMwO0S4LNePLf1/ve/X0F2toGgnu5+DlbgcxD3edSokbjhhhtVRD4BuReFaB4zCh848MD4PMik42d/XY9L1ChKrlWVq6mMQayc3tWDY+MhbRs2nf4/cZy/TKKAKCAKiAKigCggCqyLAgLQ10UlmUcUEAVEAVFAFBAF1kkBAejrJJPMVKUA/ZusfclJhw8drP8cf+trJjzNhgYDVhgh19cL99br0XHRj+AYKawYNwUHXT8XEQF6JoWAIF7Vio43wA65BKCn02kFxgnJCczZaZjUCeZ37JbjR78AACAASURBVNhlxySnpLNXDpQosO4KEBLYCpKTX5qWDj9wEAQuLJsDOViXOoLve3j99aVobh6B2po6BIEG07DhOK6q52rbabiuJ+nr6y78es0ZA/QYovdZQG9KgxVoyLt0k2twzNiZruA5neq8FkWRcqr7eoSMD9SWATPyUbYKMLQSJnsRGpetwtO/mIlJKzth+QWYkQfTttQgCt/10IMIBT1C2jDQV/Qxsr4BfqmMZxsaUDj8SOQ/+EHGDChnXqhpCGlP7w8RiJR7L7mm8b2hrl7BDc6SzmZVckYUxvPIJAqIAqLAYFCAz1h0EvPZioMTCV85sLFYLMJO2Xjt9ddRKpXwwjPPomd1O/b7wAfQXS7h1ttvR87K4bRTvofrb7kZryycD9sI0aRHqOP98/mXMb3sY2IUwWxowM0twzD19O/h8QXzFRwn3GW6EMEt48gZhU5nNLdNYM2yKX/5y1/A50LCc7qn//jHP6r2EXQz4pwTl1u+fLmq480Idcak091NEE3QzufL3/3ud8qlPnbsWFXTnHXGWZuccJkgnPCZNdUJsH/1q1+peQ899FC1DoJvQm5CbQJ9guef/exnClATwtNFzih4RsOzvQTybDP3gTCb22RddMJ9tpXx8Ixcp5NcRa4feaR6njjn3HOx8867KNDNZ9/jjj0WS15/HWeeeQZKxRJuv+MOnHP22ViwcKGKY+c+3n7bbXj/XnvhvHPPRWtbG77+9a8pDRsbGnHe+eerQQCHHXqocr5ffsUVmLL99jjzBz9QsJ7POTNnXqO0p7Od+3XoYYfhxQUv46Y778ChH/3oFh3iJwB9MFwdpA2igCggCogCosDQUUAA+tA5VtJSUUAUEAVEAVFg0CsgAH3QH6JB18C3A+h0oNNpQoDu6Da0yIAdArm+Hjg3z8OqC8/rB+gfvmEeouF1KGYzCr3HvXJvOliS2GJ24LHzlLCcUZqJ45wudHbsJnXR+S4Rx4PuNBkSDVJOcstU5NXzHID5CSkODgnguGXlTM9mM1ixYiVSqQzyubqK89xEuewqB7p6vWcRgiEhx6BtZHJ9KVoAX3Sf1ziAHmpw6UAnQK9cS1Rl+QhwDag653YQO9AtRuyjBMMvoqa9A3dfOQv7tq/B+7sdZNwCTM1TINzl0TR0GKk0yn6ANq+M1QDq6xpQLJaxoGUEcPjhaNh/f3V9ShzjycAfdTUjUK/E9nMeTqzvO2bMGLUMQRF/l+vWoD3lpGGiwDarQFI2gglAvEbxesXBjBwUZKbitJXbb7wJHStX4oT/PQGvrVyOb33nu9A8DTfMuxHnXPgjLFy8SA1KqvFKGNfdi53aO7Fz0cXkIISfSuHOcaNx6FW/wvX33oNHH3sM/++zn8Wo0aNxzTXXKGf0RRddhP/5+tfVQKOLL74YU6dOVZCa7u7Pf/7zePa553DRj3+sHOB0n3PetlWr8L3TTlNx7A//6U+qzjnh8rI33lBAmnHufF4844wzcMThh2P/Aw5QrnM6uemCP+rII3Hqqaeqet6MhGc5DTq+d58+XcFkAnsCdDrFu7u68JXjj0e5VFJuebq/+Ruj64884gj889FHcd+99+KXl1+Ovt5eHHPsscodz3vAr664An//+9/xkUMOwQ7TpuFnP/+5qnP+85//HP97wglY0dqK8847H7vvsYfat2KhiJNPPhn/efk/ysXOeukcMECQv6ptFb75rW+qmux3/OYO7LXXXmr/GINPMH7NzGswavQonHP2Odhr772UJvf//n7Mum6WGtDFeY8//ng1KILasyb7FZdfoSLqP3/4F/DPJx7HFdfOxKEf++gW/fcgAH2Lyi8bFwVEAVFAFBAFhpwCAtCH3CGTBosCooAoIAqIAoNXAQHog/fYDNaWrStAt4II2Z5uODfPRduF56Gs21g5bgoOvfF6BM31KGbT8Gn9VXHWcdBjNXhixykhOp1QK1euVK6gJLI9AU8JwCJ0l0kUWF8FVI1PnYM3WO+cnyMV5U7neTaXqcRsG/A8H4ZhQ9dMqFMtYrkBDvAwUejrU4BBYOj6qr9u87OWeaiFCPUwhuIGkPE01LiAESZ10d8Mio3rpQMlEyhZhOwE7kAqCGFHAbKBB2/xazjvlDNwYnMz9u51kSdAjzwFV+hmj3QDkW4iCIFlVgrLalJ4sbeIDxxwALT3vQ+dO+yIYMxYtQPVA3mSa1iSlNHQ0KAckvybMIb1fOOSAXHkRvK+bkrIXKKAKCAKDKwCfJbicxUHKvJ5i89fScKPHwaqWI+uG1i6aBG8QgHTdpiG/yx+FSefdhrMwMSc2fNw4SUX4z8LXsbBB+6Hvadtj97H/oWO2+7C7m6A7YMQfRHw0E5TcfDlv8C1d/4Gj/4zBs+jR4+q1PNuwU9+clHFGe3jsst+hkmTJqk64LymHnXUkXjiiSdxwQUXoL6+TgHwr3zleHR1dSpH9VNPPqXc4nSNf+e738Hi1xbj3PPOxQ3XX48gDBVk53X5iCOOxEsvvYhbb71V1VT/whcOxw9/eJZKN+J3HPR09jnnYJ+998Zhh30UDz30EJ588gmcfvoZKBQLOOrIo9Tzwy9+8UvMu36eqmd+3LHH4YgjDldx73fccYdyoPP54a9//SuWLXtDOfmbW1pQk69BV1cXPM9VUJ11ypl0M3XaVJRKZSxfsVIdBzrveQw4L53srHXO+8iiRYswYsQIdW9hXfhUOo262lrVdj4r8/tRo0Zh2fLl6uma85bKZeWcr8nnldO8p7dXxeYz4p7Hnc79suOgefhw9XdndxecIICrhWgeOXJgT7z3WLsA9C0qv2xcFBAFRAFRQBQYcgoIQB9yh0waLAqIAqKAKCAKDF4FBKAP3mMzWFu2vgDdJUD/8fn9DvRDbpiHYHgdCtk0AlX7l8QqhknV9X/pOOffdD6xziWBejKxQzFxeNItxc8yiQLrpYAWqc5vOs/jCHdDwfMYoEPF1bKTefnyZeocJTyPIg2+F8L3IxXdblu26rBWLnaZBkQBBdD1EIEWKqc5653TgZ4jQI8Y0x7XQE/KyhOqm2EMzwtWDNatALDDECnfR951ULd6NR695/cY/9SzmN5VQD4sqXq9tK5rto4AOgLXRIAUFtXk8FxOR7TjNOz10UNgjBqN9nQOBSvVD8+5DV6rkkEUvJbxujR69GjlpuT3hCG8TiVgKrneycCLATltZKWigCiwAQrweUtdMy1LvfPvBKC7nodHH/8X3lj6BnbbaSfM2Hln8LtlHe14+JFHAJeXUB0P//2vWL6qFfu8fzdMnzgeDZ1dyD/3Iqw//gWTgwAlTcf907aH9plPAvUN8Pw4Lp5JLowST6XSatt85uO2OUCNbnhCXQ5AMkxDPTMGga/K//Da6rgOsplsfE/3fQQ+S7Bo/WlFrucqGM1BASwbxL+5PV6POZCODmzLtJDJZhRkpsvbNEwFvLn+eOBTCKbWaLoGQzfQ29erngHq6uvQ093T79ZnO7l+XuOT9n/h81/At7/9bRU9/90Tvquc4A8+8CCeffbZfsc43eXXzZ6Nmtpa/N/Z5+DFF1/EMV88RoFzRsnTMX7xTy+Grun4yvFfUbXLCcYZuT561Gg1CIH1zenYr2+ox6xrZ+HLX/my2jfWYud0zz33YOyYsaotL730Ei697FLMvHqmgvJ067PGO134HWs6cNPNN2P0+HHY76AD4VdKkmzAKbVJFhGAvklklJWIAqKAKCAKiALbjAIC0LeZQy07KgqIAqKAKCAKDLwCAtAHXuOtbQvrDNBZA723B+4t12P1RRfANdNYPnZ7fIg10IfVoi+dQsC6wdARBqHqbEwgEzsgX3jhBQWckhj3xNVJPdkJyt/Y6ZpEJG9tOsv+DLACFcc5O8+VA521sxVUj7dLx/DIUaPw+pLX4fshgoCR26YqT+D5LFmgq85xnqtcTqaBUyB2oVdKjHNwQxC7ylnrPFRQPY5x51Hgb6yRXjY1FffO5QjV04GPOsdBfbGAhvYOLH72aaQf+DMmrulEOnIQEI7YgGPpcGHBDvNwgjSezZt4ssb4/+y9B5hkV3mg/Z5zQ6UOM9M9OWskzaCEIgIJgQQYEHiRkISwEdhr4/+3CTYZp2WFESKz9rL2413ba0ACRBYiGBAiRwFCOadRmBx6urvSjWef79TUaCRjNCP3jHq6v6un6Oo7t+495z2nbxX1nu/7ePEbX4dbvZxxLKmJfIR6f5N7kDzkHibzQR7yXOraSnRhf5GPSCCJfJQFQP1SFSrQD9y80TMrASWwfwT6WTH697R+BLrcwySC+QMf/pCPrv6d887n1a98JcZaWmVOIGUpuiX/9ff/kB3NCVxgcEWHetLi3NNO52Vrj+aGN7+NY8OYibzka+vWcE29yh//xV/wjNOewec//wW2bN7Ma177GjZt3MTb3v42/vAP/pBnn3km//0d7+CGG2/gjW94o4/Uvuzyyzjl5FO4+J0Xs2tsF6/6vVf59OyrVq7ir//6r33q8xe/+MV885vf8BHtkpb8nRe/k1dc9Aofyf7857+AShxz6223eqm+etVqHnzoQf9eL3XCpa/f/e53vZQ//vgT2LRxIxs2bmDlypU+1foN199AEIacddaZXsb/6vpfsW7tOh+xLgJa6pLPnz/KU9Y9hR/9+Mf+c8Jv/dbz+P73vk+70+bYY4/17wuyEGHLli2+xrosVPjOd7/Ls5/9bCrVGr/85XVs3LSRtWvX0qg3uOWWmxkcHOIZz3i6P9/XvvZvnHLKKT49+3W/vM4v4nvKU45i69YtPjpfhPiZZ53Jt66+mrwoOP6pT2XBgoU+cj1JuhxzzLF+YepNN93o68RLKvxrvnWNr7cu55WFgZIyfnjePFYevobgSV4kqAJ9//6O9WgloASUgBJQArOdgAr02T4DtP9KQAkoASWgBKaQgAr0KYQ5S061zwK9cL4GeiYC/X3v9gJ944ojOfPjH8WNDNKsxr0U7lj/JaRse0uoa6+91ksoiRDqp2iXKKB+VPreEesqoWbJ5JvKbpqCokyJY5HgOWVZ+Ei3OA6p1erMmzeP9esf8BFuIsvzvKAsjY9EN0bqpEvqd/zrVKBP5cD8+3NJVKNDIhTl7iNp2Z2PPpeI8dI4L89z05PlEp0uKd6T0Pg07lLXXNY3zOumLN+6jaH1D5Dcdz9f/PynOHfefIbHtuLKTLLyk9QCtlUitriQZhaRmxruxGNYv2gex579QspFC+hKXvfCEZhe/fO9N7kn7V0LXYSLRKGLkPHp4fO8F/FYSiRjb9GQbkpACSiB6UJg7wWJ8ryf7UfaF1Vi/u9HP8p9997HWc98JmeedprP1DKZpdxyx+1EZcQ13/ouP7/peiY7TVYsX8iqeUM8df58jphos+kj/8Dpc0fZMtnkmmOP5pdLF3HSbz3PS+Jbbr6Z8YkJL7Al+9CXvvQlH3ktdcm/9/3v8+CDD3LWmWf6iHepNS7ZYV74whf6+6ikZj//ggt8evNehPUynnr88V4WS+p0iSY/95xz+F9///c+rfuPfvQjXxf96c94ho/OvuH661mxciXHHXccV155pV88JwJe6q3L6+UefviaNdx7771s2LiRM844w0emy7Xk+s973vO8OH/wgQc46uijfTr4rVu3ct1113khLu8TX/jCF/htOefQEPLZVtomMl/eI2RBgrCW2u7f/c532bRlK89+1rOYv2ABN914oxfgItk3b97MD37wA5YvX86JJ57IL3/5S6IwZPVhh3nxLSnYFy5c6HnKe8v3vvc9nvvc5/q2SuS7tEm4CVfpy8DAAEceeaRPPS/jfMIJJ/ja53fddZd/z1q1ejVBFJDKAtdHv9Ud9OmqAv2gI9cLKgEloASUgBI4pAmoQD+kh08brwSUgBJQAkpgehFQgT69xuNQaM2+CvSwKH0Eugj0bbsj0EWgSwR6KQK9ViGT9JumJ5dk64smef7j3ZE7sk/EUz9CvS+p+imT5d9ErOumBPaLgBfoXS+/q7Wq/wK50+6waNFCFi1awr333kOzKelbAy/N5adEosuCj2ql5n+XqHSJey4l/bduB4iAwZYRtox7At1HnfdSujvrkOh0eS61y0Wk11PDQGrIbE+iy/1KvvtfPtFmyXd/zPZPXMFw4Ai7LWKXEBQtiANS69hWDdkyMsy9tTq/msipj4zye297K5uqVcq4TupkHog4L3B+4YQsonhEmst9SCLMRVCIWJFFGCJvZHusbPcpix8j4A8QQD2tElACSmCfCci9q/+5ShaVScYfifyev3A+ibxPdrrU4wqxzwaUsHHHNv74ta+jTByXffwTvPN9l3LrXbfzmj95NRe++AXc+aUvcc2f/zeObSccX63RcvCF5UuILjiPWzZu9MJ85YoVPmr67rvv9uL61FNP9RlFfvTDH3L00Ud7MXzDDTf4RW7HHHOMl8E/+elP/e/POessfvqzn/nU6888/XQ2b9niBbWcU6SwyGWR5uecc47v19Xf+hZZmnL88cfTbLW4/bbbfKmNdevW8Ytf/MLfu0V8x5WKT6M+OjLixfP69ev9dZ9x2ml0Ox0vqOVzg/x+3333+Trlh61ezeGHH8727du56aabeP7zn0+70/Hi++STTvLX+dX117NxwwYvqKVuuVxT2vWKiy5ibOcY1/3qVxx++BEsWryYO++4w7/+uOOO9f37+c9/zpnPPpPhOXP8e4+Mi2wi0u3u9xQnmZuCwKe9r1WrPuq9Ele8iJf2CjNZyJVLJhRZyFWWfmFCo17HBpYs7ZVI6q1WM4QyB7Jsn+fPgThQBfqBoKrnVAJKQAkoASUwcwmoQJ+5Y6s9UwJKQAkoASVw0AmoQD/oyA/5C+6rQI98CvdJ0is+zra9aqA/9/KPU44O0hZpKbG9NvAR6P065v2fEmUkMqqfFvmxaZJFPkkqy/6/H/JgtQMHl4DJMTYnCAy5r6XqfA1UiTTPssKnS+12EwLb2xeFMZIooSwk1Xvvy2mZq4ODDf+ldC+BuG5TT8D25LlIdAcBJVlQkoQFpSkIfPr9kjQQge5oJD2BLrXR09BQeHltWTU2ydprvk92+SdIiyaNICYtEgpyysE644FlQxxyX6NC9YSncuIFL2NTXCVrDNMKKriuI8gsxkIZ5F7e7y3Qpd8ifqQmrUTxSdYMuT+JKJf50b9/SV1feZ1IDI1Cn/rZomdUAkrgP0egv5BR3uPkXiWfw+Re1U0TAqlJHsXknQ4my/zis1vvvZu/esd/pxbU+NCH/pZ3f+j93HzHrbz2tX/Ei595Kndc+SVu/od/4piJFosnJikqVb5y+GGYc16CmTfXL4Dsi3q5ZmNggDRJvMBuNZv+vioC1y+03L1gqd9DucfK60Ve9z8vSpv7kfSlc14Qy7lEevfrmfezGsm7tjWGMIq8UJZryPkkMl0WQsm5ukni94mk7t/XJycnfaS6HO8XUUn5jt2LOeU1suhA0rzLOaQv0k5ff313XfS9FynIufulP5CMKUZquqdEceRrrfdLGUmf5dxyrLyP9BdqieiW42STY4tSPq9Ee96fRM73szv1yx7Je5J87vEZUXx5Grmu8e9V/rmUJBGJLtcMJAPMk7upQH9y+evVlYASUAJKQAkcagRUoB9qI6btVQJKQAkoASUwjQmoQJ/GgzNNm7bPAr1w1JsT5J++/FE10M+67GMU8wZoVSsSNkOa9OSlfInYi+40Pqrm1ltv9VE5/S/2pikObdahSsBmXqCLfJUvlWXLUknl7oiiCjj54tp/fdx7+Bymuwuk+339Tb5a7n3RrNuBIGAonSxisEQ4qmFAFjvaYUaZd6gXJbGBjskpQ0PYShnIDFloKaoRnSz3NWUPHx9n1df+jfSzn6PbSr00qcQhnSSnPTBAc+5cNlQqPFCtEh59NGvOfgGdxYuQtRFRUMV2CupFQBGUdMKc1EhK/9Lfs/qSXMSG1I+VSMp+HfQDQUTPqQSUgBI42ATkLdDtzpoRlo5QSlG4kjwwdLKMwcoQnU7KW/76L7j5ztsYGqhQSZo8/6ijeNVRx3Hj37ybhbvGiYbncNnoPIZeeRGVhQsPdjem9/WE8aM+Xzz5zX2y5bkQUIH+5M8DbYESUAJKQAkogUOJgAr0Q2m0tK1KQAkoASWgBKY5ARXo03yApmHzplKgF9aQZ4WPQu9Hk4swl5qNt99+u4/y1TTH03ASzIQm2YwsbxFF1tcyl0et2vDR5T51u5HINokS3ju4vC/O9xbojzpgJpCZVn2Q+00ZhISVOiRdbJaSkJBFGUPGMdJMqbY6uMhgIkM1KRkJa4ynHZplTrXRoNNJuPnqb9O+8suc1W4jqQRkyUQskeAu4Hbr+LY1rDv7bE54zvMYH55Hd8Eo26whKC2hswRJTsNGpC4jjaTuuvOSXAS61JKVxT7yu6QB7kee9xdmTCug2hgloASUwBMg0Bfocq+rh5FP4S7pwR/auoUP/Y+/pTPR4X98+H/yjve8i9vvvYsLX3YuL37OGYxdey03fvh/Mv+e9RwVBJTVGleuWkF43ksJ5o8+gZbM7JdMN4E+HWirQJ8Oo6BtUAJKQAkoASVw6BBQgX7ojJW2VAkoASWgBJTAtCegAn3aD9G0a+BUCvQykPrnEAahj0IXcd5Pfyn1JiXlpUZyTrspMDMaZCWdaoKj8AJUos4nJ9p0Oym1+gCutD5d+38cdS4Y5N+nQ3zWzBiSX9eL0kAaOhJb0shLGkVBGBSUJIxMtomvu4vxn99IkXTIu21qmWMkrpHimEwTX+O1LjXrJ3dR3Xg/i/MOzhmfXrfdzohcgzsWzGXsBacz51nPJFi0jDFi8qBCIYsoooBmq0lZpAwO1gkDKbbuKIvC37Mkje7SpUv31EKXGrf9MhS6+GfmzkvtmRKYbQREoJfG+M9sgZSokHsgcMf6+3jL296OLWyvBvp7L+XuB+7jj179Kl76W2f6Gujf/u/v4rgkZ02aQ6PBFYsWUrnwZYQL5s82jI/bX5/sZhptZhp8xFGBPo0mhDZFCSgBJaAElMAhQEAF+iEwSNpEJaAElIASUAKHCgEV6IfKSE2fdk6lQC98nUWpJWx92vatW7fu6ejOnTu9PFcJNX3Gfka1xKaEUcncucM+inh8vEm72UVik6XueRzVSJLUR6T30rj3v0XuS3PX2y37p9s33jNooErjfL3zrskYKkoGs5yqLcB1WDzWIfrGtWz/8jVUyoKGNdhuQizp1U1Abi1ZnhIYQyQF1IsEyCkCyIOQajBEt+m4Y/l8gt87l/CUE2jGA3SpEOUhUWEpKoaOSXFhiYmhaHcJE+cj12XeDA8Pc+SRR+4pAyDR5xKh6ev16qYElIASmCEE+gJdMmsYKa+T9Op0N7OUH/7oxzTiBs849XRe+6Y3cPcD97Ju3RpWzh3giEad1RNttvzT/+Wkap0srvCl1SspX/Lb2JGRGUJnqrphpt3HiZ5Af3Lfz1SgT9X80vMoASWgBJSAEpgdBFSgz45x1l4qASWgBJSAEjgoBFSgHxTMM+oiB0KgS93p7du388ADD3hWUg+9n75dJJVuSmDKCdiUJUtGKMqcycmmjzwvCnHiEUEQUxZQFM6XF3hk213v3H+jvFf0udM5OuXjs/uEzki69JIyKBksS6qdDhEJuDbLmjkDX/kp7S98k0ZkicuUIusSRYbcOXY4gykLBqKAPAzYaS3NakwrcEy6kqFwDnQtd86pM/9VL2XgxBNohTUIatSKENfJGQu65MMRNnbkeYcgc1TTgKjs1T4fGhri8MMP98/lXrV3xgxd/HOgZoWeVwkogYNNoC/QMaYXgV6WhEHAhu3buOLTn6EeNXjVRb/HX/3NO7nx9ps589nP4OS1a6ht3Yr7+XVw9bc5LoiYdPDFw1YSXXAe4XyNQH/0OJqeqvaL857sUPSeNFeBfrD/0vR6SkAJKAEloASUwH+WgAr0/yxBfb0SUAJKQAkoASWwh4AKdJ0M+0tgKgW6C0MfgS7BmhJ9fu+99/qIc5FREsEpPyUdskZz7u8o6fGPS8CmLFo0l3anxdjYLsrSUolqGBORZyJLHXFc8XOzt/WFuVj2veueG1CB/ri4/zMHiEQ3zjFgHXHSJTBdCposm0iZ9+WfkH7x69QDMFmXrkuoxJKCvWBDVhLhmBNGTMYVbg5DbjGGDo4JCxc892zq1NhQCamcchzhsmW0bQRBhSFTpexkbDEtspEYXIrLuyyeu4DhaAiT93oUxzGStl3uW32B3q99rvet/8yo62uVgBKYTgREoBfGYKzBZDkV54jCkJvuuJ03vfktVEyFf/nnj3LpBz/AbXffzmte82rOf+FzuePKK/nOxZdwTDthnTM0jeHKNasIzz9Pa6D/uwHeLdBFnj/Z/tx/7OlXZNcI9On0t6htUQJKQAkoASWgBH4zARXoOkOUgBJQAkpACSiBKSOgAn3KUM6aE02lQC8Didh0WGN9BPp9993nRZSIp76QUoE+a6bWwe2ozcAkhKH1srzIZcFGxcvwbif3NdErlRpFLgs4yt1hWCLO5Xmxl1C3uwX6dPi2++AiPDhXM5RO6tFDPXCEeZcgSslNk1U72yy66kdeoFddjnUZWWwJspR2WDBeQj0KiAvH5rjOr5Yu5yf1Br+8/pfkccxlH/lfDNYH6NQq7LDQDAK6YYQzIYNFSCWDXUFCMSeiTLqQdViyaBmLF62gWqnvSdXejz7v37skg4bct/q10A8OJ72KElACSuDAESj7NdANhGVJXJTe8fYj0Csu5qLffRV/9TcXc88D9/G8557BacetI3zoIca//i2qP76W46pVkijmS2tWU5yjKdz//WgJ0b5EP3Bjua9n7n2q2Svbzr6+cIqP0xTuUwxUT6cElIASUAJKYIYTUIE+wwdYu6cElIASUAJK4GASUIF+MGnPjGtNpUDPjSHPCh+5uWPHjj0CPcsyv8/X2jQqJmfGzDnQvejXKe9H4KIysAAAIABJREFUSj123uz9JbBEd+XkRZvSFVSrdaKwQqeTkSY5lbiBtSEGi5QX8F8g+zymItD7Eei7pbqPPg+0Dvp+DK+QfOzo/Lq/8h55S0FMaWJCl+GSJqaSkodt1u1ss/qqX1Bc+W3CookrW5iBCkGnxTaXM16UDDdqRKXjwfowd598Kg+sXcc1372aMAx4wxveQGPeELKQJylyusaQ1So4AqrNjOEypEsGVUvFQN5qYuIKS9ccyejiJX6hj0hyKTdRrVb3ZMvQe9Z+TAY9VAkogUOCQD8CPStyqjag4iBLU4hCjA2oBzVazTZ//o7/xs133OqzdgyRce7pp/OS1Ufwyze/jeOrNdrW8tkVy4guvIBwgaZwf/Tgizyfbp95VaAfEn+g2kgloASUgBJQAkpgDwEV6DoZlIASUAJKQAkogSkjoAJ9ylDOmhPtj0BvNCdIr7iMbe+9hCSosHH54Tz38ssoRgZoVauYONod4YsX6Pfff7/nmKbpHoGuaZBnzdTat46KyN79/bJPry7f6mP8fz25LdHh8jzw++QY5wqMzTC2ILRS3zzwtc/DqBdblWU5EmQuUedhEJNlEj0szdl9Xn+9vkDfOxq9d0xPoO9b82fTUULGCv/dwyQRjG4vUH7kHMgSBDnOuEfkQe81hlKktg3Ig5BKUWK7XVyck8QJa7c3WXnVz0iuvJogHaNCl9R1qJuAiUaFe9KUdlyha0Meqg5wdRBxz8goH3z3ewjKnLJiSYOCdrtFvVL1IqjlSoqyZLAIGInqtLtt/xiqVX3UZeIcI8tXMH/JEr/ARx4i0AcGBnz98/5DFgCpSJ9Ns137qgRmNgF5q5X7sg0tLi+gKKlEFbKy5PbbbmdufZBVq1bx+je/ibvuv5c5Qw3mBnD6kUfy7Dmj3PO+93OsMbSBrz5lLcU5L8GOjsxsaPvdu71SuO/3a6f6BXt/qHlyP+BoBPpUj62eTwkoASWgBJTAzCagAn1mj6/2TgkoASWgBJTAQSWgAv2g4p4RF9tXgR5L+uSJXXQu/1c2XvJOWoRsWnEEL/ni58nnNmg3amTehRrSNGPnzp2+Dnqn00FSIIuA6ov0GQFOOzElBKQedhD2xHaWFThnsKYXLV6UXZ+WPbAhga1gjSzQyMnSNmGcEFVzRkeW0BovmJhsURqRnKJv9474EkvQk/K9rR/ZLs93f4nso9H7v/ePn5LuzaiThKUhKHs4C+vILZTGISJdNIF1jrCUdMBgS4P13K2POhdxLsfJa9IwpRtkzCkjKk05T0krzDlyPGHJV3/C5JVfI852EJXjRMZQDSwPDQ/wCwp+mBTc0M3YKveZ+gDLjjmWt7z5zQwNDNDstDCS4j2WGucluaRdtzKfLFbS+icpURQSxTFFnhFZS+Eci5YuY+HixTNqrLQzSkAJKIHfTKD36a8oMsKoQklAN0nZumUbf/H2t/sMHZ/8xGW8833v4cbbbuWP/vAPOfc5z+Hub3yTH37owxy2eQsnGYepxHzmsMPIvUAfVeiPIjDdos/7jVOBrhNVCSgBJaAElIASOHQIqEA/dMZKW6oElIASUAJKYNoTUIE+7Ydo2jVwvwR6c5Ls05exox+BvuJIzvzk5ZTDNZrVmNvvvodWs0UQhEjadpHnEsEpQksEujzXNO7Tbgo8qQ0SgS5p1yUzgTEBgY0IrESbO4oy9anZvRQvLd12lygKmDOnQRSXzF84zL13308c1plsybEVf45/n1D8Se3ijLm4CHR5iBfPjXuURN+tyb1gDwsIZCGEj0C3lLsFemGMf00RpwQNiMdSKjtTGgN1wkbEwo3bqX/xOzS/8W1Ct4swaFOt1dmya5Ltyxfx/TJj9XkX8uW717MziLnolRd5Eb548WLGx8cZHBjA7o4glyhyiRgPJR0xxqdjl3vP4OAghx9+OGUp96WKn3eyaXT5jJmm2hEloAT2gYDPD+Kk5I4hyUtyExJX6j4avUxTagEk3RaTWcqHPvK3XP+r6xkJK7zkaU/n+YsXc927/oZj2k26WcpXjzsOc8EF2Pmawn0f0M/6QzQCfdZPAQWgBJSAElACSmC/CKhA3y9cerASUAJKQAkoASXwmwioQNf5sb8E9lWgh0VJY3yc9IqPsfW97yYNKmxetY7nXPYxWDCHTqPGr26+mbGxcaIw8sK8L6f66Y/7NYY1jfv+jtLMPV4EuqTYlk0WXlgT4FyKcwnOBZgy9rXKbeAIg5LSdanXqyxasIKtW8ZxrsuWrfczMDQP52qUpQr0AzVbgtIS7BboEk1eigw3JTKGvbrypU/dLpHoveB+ke2Gsv9zdxR6SU6722R5UGVBZojTNnVbMLxhG5Wrf0b3+z9hsrsdGpakWmUXlltqMb+KQ05++SsYOfYk2kFMfaBOIPXOk8Rnt5C067JwR2S43HNk66dgF4Eu951arcYpp5zij5fMGLJftv7xB4qdnlcJKAElMJ0IPCLQwdmQnIisKCnSnFoUEbmC5uQu5ixawMWXXsIPf/AD4m7GuWc8mwuPPZZfvP1tPN1CJ0248ilPIX3JSzAjmsJ9Oo3xdG2LCvTpOjLaLiWgBJSAElAC05OACvTpOS7aKiWgBJSAElAChyQBFeiH5LA9qY3eV4FeNQFSA737yY+x/T3vIgurbFq5lmf94z9QLBn1KdwlAn3X2LgXWPLYW5j3pZbsU4H+pA75tLr47vjf3pyxhtLl5HkHSAlMDVPWcS4jjHOMlRTcjjCMyJMq1g2xa3wD1XqCCSqUroorQ41AP0AjbFywOy27qBfnxbkzUkO+3P17T0b3KqPLv/Xqnss9plcvvZdK3xqoRjEL2gmD27Zx27e+QfLAPSwbb7Nqyzi1HTsZcwUbwpIfO8s2DC97/R8zvmwJ1aUrcZUhugW4SFLDOy/BRYzLz2azSbVaJYoickn3n2VelMu/y3MR5ccdd5y/B/Wlef9+dYCw6WmVgBJQAtOOQF+g53mKCSsQVWl3UjY9vIHLP/oxSNv81V/+OfHQAO9633tYsXw5zzr+JHb86gbu/dxnmXvjjZwWGHIcnzviCDj/fI1An3ajPD0bpAJ9eo6LtkoJKAEloASUwHQloAJ9uo6MtksJKAEloASUwCFIQAX6IThoT3KT91Wgh3lJY2Lcp3Df/v5LyaIaDy9ezbMv+Rs2LJjD9tAy2emQJBllUe5JiSwRoCK2RFaJyFJ5/iQP+LS7vEjVoJd13WSULvHptQNrfd1z42LKMiEvJrChpN2OwIVkSQR5FRukvh56UYp8j33UuqZwPzCD7GScsBgnSdEl/a/ElvcefZnuI9N9XfSeQO+Jc9l6tWB9VXRniWzIgq3bWNVqctMVn6S4+QYWt7rMz5wf+22DdTbMG6LyrDPZNjTMilNOYnutTlwdJMoCirzE1UIyixfjIsz3vtfsvVBH0rYvWbLER6rL/vnz5/uyEnJf6i/00fvSgZkzelYloASmJ4G+QA9DS1ZC6gJfC339vffzxtf/KUGR8KlPXkZleJB3ve+9nHD8CaycO8L2G25k9OGH2fHpT3Mqkk/E8YUjjyQ791ytgT49h3ratUoF+rQbEm2QElACSkAJKIFpTUAF+rQeHm2cElACSkAJKIFDi4AK9ENrvKZDa/dVoEeFoz45Tv7py9n5gfd4gf7A/OWc9tY3c9f8YTZLxGkYSMgpksF574hzEVt7/z4d+q1tmC4EJNW2RI2LcJXI8wRrJZW7yHBwRU7hEjAJ8kW/IcSVUiM9Jk8d1WpEXqRe7JZI+veeqNVt6gkUJqA0dneadgjKktBLdFHkPYmeWyhEoNvdEn1PM6QmutRGd8QFVArH4s2bWV7mPPTJT1C58UaGExlnx3gUsn7eMNtWrOC0P/pjHhocpjs0zJaiJC4tQ4UlLB1ZZClE/mSZl+Eiwev1uk/P3k/RLgt35s6dy5FHHukj0uU+JMf3j5Pmafr2qZ8rekYloASmN4G+QJd7d4H1At1Yye6S8s2vfg1bJLzo7OdTmzvMO997Ka3JJnayzbrRBbzs6KO57q//kuOTLp0s5cvHHEN+7rmawn16D/m0aZ0K9GkzFNoQJaAElIASUAKHBAEV6IfEMGkjlYASUAJKQAkcGgRUoB8a4zSdWrmvAr2KpT45QfKpj7Hj/ZeS7xboJ73+taxftoBtgSFDIlMlfbvdk8Zd+tpP5S7PRWDppgQeISBzRcS3pPbvYoKcMIi9JM/ytt8XhFCrVb0kTxOR6vIaiR4uyVKZU1VfP70UiSvWXbcDQiCzltz2BHpU4CV2VJZeivfTthcB5L42ei/63Iec+7rovUelKJnXTZmXpMydGKPWmmD7Z66geusdUGRMDkRsHqhwZ3WA8VVrOP1Vr2ZseAHdSoVOFGKKgijpEso1A0teOh9N3k/XLqnaO52Ol+KyX+bDnDlzOEJSDIPfNzk56VO6y2v0nnRApoqeVAkogWlOoC/QiyLDRhXKoEKWl3Sabb79zaup2pLnnPUsBueP8I5L3kW30+XIJctYWMLIww8xfsWnOKXIIQz4zJo1uPPPJ5g/f5r3Wps3HQioQJ8Oo6BtUAJKQAkoASVw6BBQgX7ojJW2VAkoASWgBJTAtCegAn3aD9G0a+C+CvTYGRoTu0g++TG2ve/d5HGdhxau5Lg/+f/ZuHopO6KApHQ9eS4xqXvVOheZJb9LJHoQBCrRp90seDIbJLXPZX6UlHmGDfA1zqUMQJqPU6kVDA0N+YjzTrsk7UrNa4exCTbISLoh1s0hCAMcGY7iyezMjL52GhjkEewW6BJJLpkpQimD7queQ2FFoEsUOpSSXEAcuo88l4h1QyPLWbZ9O+7G6xk0OXbnNto/+TG1TVuZCGB89QK6R67ioeocJkaXseZpZ2JGl7Mj6VBWI4LYkOUtjCuIJRtBWvhocokq79c7l1TtIyMje+qiDwwMMDo66ttSqVTodru+nES/9nk/en1GD552TgkoASWwF4G+QA8Cg7MhhWR9MQF333Enr//jP2FOo8I//9M/MrRgPhdfegmnnHQy57/wRdzy5a/w9YsvZtWWTZxVqxHXqnx00SJ42ctUoOsM2ycCKtD3CZMepASUgBJQAkpACewmoAJdp4ISUAJKQAkoASUwZQRUoE8ZyllzokcEuiEwOcYlXoZZSXVMQCp1qLGEBbtroH+cHR94L2Wl4QX6Mf/fq3lo5SK2iDALQgIr0cQ8qh5xX5r3U7nPGrja0ccnYGTRRemFeZEbAhsRRLIvJc0nWLJ0Ho3GEDu2tZkYlxrWckpHEBRemBsGKLJGz9KaTBTu419Tj3hCBNIQEusInfH3A4lCj0vjf6d0Puo7253GPfcR4lIzvR99brAFPk37mvvu4uYPv58FcUDYbRJMdhgxEdsGY7pnnMDoi59Pa85itgcDJKZBEjRwgaWbdynDAhOXkoYAm0NsQr9gR6LOJbpcxLgs1lm9erVP3S5yXPZJ2/r3H9kn0edyX5KtL9KfEBR9kRJQAkrgECTQF+jyM8eQlBZjQ3Zu28HfffBD1CPDX/z5W4kGG7z7A+9jyaIlnHH8iUzedAvrv/AFhm+6kTMqEZPtFl9ctw7OPx+rEeiH4Ew4+E1WgX7wmesVlYASUAJKQAkcygRUoB/Ko6dtVwJKQAkoASUwzQioQJ9mA3IINEcEeumsF0yhLSmzNtZCHEV0CkdqRKAHPtJUaqCnn/o42957CUVc5+HFqznxda/hgeUL2VBKKk+pXS31rHVTAvtIwBQYk3mBXuY1wqBGyQRxrUOWdznmmGPY+PAOdo2JPJd84DkYkeQBuBBchHOxr8Hd21/u44X1sP0lkAVyPyiQCvQir4PCUQ0iQix5mhNXq3TyjDII6KYpca3mBbZ1cgexdJtt2LyJUx+4m+Sf/p7QGrp5RkhM5CqsH6jSOfs0Frz0RYzbOu1okNLFpLmhUa2QtCYwoZPc8RQux7qA0EZ70rJXq1UvyeVetmrVKh+F3s9+sb991eOVgBJQAjOZQF+gO1dgwthHoKd5SWgsEYZq4Gg1x7H1Ghdf+i7uuuMuFtYanHHEkZw+OMjN738/RzUnfN6XL61bR/yKVxAuWDCTkWnfpoiACvQpAqmnUQJKQAkoASUwSwioQJ8lA63dVAJKQAkoASVwMAioQD8YlGfWNR4R6CKjCsq8Da4kDAIv0LsuwprAR5oONCfJP3MZO97/Hp/C/eFFqzjpT1/HQysWsYlS1Ca43XmbZxYm7c2BImBywlDmW0iRx6RJSRB1Kc0Yp59+BjfecCvNyRQjktzX1JYoc4lArkJZReavjz734rxXi1u3A0OgsCWFLHiQ//xaBUdsQz92WZqTFwXdLKfaaOBMLzW/pEuXog7VSpWf/fin/N/3vYdz8xb/zRjsYI3NRU5enUPHNLh/zgDJ85/Bkhe/gKgyRLfbu5+43NGoRJRJGxsbytCR+5T/krXA+bTsEoE+ODjoOy7SfOnSpQwPD/vn8tBNCSgBJaAEHiGwdwp3EegSgZ6kskDKEhtDbAqytEMRBrz/7z7MySedzNmnP4vrP/8FvveBD3JMc4Ljuh2SPONLRx2F0RTuOr32kYAK9H0EpYcpASWgBJSAElACnoAKdJ0ISkAJKAEloASUwJQRUIE+ZShnzYlEQBalSEhDHDifwl0EukSgSwr3xEha5JggLajsGiP7zGXsfN+ldEzEA/OXceLrX8f6paNssQYTiWzXCPRZM3mmoKNGvqTPOj4ldy8Fd0BcDdmw8UHq9SFG5ixm59iYF+RRFHhZ7pxEn/cEuje5Nu2Jcx+hrtuBImAoKSXyOwgwNvC16AsnCxcM1kpNccvgwCCTkxNIrv0okH14iV6WBdde+3P+5f3v42Wu5G8HatyddNg2MpfvjLV45stewZJnncFDi0eZGBgg2JUyaupYU5KniSS3IMu6ZJGjE5SkrmTh3PkcvfZon4pdriEiXeqfSy10kemSul2eSxS8bkpACSgBJfAIgb5Al/fWkoDMhD4bURyEVGwAWUfyE9EqMi794Ps49phjueD5Z3Pn17/Bv138TtbtGuOMOMTGEZcvW0Z53nmawl0n2D4RUIG+T5j0ICWgBJSAElACSmA3ARXoOhWUgBJQAkpACSiBKSOgAn3KUM6aE/UieHvyy9dAL0VAJQTWkpuQVmGJwpioNDR2jVF8+jK2ffC9dG3sI9Cf/uY3cv+SUbaH1lekVok5a6bOlHRUvqAPAkcg2Q9cm6zokKWGOBqkUhmkOZlQa1SALnkh0edS4zoGF+MkhbtEpJueQDdYnX9TMiq//iTWlVSkFnmW+rS9JgoJ4ggTBhRZTmvXBPUwYqhSI52cRBLrh9ZijCMMLD+59mf82+Wf5F/OfgHh5Z9g45xBbo0CjnjpBdSOP5nxkVG2DQyQhDFzW47BdkEQSbR5irV+qQ95ZOgEjtIYRueMsnrFah9hLjXNRaCLMJeHPJda6CLP+7XODyAaPbUSUAJK4JAi0Bfo1kBhAjIXUDgwJT6Fuy0S6rWY1Bre9td/yYaHN/gU7ietXM35ZzwTc+MNjL/7ElpZxjUnnUh2zjmYkZFDioE29skhoAL9yeGuV1UCSkAJKAElcKgSUIF+qI6ctlsJKAEloASUwDQkoAJ9Gg7KNG9SX6D7KFIfc56RpV2iKMKFFSZSRxxVqBJQG9tJesXH2fHB99ImZMPi1Zz21jdz1/whtocBuVGBOc2He9o1TwS6IceYhNJM0k3GGd9VsmTh0QQ2ZmzXONV6QBgWveTsroor493rNOTbfsklLg+ZwbqA40AOcFg6ajaknSXkocHFAbl1FGVBWJZUipK5NoKxCeZKFGOacdXXvspdt9/mI9E3jY8zvnkLv710Cc9otnioVmHj6ByOPud8wnVH0R2eSzOI6CQ5czNDPcmhbuhIhoEs82mFS+dIJaI8CBgZXcDq1Yft6bJIcxHm8pD7l/wUsW7k4ropASWgBJTAHgKPikA3AYRVsBEuLzBFQVCkFHlKGQdc+sEPcO1Pf0a9cJx72jN5/e/+Dvltt7LjrW9hrDnJVUcd1YtAHx1VwkrgcQmoQH9cRHqAElACSkAJKAElsBcBFeg6HZSAElACSkAJKIEpI6ACfcpQzpoT9QW6pGMWgR6HJXmWUoljTKXGjmZKYCMqzlDfuYPiM5ez428/SKu0ewT6LcM1tkt67bBXL103JbCvBESeS3S5CPTB4ZDhOXXuvnMLkV1IHNe8nDW2BJPjnMFJ6nYX4uR3KxHpvZrnxvnK3FoCfV/BP4HjJAtFtQzolhllLfTR4O286xfcDBrDwmqNYOtOFpcBN1zzbYIdYzx0371seWg9ZZFiaxWCKMQGMbsmW/z2RRfRGh2hdsQRJAsW0sTSlRq8pWGOCYjygqxhmLQprpswJ6r6tRJpUUqhc0YXLGTN4YdTFIWX5BJpLs8l8lyi0vsyXWugP4HB1pcoASUwownsiUC3UBpZABnhCCiznNhaBmoxO7dtpjI0yCXvfw9RGHHK2qOobNkKt93O6MMPsuCnP8FGIZ8/8khyiUBXgT6j58xUdU4F+lSR1PMoASWgBJSAEpgdBFSgz45x1l4qASWgBJSAEjgoBFSgHxTMM+oiItCNRB2JhywTKhEk3TZRGJLbkAc27yTPSuISFk6MU/vy59n+f/7Bp3DftHQNZ7z9rdw8XGWsWqHQCPQZNTcORmdEnDs3ydBQzMjIKO12wsR4QrtVEoYVjA0pcocs7wBZnCE/Hc7mOEnfvnvrCXTJgHAwWj07rxEXliox7TwlrRiysKQMSiLjqHU6hGPj/OSKz7EsrhHdcR/zm12GXEF3cicu7zDYqJHUYm4fnMuuE07iBWe/mHYY0alXGY9DXwIikHtN7qjbAJvndOqGybAgykpWjiyiKunhZQaI4Gk0mDs8x0eZizwXid6POBdpLiJdHhqBPjvnq/ZaCSiB/5jA3hHoBZYyqPjFTSLQTeGronPl5z9LK8/49g+/z8rlKzhq2QrmtDosz1IG77uP+pe+SH1wgI8vXeoj0IP58xW5EnhcAirQHxeRHqAElIASUAJKQAnsRUAFuk4HJaAElIASUAJKYMoIqECfMpSz5kS+crSNKB24okutYuh22r4GelLCbfc9TKvZ9mJrTbvF6DX/xo7LP0oW1diw5DAv0G8aqtIcqJPJOcpZg047ul8E9jbbjzw3tkujUTIyb4g8j3hg/RZqtRrO5ZTOYojJUpHmNazt1zzPcKbASbHW3dsjEeiarvvXD4tw6XN/7M/d6e8RpdKrJu/2wmidI3AQlAGRC+lSksaGrtQmD2EoDmiMT9C55z4+/Ja3I1VwL1q0inVlAJ1JkrTZq4MehozVYm44Yi1r/vwvcEFEnhZksWXSFMRxRL0wmE5KNQhwRUEnhmZYUHUhxx62lqE5c0kCSfwPody7SueluaRsl02ey3X60rwv0fdrqurBSkAJKIEZTmCPQHel/+wmAj2KJcuHw2UZeafJG//sdazfvJHcQq1So5LmvOhpp/Km3/+vZDdez/a3vZW0yLl8+XLshReqQJ/hc2aquqcCfapI6nmUgBJQAkpACcwOAirQZ8c4ay+VgBJQAkpACRwUAirQDwrmGXURL8skbWchtagzarFEcaaEQUBOwI133c/ERBOb5KxuNVn4nW+w61OX0Q1iHlq0itPe/CZunlNjslHHSRSoE9mpmxJ4hICUoJbkBEWR+Ujhsswlhtwv0nBkjI42iKOIbVubdDtQuoxKNcCVsrijQpHL89hXOUeizo0I9J7q3XvTCPT/aNbJ37gsRpC/dvk77y8+kOeC0fi/28CEFM6SWkNuDeXuP+VaXtLIIHeOTKK6KzGuVqWbdimyLsM4lsoimwce5OI/fyuLgJfWhzmicLTzDuOxZTyMKAfnMGfdOh58ylOo/JffpshLQsnOHwUktiDAEGY5Ni2oxjFlWZBFlskioRbEHH34WobmziOzkJelF+iRsT5tu0hzkeX9dO57C3T9W1QCSkAJKIFHE+gL9EDu9xiSUt6PA38frgQBVev4Hx/+ANsnJ7jt3ruZN3cuK+eOsm7uPE5duIjarbcQf/YKdo6P85Vjj9Ua6DrB9pmACvR9RqUHKgEloASUgBJQAr5cn/w/fd2UgBJQAkpACSgBJTAFBFSgTwHEWXYKr9R2S+/QSCLP1IeRi590UYXr77iXyYkWUeFYMbGLkau/xq4rLqflLJuWreG0t7yFuxYMM16rUmoK91k2ex6tr/9953fHM1spWe1I0i71eoVUxGuZEccixaEs5H8kPbtI0F6Kdnx0uaRkF8Ur+/oLM2S//LtP5P6oS0oUum6/bhR66e97Aj3H+NT3ua8r7yP3nSEoQ2KqJM7SCgKSyJKG4FzJvG7JaOJomoxO7CjCmMKG/h4R5gVzk5TV23eS/OKXfOxj/8g8HE/Pc1Zg2RFbbq6H3FmrM3rCaZz9u69iSxwyVq/10q47R16K0Ke3oCIvcEVJJAstnGN43lxa3Q71Wo0lCxdRbwzIgT7C3MrKDEmdoZsSUAJKQAnsF4G+QJefLggpbExWOEzhqNiARiXg+ut+AdWY//3Rf+G4Y47lOSc/ja0//yUPfuWrLN+ymaM3Pkwr6XLlU55C8dKXYrUG+n6NwWw9WAX6bB157bcSUAJKQAkogSdGQAX6E+Omr1ICSkAJKAEloAR+DQEV6Dot9peAKLUgiLBWZFaGcSkUItkkCjXkhjvupSnRpblj5cQu5l/zdSY+/QnaJmTj0jU8/U1v5I75Q4xXYnJjvYzTbTYS6I/7Y1KFG0mxnZIkbQYGJTV7gbGObreNDQxRUMVQxTmxtTp3DszMCcCFPuV9aSV6PyNwGZJjQiS4RJ+HRYRNAoqwQjeK6cSWVlTSybssSBwjzZysEdKuGHIHSZJRCSyNMGB+u8OC627l3v/zMeYHCfOCDoxNMkzE+nqFnwzG2Kc/naNe+FLSkUW0isylqG38AAAgAElEQVSnBJZ7TD9SXGqWy0MiyOUhz+v1OmvXrvXR5WVZ7llwsff6c9mvmxJQAkpACewfgT0C3Tiy0mCiKlGlSqfZ8QK9FsLLL7yA8aTj79eysCnsJPyXpz+Dt0gK95tvYttb38xkp81VRx1Fcd55KtD3bwhm7dEq0Gft0GvHlYASUAJKQAk8IQIq0J8QNn2RElACSkAJKAEl8OsIqEDXebG/BHwKd2dxpTzLCE2OKwufwr2dl3sEepWAw1pNFnznGzQ/dwVdG3mBfuob38Ct8xqMxRGFCvT9xT/DjhcB3hfo3sz6CGZrDbVaxUeV33//Paxctdzv37ZtM2VpqdfmEEcNFegHaDYYJ4tjQjJZuBDnFDajUuRUZaHM7gj/KI+ouRphVKNbQjMomWhAK8gYKaCyY4KyUqFjLIONGiRtuq2dWNthWZJx5A9vY9c/foYgawNNLAEV6mwcmcsP6pbas07naRe8nG02omMK8kDuO84LdPkp0ej9FOxSx1zEuAj0E088kcHBQbrdLlmW+f391wgukeu6KQEloASUwP4R2JPCXe7FNqRbGJK0ILIBA9UaWWuc17/uT7hv48N0y4I4jJhjQ15y1nN47e/+Lsl3v8uGt7+Vwblz+Mc5cwh/53cIFy7cv0bo0bOSgAr0WTns2mkloASUgBJQAk+YgAr0J4xOX6gElIASUAJKQAk8loAKdJ0T+0ugL9AlG3ZgC6qRpNTOfU3qiSTlpjvvp9nsEOQFKyfGWfidb9L83Kfo2tgL9Ke94c/2CPTSBtg9qbb3tyV6/CFJwOf63ztyfK8IdON69c6dIwwN3aTDyMhcxid2csQRR3iBPrZzAqgQBlUV6AdoAohAtyLQA0czLsiCnFpeILXN+yncJQK96BRYE+GcoRM42gOQ1WAwy6m2OrhKg/GkYGEc0ZjYxYKao1FJYfMmRn9+H8VHr6JbpLRiaAcV2rbK3XHArUNV5p9xOsc993lMBgHR0AAp5R4Z3pfi8lOEuKT2l+fVapXDDz/c/56mqacjor1f71xEu0Sq66YElIASUAL7R6Av0PMsxUQxJq6TFxCaAFPkFJ0mZZGSh5YPfeTvWHvEWl70zGdx19Xf4gd/9z85OUs53RU8sGULP3nm6bTOPhs3d+7+NUKPnpUEVKDPymHXTisBJaAElIASeMIEVKA/YXT6QiWgBJSAElACSuCxBFSg65zYXwIi0I3pRXFakxOZglZzkkocM5lk3PXgRrrdHJvlLN+1iwXf/jqTn/0Unb1SuN82MsCuSkxpJYW7Cq39HYND9niR5/3t16Vf9xHoUuDcIZ6zKHMpds6JJx3Pgw8+wPj4LqyNcEVELnnBNYX7AZkK8jcZuIDUQisuyYKCitS5LRxBaQlKKSgvadINoQ2JopCCgg5dH60edtoMuJK8OkgrqLBkos2KiRabfngN2274EYtNzuKxhPCBLTxYCVg/t87TX/H7tIfmMT4wxI5GnWalQmVokMrAIK1uF5kQfWHeF+gSWT48PMz8+fN79yNrmTNnjk/pLsf4mulGSk70otVFoPdTwB8QcHpSJaAElMAMJdAX6GFgSYqSwsRElRpJu0MsNdAjQ3NyF64S8+4PvJcTTziR819wNrdc9RW+9o53cOTOnTwzDnGB5RPLl2MvvJBwwYIZSku7NZUEVKBPJU09lxJQAkpACSiBmU9ABfrMH2PtoRJQAkpACSiBg0ZABfpBQz1jLiQCHXpCypUpRdJk44aHicLQp3LeuHPSR6RKCveVk+O9Guif+QQd00vhLjXQbx8d9AJdU7jPmGmxbx3xAl0e/1HtcknRLWm2A4wI9CJj/vxRH43+8IaHybKUMKhgTAxO6nRrDfR9A79/R0mUuXWWwkI3dD6Ve+AgLOVhiQpLYQxlGJKXBcaVxEiEekatzKiUKXXrmCwCisogC7bsYMHOMca+dw3jP/kuA2mLWmBIneOeucPcPneQM/7oNXSXrmKXjejaEFupEllDt9NBqpaHoUS6S2aC0Aty2USGL1y4kJUrV/rfJWW7RJ+LKO+napdI9MfWTt8/Gnq0ElACSkAJ9AW6LG5LCyhMRFipQl5Slc9/E2N89F//mfWbN3H3A/czNDDIqpH5HLdkKacuW05w0420P/J31GpVLlu6lPiii4g0hbtOrH0goAJ9HyDpIUpACSgBJaAElMAeAirQdTIoASWgBJSAElACU0ZABfqUoZw1J+oLdCMS1KW0m2PcefttWC/UYsa6OWEQP0qgT37mk7T7EehvfhN37BbouUSzqwSdNXNHapz3BLpsj5XfvX8rpM62gcZAnTzPGBwcoNmcJEk6XpyGYQVrJGW3zD8V6Adi8vjK9LuHSTCXxpBZQ2ENldxSzQxJCHktIikSsrzDPAcrWhkD23YxZ6BCQE7aLiCoU52coNLcRevH3yP96Q8x3SY7awE7Bio82JjDxuFRnvbKP6BYs5aWjXbX1bVUQyjzFBcEPltFb/xDL8hlkyjzJUuWsGbNmj1R5xKFLvsrlYoX7lILXbZ+GvcDwUvPqQSUgBKY6QT6Al1+EkZkhHSTnABDo1KBtMP3v/dtWkXGVV//N1YsX87JRz6FaOt2zD33MPfeu1ly7c9wOD69ejXBy19OoBHoM33aTEn/VKBPCUY9iRJQAkpACSiBWUNABfqsGWrtqBJQAkpACSiBA09ABfqBZzzTrtAX6NZYXwO9PbmTG2+4vqdD4yqtwhKGMVEJKySF+3e+8etTuMcRhQ1UoM+0CfKb+vMogf7YA3sC3bnSP2xge6nBi3x37WuJSBeBGmOQ/XK4CvQDM33kr7zsRZ0XBmcs7cjSCQ21zNJIe5HpHQk+DHLyrM3CNGfZXZtpfv8XDA9WKYsONRdC4gjyhFqQk9x9B8G99xBYx401yy9qVc544dnsikeYd8LTSJasIDEBZAWmzLBBQRgbOiLMg9BHmEdR5OeBiHL5uXjxYg477DAv1SVVu8hz2S/10OV5v+55//gDw0vPqgSUgBKY2QT2RKDLoiobkJuIojSUWU41CInIydIOplbh4ksv4ZSTTuG833oBN37xSr5xySUcNT7OqZSU1vC5ww+nPP987OjozIamvZsSAirQpwSjnkQJKAEloASUwKwhoAJ91gy1dlQJKAEloASUwIEnoAL9wDM+VK8gwkk2kVESydmP7BS11m4ndDodosCRdSd58IH1XqC7qEKXCGtDwtyxYrwn0JufkxrovRTup77xDUgN9LE40hroh+rkeKLtNpKMWyR5r161PC/LR9Jxy+8SKSwR6M1W00tQ2Se/yxwsitLPLeNLCGgE+hMdhsd9nSkwFD5lu0ScOyzNOPASvZ7CYApJWNAKMsLYYYo2CyfaDP3wFu677PPMG6jTbI0xGMcEaUrkChqhIUxSGp2ctBLy84VD3Hf8cbz8wguZKBpMxA0magOUzhLnMidy0jgjDwvSJKMSVX3yApkHc+fO9RHmcm8aHBz0NdD7Nc/7Al1kumxyfP+5HK810B939PUAJaAElMC/I7B3CveshMLGRHGVPMmI5F25TPnB97/DRNrlq1d/gxXLV3DK2qMIt2zF3nMPSzZuYPBbV2OjkC+sXUvx0peqQNd5tk8EVKDvEyY9SAkoASWgBJSAEthNQAW6TgUloASUgBJQAkpgygioQJ8ylDPmRCKcZOvXEE6SxEsnifz0qZONZdOmrTz88MNYciyZr4EsAj23IYnt1aeWCPRVk+Ms+LZEoH+Sro29QH+aCPR5Da2BPmNmzL52xPm84BJdLvOpFy0sizNKLz+tNV6qSw1rmXvtdrsXVRyG/t/8Qo7SYYMQnMVJbnHdDggBY6S4QuYFelSIiLY0o4BuGNBISwZTR2lz8iCjQkota7NgvEP8w+t58PLPs2B4mPHJHdRrAZQpVnR8VlAxVSquwubQcv+Ja1n+p79PEQ6Rlw1/f2hhqUYxUTchdymdQWjajKgwhJmhUavTarU47rjjGB4e9nOiL8VlPvXvXQcEip5UCSgBJTCLCeydwt0Foa+BnpdgncEWJfXI8IrfvZAdrSZlaCkkMj0rOPeMZ/HH55zL9q9/jezvP0KS51x19NGU552nAn0Wz6f96boK9P2hpccqASWgBJSAElACKtB1DigBJaAElIASUAJTRkAF+pShnDEnEpnZE5rWi0553osKNl5QRVGFhzds4v777/+NAj0sHCsnxlkoEeif/RTdYLdAf8Ofceu8xu4I9ABLL9Jdt5lOQAS6RKDL4gyRnSWyOKPeqPnU3DLP6vW6jyiWuTYxMUG71fFzrvfAS3eZfxJ9XvgoZd0OBAER6JYU69c8WJwLSIKAzFoaeclAVhAVKTWbk23eSG1sByOTHcz1t7Pzm9+iZgKcLZk7MkjSHCeNAiaDkJ2uQjEwn3zpcjYdexgDLzoLU1ap2UFya0mcoxoEVGQ+mIL2gKEpUe4p5BNdhgYHSZOUo48+mnnz5u3pej+qXGS6bkpACSgBJTD1BPoCHUqcDSmDCpjAv63n3S4xBZe862J2tCa5f8PDDA4MsnRwmFOXLuPkIOCe//2/eRolaZHzxbVryc89F6Mp3Kd+oGbgGVWgz8BB1S4pASWgBJSAEjiABFSgH0C4emoloASUgBJQArONgAr02Tbij99fkVH99O1ytPwuj2azSZqmvgb1tu072bRp0+MI9HK3QP+mF+gd+0gKdxXojz8OM++InkCXdOySfrvVbjIxMe5rWEudc9k/OjrfL9bYunWbl+siyX3KdmMpy15mBGslItr4aHTdDgyBXmaJ1JeYF2meiyRx8rDU8px6njMn7TLYanLrVV9m+w9/zOJmh2XAQCb1ziPaRUKCYZ5zpAsGuS8O+FbiGDrrOZx50YVsMhGMLsKNJzSyiDKANgkhjijNKCnoxI62y4lcyEClzmBjwM+L5cuX02g09izyEQp7p2o/MFT0rEpACSiB2Utg7xroSeHICIgrdeIgJCgdZdKiKFK2jI/x9//nH3nqsU/lRc8+i/Xf+z7XfuR/cdj2bRyzawdhpcJn1qzRFO6zdyrtd89VoO83Mn2BElACSkAJKIFZTUAF+qwefu28ElACSkAJKIGpJaACfWp5zqSz9dMhi0yXyM7169czPj6OeMuy7EWm/6YU7nEJKyfHmX/N130K934N9Ke/6Y2+BvquSkxhLEYsnW6zgIAjjAKk9PmmTRtZtHihl+aTk5Nemq9YsZwoitm8eTNjY2NekkdhTLVaIwhC8rwky3JKXwfdPmqRxyyAd1C7KH/XgcvJLT5te2YDwsIQlYZKkVEtUha1OiyZbHHPF68i/dl1LO4mVMuMImtjDUQRDMZVynbCXdaxYclC5r/sHLIzn8mdcYwLBsjSgBFTpZ6U2MiQ2ZyAkoqkGzCGbghZAIOVOkeuOsIvvJDMBAMDA3tqmctckHuV3KP2XvhzUIHpxZSAElACM5zA3gKdMCI3EWlW+kwlgYOwTPmjV/8BWyd20Uy7hEHIYAm/fcqp/NkrX0ly7908/Id/QH1okH9duBD78pcTLlgww6lp96aCgAr0qaCo51ACSkAJKAElMHsIqECfPWOtPVUCSkAJKAElcMAJqEA/4IgPyQv002ZL43u1qktuu+02L68KqUNtI7//Nwp0Z1g1Mc7It77G+Kcvp+UCNi07nGe8+U3cuWCI8WqVQgyq1rI+JOfI/je6n8K9pHQF9XqNbrfr55FMgziOvCBP08xHmcuck1rnEn0uDye/ul42hN6mEej7Pwb79gpLiXHlHoEu6dVFoMelIyozIpewcqLFklbC5i9chfvRzxnptMEUJEVCLbJkeUFEBVtGbB0e5p6BKrUXnEn4orPYvHAUGw+QdEuCTkacZESxlHIoKPOUqMTfG5qmJLWGeQODPP34k4mC0NdA79c772fL6Av0R+bGvvVTj1ICSkAJKIF9I/CbBbojLDP+4A9+j20TuzCVGCd10fOSc575LF778peT/Oo6HvrT11EdaPCpVas0An3fsOtRgAp0nQZKQAkoASWgBJTA/hBQgb4/tPRYJaAElIASUAJK4DcSUIGuE+SxBPaWUiIx+yncb7nlFjqdDg6JPu/VQ3+8CPQVXqB/lfErHivQh5moiUDXCPTZMwMdRkLVJDl3mRNFoa+DnqaJj0CXh6TnFm9eq9V8yvay6ElzySXek+cSeS4CvVcXXbcDQ0AIGweFNaSSgcKaXpRh6QhICFzCmvEmy7buZMsXv0L48xuZn6SkJqPlUuZEIUma023M4+HEsHPuHB6ohiz6rTNZ+KLnsm2wwa5uSjcrWTA8jElSwkgiyXOyJKUaxthQ0sDnXqQP1Rocs3adF+ePjTSX+5Psk/kgc0g3JaAElIASmHoCewv0VOqeExDEVWLbS+Hu0jYbNjzI1vFd/PPHP8o9d93NOc95HifPX8CDX/kqK7Zs4vD778MFlk8fdhicfz52/vypb6ieccYRUIE+44ZUO6QElIASUAJK4IASUIF+QPHqyZWAElACSkAJzC4CKtBn13jvS2/7YrIvpkSii7i66ab/x96bQFtWlfe+/znnanZ3+qZOUz1VUCCoYAM+FRDQRJOYKDdB0STXaLwZeTcv5uV5Y2JyAUEEJSa+JC93mJt7FbGJGhMTG1RsgWqowqKAoqmiKQrKorrT7XY1c843vrn2OnUoC6hKnao6zbcYm73rnL3XXus35977jP2b3/+7H0mSTAt0J9pdr+TEVauSdEulh0gGgFWuinTF5AT67/gWJr90GxqgCvQzcNEf/REeGaAK9BBGkkCnylPeFj6BvAe6gVQSUdRCoRAiSWK3SCMToxTxLl1cu3SV51SdrlwluhPp7V7XguwubyeRALFW7rVOy2ToWksKi6BxaUKihTUTVawYm8SzX/m6E+j9zSZiEyOFQZfnoZGmeKi7H8VffivSFUuxTxgUh4fRsWQIDSEQhx6aAgg9DyaOYTyJpP1WMNg7gP6uPihN4l7CCzyUOsvufGl+5It66N/0/uTSCnhjAkyACTCBk0YgF+i0CM4ID0YFAMlzK6CjyFWgf/rTf49DtSlse3g7GrUGzhgcwiXrzsaFo0tRfORhmE//Dxfh/tmREZi3v50F+kkbrYW1YxboC2s8+WyYABNgAkyACZxsAizQTzZh3j8TYAJMgAkwgUVEgAX6IhrsYzxVklF5NWcup6iy87777kOapki1cZXBLnq7LdCzOG0BLZTriwlQ5DOwvDqFwe/f7nqg16XCnqWr8JoP/BEe7e3CREA90F2t6zEeGd/ttBE4Ulg/p2/9843fEZJbUJqBASiWO44QBAFWrlyBPXv2uNj2XKBTlTn1ORck00mek8Q1+SKLLPmABfrRZwIRz4eGhky4/9pp98K2Q+9t+z7PHR93z/aPqM6cxLmwCspkY5Aoi1QZBKaBwNaxanIKo9U6nvnS1+BvuR/9rQhx0nByu0N6iI3GD5YuRc+ffhDx6BAiXyEQHgotC5FoJEUfdand/am6PVJAU1BKgcKK0RVYsWQpilpBJdnzmkC6BTz0vkNbHtc+MyWDRfppe4fgJ2YCTGCBE5gp0KF8aBkg1XDv3yLVKPkC77r6Kow1akglfW5bFOIUb33d6/GB3/ptxPduwc/+8A+gwgBfpAj3t78NIq9Ap4SZGfwOf5bR8q0sEeXwZxl9VB157wUOf5GfHgv0RT4B+PSZABNgAkyACRwnARboxwmM784EmAATYAJMgAk8PwEW6ItzduRV5XRNFZ0kL7Ne1CKrMrcWvu+7ys785yTQ3e+MhSbBKegLT0115zBUQQwS6u3/rKBwTyydmsLAHbej9tUvYFJZPLN6JV7zXz+AXZVBTIVFxNJSLdPiHIT5dNYkvqd7jrcXPThT+9wFEJSqTtHscRxPR63TPDFGwyKF57tv2t2c6+7qRnd3D3bvfgZxnILyDLSmaHZanOG5f+ful546W6LBiy1eaNoYQbHrGSuqClQmk9N0sYKqBkmeGyQ2hZCAp6jXvIawRFsijbVbtCA9D5p8upZQJoSC7yrLKWJ9EBEq1QMYSproqE5iz1e/Dn/Lg+iOEsS65fbfoaQzHt9cvgKFD/8p4qElsL6HwAoUmhqetkh9gamkhTAMoaRy1ecRLLSxWLViFVYML4WfACKhXuwGCJRbwHO0Pud52wkW6PPpTYWPlQkwgflEYGaEe2IFjPQhvQAm0aBP7AAp/umfvoCpqIk7N23AM0/vwavOOhuXnnkWlkxV0bPrCXR9+1topTG+tu4smCvfBts/6P5+FPRZRQsvBSWeAKlJYX0BYw2UtVD0OWbos0xkf28K4RaCCVpQN/23yXyiycd6PARYoB8PLb4vE2ACTIAJMAEmwAKd5wATYAJMgAkwASYwawRYoM8aynm1IxLmVAFMQirvPU3CPBfoJDhJnLdaLdePmu63fft2928X8W7y+h/jhFkqKX7Zd30wQ4riJk8qPIxUa1hyx3dQ/erncchL8MQZI3jt7/8xni2uQDUoIvIMjDTU0Xpe8VtcB5tFr1Nsa7aRxCZLS4KbLplEp3lBlzDM5lWaxvA8WpQB1/PciXOVQnkavb29CIICxsemUKs2AHhQ0oemnuf0JbnMqp6zjZ7f1aMdxj4t7xfXSLzY2ZL0TinxnogaAd9FoAsnHyh+3QjtXm+xTSh5141PGsdOXnhWgYYp8EJYTyCh+xoJaYrwEIJiJ0TUwplxE82Nd6EzbaDQmkBt42YUdz6DzsSAAtwTmaLTU0hg8N3lyxH+yYchli1DYrL3BSdC6Jh8D7VmY/r9BVSxKARSnWLVylVYNroMJs0eY2UmUnhjAkyACTCB00NgpkCn5j0k0OmDJI0ShEpBaVpgGcMEHq698Qbcs+kevOfK38C5xTJu/8hHcF69igthEekEX1u3BvbXr4R2Al25zyBKO/GlB1pWGaUxbFEitSk8Y+FruIuLixcSscpEurQGkv4m5W1BE2CBvqCHl0+OCTABJsAEmMCsE2CBPutIeYdMgAkwASbABBYvARboi2/sc9FJAj2PRM4qhrPewrTlvzt48KC7TcL96aefRhRF7jb5TI+EF1WlCouEIpuVD08bFHUCZeCiPZe3Ioz8+AeY+OKtmCikeGhZDy75r3+C/cXVGBM+khCwHulz/gJ07s7EtkAXZLfpKNvS3OaSuy3UaTYY6+ZRoRCgWptCGFKKAcV0A5JiuEEVxwKFQtH1NK9ONdBqpVAygO8VYKnXufOkMyvNs9j37MmzOvRM3nM1+pFzhl6LeYQ7VZ/TJYtmJ9lAi1W0u4ZHjzSwaerkg6Cy9RQIgyJ8FaKhY8ReSoMGYajHLdUGavhxA+ftn8D9N38S5eoBVNIGirU6ehOLCiQSa6CVRcHzMRWn+Mma1Sj+tw9BjIwibfcpz/uX08Idet+h9xd6X3Gj7tIKDFatWoXR0dFssU775/S+wxsTYAJMgAmcHgK5QHfXfogECo1mBGklKmEIzya4b+sWaF/h1i99AQ9tfwhvuui1eOWSIRz60Y+wcu9eLH14O6AEvrx6OdQ73wE9OOha/0haRKfp84YW4hmXeJKGFlpkiSWBu2SfaVpKRIqu6d/WSXTeFjYBFugLe3z57JgAE2ACTIAJzDYBFuizTZT3xwSYABNgAkxgERNggb44Bz/vcU4CiyrN8yh3kp+0UQXxxMQEHnvssSyqnSIz2zHvSkp3f+uEVhYLnZJAlz48c1igGygsazTQ/93vYOKLn0W9IvDU2hFc+LsfwIHONThgFWLfskCfD1PQCexcYOYR7oerz/MqdCmzeUKiOwg9RFHLzRH6OT1eeQZ+mD0+TQyiSFNhsxPokqrZQOXTeSx8vqiCBfqxThGS4d50RR6lAlCVIKlvitu17kJjo6RAGkewUYKuUgWBH6JVo8UxyC7KIPU1hNSQLuKdKtZjlESM1z7bwsN/ciM665Pwkgih1SgrwKPqcVo44+J1A9SNh++NDqP/wx+CN5oJ9HyRTv5+Q+8ztFGMO230c7osXboUQ0NDTqDnsewk3HljAkyACTCB00NgZgV6bAAtfHhBwUnvouejOrYff/XJW7Dz6V04VJtylelLShX84qsuxK9edCHEhg04dPPHoHyFL4wOofCuq5EMDiKRCp4iAe/BJvRpBYhAIZIaWmr3d6U/Q6BT4hFVoFOMO8W7s0A/PfPhVD4rC/RTSZufiwkwASbABJjA/CfAAn3+jyGfARNgAkyACTCBOUOABfqcGYpTdiB5lSfJLBLoJKZyOZX3O6eK0Gq1ip07dzqJlctzEl5OukuJgIQWVbVS3+IZAr1gYleBrvwCBsYm0f2tb6D5z19ENdA4cO5KnPvu9+NA7zrUihU0ZYpUUH9srkA/ZRPgP/JEPxfhPqP3eVt403yi/ue1WhVJmqCvrwe1ehVaJ1kFuhTwfeqNTdHg1E9bQrjOqZ6rRjfUwNvSYg1KQsgWcmQV5yzQj3XISCT4JKopDaDdJ5bibulCw0Q0yaH7xDfVsEmK0AtcqoAbD89zEnxAAeHkIXjNSYQqgfJiaNShm5NY9nQVjf/vnxBWJ11P+4kohYwNyiUf1UBhd90gKXUBHcN4aPUo+n/naqiB/qwvu6LUgmyBTi7G6b2GBHq+UIfuQwJ9eHjYvS/lqRj0vsMbE2ACTIAJnB4CuUD3fYVWYpAKD2GhhEa1gYKn0BF6mBg/BBv6uOETN2H9nXfjve+4Gud3duHb11yLl7eaeFmrgTRN8N1z1sG+7VfR6u9Hk0Q4CXR4MIl1GTd+MUDVtGCUzQS6pRj3dgX6cyLcWaCfntlwap+VBfqp5c3PxgSYABNgAkxgvhNggT7fR5CPnwkwASbABJjAHCLAAn0ODcYpPBSS4iQ8KcKdJBVJq0aDvthMUSqVXKzy5OQkduzYgXq97iKWK5WKux89zhoDral6NItw18JDQtVIViMwWYS7ED4GJ6Yw9MPvIfn6V3AwqXW7R/cAACAASURBVGL38kG85vf/GI8VRxH3DKDlUVRnVoXK2xwmMN2DvB2hPn2oh2PUM0HuY2zsECqVsvuS3PNVdu0pd4njllssQWneStLCjRACylWjU+VzVqGcy3N6EhboxzcrssUG1vU7F0idOCftIV30LfUep97oKjWu16zv+WhGMWpRC2FHBapYwFSzgbP3HYT/L/+O+r0boZMxWNGEtdSP3GIkBQbqgNQW2mgkJDYEMKEEHu/pwo7uHtw10cJf3vwZPCEaONgbQvsk6LP3HNrofYbeSzo6OtBqtdyFNpLlNIcGBwfR19fnbudV67lIPz4efG8mwASYABOYDQK5QE+TGPACyLAEbQQ8+sxOUpiojnIpdAL9w9ddi5/86MfTAv32667D+a0WXt5qQKcJfnD2Oohf+1Xo0VHU6DPBtQmhCnQDayy80MdEXIUKPeq2Ds/OiHBngT4bwzmv9sECfV4NFx8sE2ACTIAJMIHTToAF+mkfAj4AJsAEmAATYAILhwAL9IUzlsd6JiSySEaRwCKRlYupvXv3OmlOPyNhTvKKrnOBlfcsJunuHu9iuan+nKpdPaTCh2oLdBJt2igsrTcw9KM7UPvy59EUEXYP9eGy627CdtOFsaCI2AeM5P6Vxzp2p+1+TqDTdrSkgMO/c/3OpXCyPIqa7poWZISFrM91rVp3gpwqzgVkFttuBVJt3b/ziuPD/a5ZoB/XmJM8p9ekNC7eli5ZPR+JcwmvXcFHZeae9CADH800gfEFjK8wWa9BS4vLD06h5x+/gOaGn8CKOsLAIKDi8RRIWwLljm6M1aZgqHe6oPhdhWdDHw8MdKH2svOw6pJfQWnFyzAWjUN2UvwARcPr6Spzeg8ql8tYuXKle7+h23mbCKpMp4p0uuSR7nkv9ONiwXdmAkyACTCBWSMwHeEuASt9xEYgSmgxlkI5CJE0pnDdtX+B3fv3Ybw+hSRKMFgs480XvQZXvv5iiI0bMH7jDSgGPv51cBCtK65A8ZyzEIUFtGiBl/BcP3WrDfwgcAJdhNQf3bio9rwC3QiJZDrC3UBYTjCatUGeoztigT5HB4YPiwkwASbABJjAHCXAAn2ODgwfFhNgAkyACTCB+UiABfp8HLUTO+a8EjQXVq6i3Fo8/vjj2L9//7RQnxnnThXptOUSTFImd14d3BboGj6o27JvYhcTbazEskYL/Xd8FxNf+AzgWxwcHcTZ7/197Fl+LvZ7IWKPBfqJjeYpfPRRJXrWU9stpLAGqc4SDJrNOgqFApSS6OrudPNrcnIKUYsWX/iuwsxZVbpY6tVN1ceUbqAgBFWo5/tlgX48I0yCQ1kDuia3nbqAgCxuXxmqQpcQtHhBKlgl0TQJGjpGsbOEZtpC1Kyjr68bF+x8Gl3/+EVEmzYisTUIitGlXvWaqtoDyGI3qqlGCwqRtYgFMN5VxCODnZhYuxqXvet9qBUHAJnAmCZoYQXJ8DymneZDV1cXzj333GlJTr/Le57ni3bo3/mCn+PhwPdlAkyACTCB2SUwswd6Qp/bXgBFf8c1I4RKIRQG77r6Kow1akjoczw1ePNrX49XLhnGvu/fgdX79mHlzkcRCuB7o8vw0MqV6H3VBa7FR+Q+/0P40odNNYLAR81G0IoEuXHpJy49hZ4XAomUoK4v1K6EBfrsjvNc3BsL9Lk4KnxMTIAJMAEmwATmLgEW6HN3bPjImAATYAJMgAnMOwIs0OfdkJ3wAefCPK/uzGPZH3vsMezbt+85kclUEVyr1ZwUpcpzkll5lbCrNkYm6ww8aOFDWA0PmUC3RmJpvYnBH92B6hc/hzSNMLakF/tXn42Bd74PydAIWtIgtRzhfsKDeqp2MB3lTk+Yy+32tXO1FkZrpDpxkf+9vT1OmlarVdRrzaxi2fU8J6WbxbVnke2ZRM/FeRb1fVjOUyz54X9TM+/sMbw9l0AmGUgvwFWSE+6sNk9AOvmQLVhwleke9UY3aKVNdBZ8JI0qOqVAIUnw2G1fwao7N2Lk0CFApK5NA1WfU9d6oUo4RJXufidafgEPRVPYm7aw6hXnY/mbLsPe7g70rT0HtnMAkxOH4KtspGhM8/ceWojT2dmJl73sZa4CnS4zo9pnVpzT/KHfHU4l4FFnAkyACTCBU00gF+jubz7pwSgfmirGE43QVaFLfPc734IJPHz5X/8Fj+3Yiff8+lU4t1jGdz5yHc6t1XCRsJBRhDtXrMKdpTJG3/B6VFatQFN6EDKAr3yYVuISkFpSI5VZqyC3OIw+wwx9hNFnl3BtSkie0+94W9gEWKAv7PHls2MCTIAJMAEmMNsEWKDPNlHeHxNgAkyACTCBRUyABfriGvy8ApRkFInwJ5980glOElTj4+Ou3/nMXsMk1+M4dl9m5gJLkNwkh0k9jdvVrhYKBj5pOyjE5FGdQF9Wb2Dwx99H/Uu3QaQx9pWL2FLoxEs/dB3SZcsRUdS01YtrEObp2eZSk3x31srawFjtemOTppUqi25Pkqi90MJ3El2nGs1Wy/U5h/UAmidUBe1SDOg6F+hZtTHt6/Ac5Ar045kuTlTbbGGBpteWpAYLtLXlg6v2p2UvVPEPeMLASyIMpBqVqSk8vf4elMcmsG/9Bizb/zMM0SIZQQG69Bjqp66QqABjIkErrKBWKiNdswKtkSXoWrsGA+e9FOOFAC3quV7qQL3VgDUGUlF1oURvb6+bE7R4hxIKqM85jXUu0OlI80r0/HZ+TY/hjQkwASbABE4PgZkC3SoPKXykhv4OFPCFQEFaRK06TODjuo99FJs2bsQFa9fh0rVnYWmzie7Hd6LyzW8i1Bo/GR7FnWERy954KcprVqHhBzDUBggeZKIhhUTqUboJLeCi936Kcc8EOi3lytqTUCuYfKHd6WHCz3pqCLBAPzWc+VmYABNgAkyACSwUAizQF8pI8nkwASbABJgAE5gDBFigz4FBOIWHkAt0kuLUd3jDhg1OjJPcmimoXqjncNvPuaN20ZquC7qCbQt0iTirFtYk0Jvo++F3Uf/irSgag72ej3vL3TjvmhvRGB5BrFwH9VNIgJ/qP0YgE96UOkCrI5xApypkm7ro9vxndNt5cbdRvTLNDlpMQQsuaNWFB+HmSX6nmVXk+e2Z/dbbX45PV763f8cV6M8zjE6hO7GQCfRMPDiBbuEEBC1eoOhbRb3GdYKuJMGyahN9E1Ws/6u/w/ChKrqTGsq6Dt9o99qmZTEpxeYKgaYnEAcKY6UCDhaLWPMrv4ziq1+NfcUSqtKDDosuhYCi+DX1qqXRlpQ0ILBs2TIsWbLELZSgxTkkzmcuzvmPzU1+FBNgAkyACZxsAtMCnZJm6DOB2rEI6QS6NBa+TeiTB7EU+Ognbsb6u9ejECX4tUvegD9897uRbtqIQ3/+Z0C9gbsHh7Gp3IGRKy5BuHYlGtRDXXgQRiEw0u0v9S0SaGhJn0MWHn2GtQW6q0mfbiXEFegne+xP9/5ZoJ/uEeDnZwJMgAkwASYwvwiwQJ9f48VHywSYABNgAkxgThNggT6nh2fWDy6vNieBTn3NN2/ePN3X/FgrPHOBnnWxznpTggS6zSrQhWgLdIpwr9XR8/3voPqFz6KSGBySHrZ09ODsG25CY4QEOgk/FuizPtCzvkMJz/ORJDGMSSGkgaSc/nZlWCbTjfs9LcZQynMXJ3NJnucCHSTQ6edZ9fnzbzOryuh5Zkp18sEv9vhZBzAvdigs9ThXjm0m0GnBQ7vVgs2q00mup5QiYFMUdIKeOMLqiQa6Dk3i4b/8G6w4MIGSbgIiaXOn17aCFlQNaJF4FomvcKBccIkSI299K8xrX4dnS51oah/SKyKQgImb0DR0vjcdsEsCfXh4eLqvOS3eYYE+L6YWHyQTYAKLnMBxCfRbbsbdd96FtYPDeOPLz8f5/QPofvQRhF/6AloHD2Hb0lW4p1zBkjdeAv/MlaiFIWJqA2QUClqCPro0CXRBMe7aVaHTejBaBJZ/jpFAzzJWWKAv9KnJAn2hjzCfHxNgAkyACTCB2SXAAn12efLemAATYAJMgAksagIs0BfX8OcV6NTPnETntm3bXG9z2khmuVj2drXo85FxRaztX04LdJJ2lqqRNCBjKjcGybyl9Qa6vvdtVG/7LLpigykobO7qwZkfuxnV0VEkkgX6/JiBhwW61imkolhusqN5hDstnICrKqaNqs2nL1Tu7CrGqSKdfn8s/cuPEOa00+kq9KyKmrefJyCthKc90DXJc039Y+k1SQtbSDy05XlMgltoBCZCVxphzXgNAwfH8eBf/r9YtW8MJZ3J83aivlvr4FIHlIBRFrEFfuYLHOwuAxdfjMZll2FqdBVSXYSHInxlYaIGwjBw7ytUaU7bihUrMDo6Oh3RzwKdZzETYAJMYH4QOB6Bfu2NN+CuO+/CWy+9DK8ZHsUzt38bZ06MY+mDD8CPIjy0bA02FooYeOPFkGeuRLUQIpYk0D0UUgmlLYxHqScpEmlgaNFeuwLdrd1rL8Jzf16wQJ8fE+gEjpIF+gnA44cyASbABJgAE1iEBFigL8JB51NmAkyACTABJnCyCLBAP1lk5+Z+qco8irIe1bQ9/vjjLrqd/p1f57ef7wxygT6zAl3OEOhGxlnHZKuwtN5E1x3fRu22z6A3smhYD/d09WDlTTdhcnQECUm59rHMTWJ8VBkBinBXToa6XqSedVXoxiawlhZgGJdo0NPTiyiK0Wy2EEcptKavuSm+23O9tF3H0mOS30epKJuuQs8r0HlsjiRAi1aU8dziFa2oci/JUiKQQhr6HVWfC0SegBYplI3QoVs4Y7KK0YNj2HrLp7D62UMoa0oYIIcuYI2AccNBi2IspAcIBUwVFXYlwIMjSxD/p19Gx+svgS87oUwImAQmbaGjo8uNf5JkAn3p0qUYGRmZ7nuet4843POex5QJMAEmwATmIoHjEeg33nIz7rrzbnRB4spL34D3X3klkq1bcehPPoig2cI93YPYUq5g4E2XAOtWYTIX6FqhmNBCMMB4QCL1tECnz58sxl24zybaSKDThbeFTYAF+sIeXz47JsAEmAATYAKzTYAF+mwT5f0xASbABJgAE1jEBFigL67Bn5ycxGOPPeYqhanSfGxsbPp2TiL/3fORoe8tXeg6VaVSD3SSalZBGB9WapBApw6ZmUBvoPv7t6Px+c9iSWTQsgVs6urG8I03YGxkGKmiL0IX1xjMz7OVMNTq3FUiZ/IcSGFIzEoL31coFovo6KigXm9iarKOKEpd5bmUPqTIYtvzfunHzOBI2U6T5ZgE/DE/w4K6o3X9zxWMEEhJoKsUymh41iDQEkFKv5eIlUQqqF99hLJpYVV1EsvGxrDplr/GGXsPopJa0FoJDx5CFUAKiuKPodOW64NOWyoCRLKMHxYt0ve/Hcuu/BWIxAOVp7eiBqK0BSsKELKY7cvzXA90inCn29liDN6YABNgAkxgPhA4HoFOFegb7l6PHuXjba+7GO97+9sQPXA/nvy9/4K1Pb24u9CFzaUS+t50CezZKzFRKKClfEArlGIJn/588ODi2+N2BTo9v0cx7uZwOxIW6PNh5pz4MbJAP3GGvAcmwASYABNgAouJAAv0xTTafK5MgAkwASbABE4yARboJxnwHNv9+Pg4Hn30UVctTFWfrVbL9SDOK0DpmirQX0huHSnQ1QyBTrHQWlEPdANhhBPoPT/4DppfuBVDkUVqCljf2YWBG6/HoeEl0J5ysdK8zXUCLr+73a+eTHoKiywePAgUyuWii+tuNJqIogStZgKjBZTyoWTgHmsMRYJT//TjWTHBce3HNzOyqHwS6JGXIlYaEhqeMQhTiQIJbiiklCZAixFEhJJpYWVtEsvGD2HjLX+NNXsPoJxQp/rQpUNoQy0ZUnhCwfN91AoFTAQBGiZEKivYoCKIqy7H0Jteh7iVoCA8FIsFFEtF1BoaRgSwVrr3mSVLlqC/v9/dpi0X6XkixvGdK9+bCTABJsAEThWB4xHoH7npo7h/2wO48o2/gHVBiPv+5z9i3eQEzj54AD1CYktnP7ZWKuh98xtg1q3EeLGApvIhcoGeWFCwUaoMYpVFuAtrnED3TNYHnRbTadeO5FQR4Oc5XQRYoJ8u8vy8TIAJMAEmwATmJwEW6PNz3PiomQATYAJMgAnMSQIs0OfksJy0g8oFehiGrvc5xbZTxTkJrJkS64UilXOBTtcUD+0ZC2kUlPFd3+WUBLowkJp6oNfR9f3bnUAfjUjMF7Chuxu9N34EB4aXwHgeC/STNtqzueNMoFurnTQXgmL/qU+2hucLFAqBk6GTk1OuUt198w0aW1qcQdLWa8+vvCf3sUj0/FvxmRI9/9mxPH42z39+7IuibanSnCg1ghQNX8MKWvBgEKQKhdiHtD69arNIdsSuAn15bQrD44ew5Za/wppnD6CSpC4tgKrUE99C+AKh9RHHAncL4Haj8ZQF3vtf/h9UVq+GXjEIMdiFqWYVxqTwUqA7LKMZRVh71jqEhYIDSO87tHiHFujk/c+ppUQu1OcHZT5KJsAEmMDiI3A8Av0vrr8W92zajPe942qcV6rg9uuuxcsaDbzapPCrdTy1eh3uVgpdb7oY6dkrMVYM0ZQBhFEoRxJ+QlnthwW6dj3Qc4EOqGmBTu1IFt9YLLYzZoG+2Eacz5cJMAEmwASYwIkRYIF+Yvz40UyACTABJsAEmMAMAizQF9d0mJiYcBXoJLKo+pxEOUW5k0jPtxfrR3ykQKcId09nvZeNMC422goKiiaB3kD3HbejdRsJdANjgkygf4wE+hASqkDnSO5TPwmPlpv/nHGY+Y10u9eomyPGxbdL8uOg8STRSlXlFO0ukKYWSnoutt1a5arQrcl6oNM8EyJ1fdNJ3r74tsgEurCOys+7ANIW06/O52KjInJ6jLuDcNV5YUqd5oHI12j5qeshS1V8FItbiTx4Jot5d69bk6CsI4zWa+iYGMe2T34KK/aPoZxGUDZB4hs0QqDhxlYiUWXsXLsGu191PvxVZ6Fv1TkIO7oRpzFSkcKv+JSti+ahSXR5JUglcO55L3HV6PQeMzPhgm5T7H+z2XSLeHhjAkyACTCBuUyAFl3RAjrXpAcafvuzRICSiOgzQwiNSAlc/7EbsWn9RqzuH8QvnPcyvG75CgSP7UD9rz+Jfs/DprADD/X2ofeXLkOybjXGiyFaJNC1RIkSUBLKage0tEiUdYkp9LmmDPVBz6Lc6YNRSxLobNDn8qyZjWNjgT4bFHkfTIAJMAEmwAQWDwEW6ItnrPlMmQATYAJMgAmcdAIs0E864lP2BCSkqAqYxPjRhBRVmFMP9B07djiZSRWgLybLj3bwrvCHvrt031laCPoy0wKeKwM6HKlJ0ZpUgd57++2IPnsrlqUGVvjY2NOFgZtuwM/6+5C4+HiWZyd3khxRtT0tzw9rWZdEID03FpbajDsxK7Km5/Rv6ndu4rY4px7ocPI8m2cWcRxDKapqJkmusjElUWupJQA9v4SkfQndrmI/DoG+KBZYWLfoxJnwnH17UpA2oAvFsrs+8u7/2W1qRU8LUCgVP7/ORLVF4EvESQM6tE6m98YC3RMxSjRGSsDELQRJhC4S2Y0W1LP78cRnbkP/oSkErSn4NkIsLSZ9oF4KUS12YLcG9qxajTN/973wRlZi3PpQfgE2SZAkLQQFDzQNklodISSCMMTZ55zjRHmecJGnXeTvV9wL/eS++nnvTIAJMIHZIWBhZQoD3U6ZCSDhQdDnvE7h0QeSsmhJi+tuvBGb12/EFRe8Gq8fXQa97X4MPvszFO/8PoYrJWz2ytjZN4DOX7wcrbUrMR4WkJJAtwJhqiG1dkE29PGvBS36ktN/c1JLEt9o9ymYiqxlCW8LmwAL9IU9vnx2TIAJMAEmwARmmwAL9NkmyvtjAkyACTABJrCICbBAXziDn1eT1+t1J6xyOU6CiqQVSfOpqSk88sgjJ3TSuc/MJTrVzVJFkK+pR6WifyGVQOpbjNRr6P3Gd6A/+3msEEBsUtzb14vu6/4CB5eOIlKe+2KUt5NJYIZAf07luRtBJ2Izge630whsFsPupDeNjYWxMYSM6NZ0FXFnZ6fra07zzWh7WJy35W72bTc9PpO92XO1y8ZO5unOy323Bbrjc1iQ0+1MnpMkoF6v7dUrJMEtVf1RRR5dZzKdkMdUyS4MyvS7uIU0NGgFCUYmY0Qb7kd68CCE0kDaRNBqoUcplLRFYaKG/ZvvxUBk4SdNeIgRSYFxX2K372HP4BDWveFiPFWuYODiSzEpfLS8Aryg4AR+GkdQ9LyFAEnUIN3h5sQ5L3kpCsXivBwVPmgmwASYABPICNDnipEaRmi3QM5DAZ7wkUYJfJ8Wb1bhFX00JfDRT3wcP12/Cb/15rfiFaUO3PnxT2Dpvp/hLNPEYKWAx3uHsL3cidLll6J+xkpMBgUYEugQUCaGMEnWCYb+hrDUAsaDobQkYaBsisAkbjmZFspVw/O2sAmwQF/Y48tnxwSYABNgAkxgtgmwQJ9torw/JsAEmAATYAKLmAAL9IU1+CTKqRq4XC47aZ6mKarVqotJJoFO1el79+494ZPOq9BJ6tFtqggKqKKdvuiEnwn0AFhSm0LPv90O+7kvYaUAItvCA0PDKH7og6iuXoWmVNCH0+NP+Lh4B89HIBfY03nfz4lRp8UWgpSnzWQ6CXSS50JmAt3aCELl0esW3d29bpHG5GTVzS8pPTcRsjSBvGd5Ls5nVoexQD/6COUCPYupnRnk7kJzBUl0EuiZUM8r0FW7Ap1EOklsd1/fcw/3mi0UYRGJBuIgxksOxNj3D/+M6qOPwooWYFoI4iYqAuhQEqS4W+OTWOIVXP/z2Bq0CiHGCwXs7elG8opX4JW/eAUOlMoY7+zCoShF6hfc2Psk9HWKkq8w1N8LnUbwlUQzSTGydCX8IOCXJhNgAkyACcxjArlA10JDwYcvClQCjiSK4UmJf/vm12AU8Ko3XIy/+/Sncd+Gzfg/zjgLFy9bha59+xA8+hAKP/4uBioFPFLuwc7uPpTfeBnqZ6zCJCWZOIFOn2UxYGIX4W6FhDSBE+hUiW5ce6AEgY1dT3QtPBbo83hOHeuhs0A/VlJ8PybABJgAE2ACTMB9m2Lz/DvmwQSYABNgAkyACTCBEyTAAv0EAc6xh5MIJWleKpXcNQnzPXv24NChQ9N9zmfrT8ksWjMT6MoahLlAt5lATwKLgalJdH3jduhbv4TlJoHyJB4cHUb5wx9yPdAjyRXop2UKHZF4SvHqrh7dULV5Fq9OCy6yn9N/CTyPFmdE6O7uxsDAIA4cOIiJiUlIaoju5Hkm4Fmg/0dH9HA4+8we8fRTaodAaDOBnm10LUmlU7pEW6ATe5ckQDHwcQtljyT2FIwX4cKDQO2Tt8HseBzaNpDoGgIdIRAa0hfQyiBMLTqUh3ENHPKLmKp04mDoo3jOOrz8Hb+B3Vaj0dWNqXIZkVA0K2BSjVB6CAXQVSpi9fKlKBZ8BIGHWoskSJC1AuCNCTABJsAE5i2BXKAnJkHgFZxAjxsJhAF0muDv/v5TmGxV8Vu/9378/T/8A7ZtuhfnDi3DZWedgwv6+1F46nE0P/036JACD4Rl7BocRscvXMECfd7OiFN34CzQTx1rfiYmwASYABNgAguBAAv0hTCKfA5MgAkwASbABOYIARboc2QgZukwSKCTIPd93/U4T5IETz/9NPbv3z8t0EmMzsbmArmpF3ZboE9XoDuBLhCrFEOtOnq+8300P/M5jCRNFKSPe/u6MXzzjdjd1Y3E4x7oszEWL7gP11d7psA88jZFbWfzhiqPqQSMpoiU2f2s1aBvyIvFELVaFWedtc7J87GxMWht4Xk+pFBIqW8pyXSuQD+BIc1qy3NNnrVEz3qj56kP2VBmyxrccgXXMz27HWiLIEkRxAlCGJR8WtTQgrZNrNobQ//tl2B2PoEITaS2hQI0AmEQBxJVqVEBUE6BXcLHjq4+REuXIersQGH5Upz/ljejVinjQJKiFYQQXghQ9V+aZlHyQqBcDjAyOoS+gV7XCzeO8l65LNBPYFLwQ5kAE2ACp52AE+hCg/6TwoOyAWwCeNQJXQmk1PaDKscLIa796A3YctcmvP+qd+PcQgnf+NMP4byoiVf4FnZyCgdWn4EHShUUXYQ7V6Cf9sGd4wfAAn2ODxAfHhNgAkyACTCBOUaABfocGxA+HCbABJgAE2AC85kAC/T5PHo/f+wkx0mE1mo1V4FO/z5w4AAmJibaMtQ6sT5bG1XGkkCnKM3AaAhDvSoDVzEbyRSjaQud3/sBpv7XZ3EmxUtHTWzqqGDZX34c+wYHEEkFYWdH6M/WOS2o/czseZ5Xh7sTnBmvTuI874duQQ5cOCurnVA3Jrum+fTKV74SDz30EJrNFgIXy00l0TR+ElEUIQjCowj0/PnomiPcn29+tXV4e3TstBiXNo91P3x9uJ98Js/zrZLE6KtV0dmoI9Qp0noVnqIxjFB6ZhLma3eg+swuTIkUibUoWKAEoCaAAwLoMUAvgB2dXfhKEOC8q67CpVdcgfE4gi2W0YRAtdFCodQJqw08SpCg1AKaI8pChBLlvk4sXbsSTRvBTxWKsuB6tPPGBJgAE2AC85cACXTrEksk0hSwiUQpKCFUCpPjE9g/vheq4KGjvw+f+OQnsenH6/Ebb3wLXtk3gC3/+D+x/OA+rNm3B10w2NE7gJ19A6i86XIW6PN3SpyyI2eBfspQ8xMxASbABJgAE1gQBFigL4hh5JNgAkyACTABJjA3CLBAnxvjMFtHQcKcBPmOHTuc0KTK4kaj4fqi022llLvM1kYV6ClVoMPAn45wD1zP5kSlGGxWgW9+C5O3fR4XVTqhq3U8ODSIyp//KSaWLUUsJDB7Pn+2Tmvh7McJ9CwaPKtCzy/tTHD376zCmeQ2iXMhDaxNoU0MY1L3wXpjLAAAIABJREFUO+ptrqSHcrns5tfU1BSU8lEslhC1YrRaETo7u5Ak6RHPRSjz56TbLNCff3K57q8zqs9JmGfx7HmFOcW156H61i1yyCrR8+r0Jc0mWt//AXZ945uut3naqKNU9FEIJUZbFv2H6lBWoxkCUZIibBp0SYWJABjzDfyGQaeWeGBoBP7734fkvHORKIVCRweaUQLPD4HUIK5HKIcFiNTA0IIcOnSSKj7gd5Ww7oJz0bAxOr0iTC2B0Icl/8J5cfGZMAEmwAQWD4FcoKcmhR+UIBGgMdmAR4uodILf+b334ODkQdzyqU/h85//Ih6+70GUY4NfePVF+KP3vw/N++7Fjve+B0O+h10jy3BfsYgCV6Avngl0AmfKAv0E4PFDmQATYAJMgAksQgIs0BfhoPMpMwEmwASYABM4WQRYoJ8ssqd+v1RFTFXCnudh8+bN0xXoJNVJnufXdJ8T3fJ6Uqo0J4EuSaC3K9BhAxjqxa40emoTKPz4h4i+9jWMTtZQ0sCO0REEH/xjTCwbRSo91z+Tt5NEoC3GDwv0rFrcXZxQz4RtXnEuaDCkhjExtI5hRQrfV67faZoK1/O8v7/f9TunKvQ0oZQDBd8PnGTP0g1myno6LxboxzK6FN4u2pXaTjdPpwdk1ejZQod27bnrh25d+gMtYtEi65O+dryKwX+/A/Wv/Ts6lCCnjVRHSJIGdJyioo2L548FEBuLAhR6lYem0dCVEtIohbQSW5YsgXj/78K+/OVowkIFPlpJjDhJ0FEqo+D5aExWUfYC14NdufcYoKVjBJUS1r30JYhtikD68Kx0iwB4YwJMgAkwgflLgBZtUQW6UNTyRcIYD6EMUJQefrbnabzrPVfDSIO//tu/xT9/9WvY8KO7UEwMfu2SS/D773onGlt/iu3vfS96hMXepSuwvasTxSvewBXo83dKnLIjZ4F+ylDzEzEBJsAEmAATWBAEWKAviGHkk2ACTIAJMAEmMDcIsECfG+MwG0eR9bC2rkr47rvvdjLTGDNdcU7/JpE+G9vRBLpnNKSlSOcAlgS60FiSNrDi6V0wd3wX+7/1XfSkAls7OzF44/WorVyBRCgIw3ZtNsbkqPs4JoFOleckbGl+aCfQraXq8xhSWRRLBRSCMiYnW25RhtbGCXOyucYJWeWEetYy4Gg90OnI8hnDFejPN9ZuOYOhdQ1iuqKc7tvOD5gmSD8jcZ5L81QKdzuVwJqJKka/9UPUv/qvkI0aOgIfollHhUQ6EnhFhdiNIb03AMoodHoeanHs4vdjbSC8AOv7B5C85z0ILroILWGRUs9bT7njoiUXOklQ9Hz4RiCJIhT80En0KI7R2d2FM89eB1DShTX8+j5pL27eMRNgAkzgFBJwiScaxlKUu4KQIaSRkIlGEjWxb/xZGGXQ29uHWz7xSdy74R687Y1vxm+/7dcQP7kTGz72Mazc9gBWFYq4v6MDD/X1oPzGy1ign8IhnK9PxQJ9vo4cHzcTYAJMgAkwgdNDgAX66eHOz8oEmAATYAJMYEESYIE+f4aV5HeSJPB934lyqih3go1inUm6ta8psv3JJ59EvV6frkLPf5/f50TOOqsnzqQ3STsSeMIaeFZDGg9UgU5B00Zo9CUNnDG2D8E9G7D7i19Bd0Pjod4+9F1/DcZHR5FQ5SpXoJ/IcLzwY6cj3Gmi5BXn7evp3vNZfLsbCEHpBCmkR4sxEpRKAYZHhrDryT3QKQlRahFA0jxLNaDW6dmiDAFjaB7OjIanQztywUYeKX/yTnm+7jmPayc57iT6tDyn1xcVpAtXHU7DlGrtqsJl6GOq2YRfLiIRQG91Est3PYmuXU8iSBKgWsPT3/g2uieqCHwLUTDuPURq41onqFSgS5GAN0iphF1aaCtx78hSxP/5dyBe+SokvnRV7gk0vNBHs9lw7zWVYglINIYHhtDT2UWu3B1jGBQQFgrwCyGShFpH8At8vs5JPm4mwASYwDQB9/cELbAzMNKDET6klvBSA0kfKCEloWjo1OCmG27Cprs3Yu3ocpw9tASjBYlXd3Vh4oaPY1QAj/b142ES6G9qC/SgCCt8t5hPmZgarFNvIGosA0mLMq0HLaRLXpFIENgY0hpo4YGenbeFTYAF+sIeXz47JsAEmAATYAKzTYAF+mwT5f0xASbABJgAE1jEBFigz5/BzyU49TCnynK6ZJHZcFLs2WefRaFQcOK8Vqu5Hui5aM8fOxtnm/djpn3NFOjUW5kEurBZdTL1y+yOa1g1uR+FrVuw+/NfRu9Ugp0Dg+i+9i9wcHgoE+hcgD4bw/L8+8gBP6cH+sxYdQutExQKPuK0BWMSKM+iq7uC7u4O1OtV7N83DimKTqAfluIz5Xh7f9PPkR8OC/RjG9y833k7lt1VoefLVDJxLo1AAA+BUEjixMXve8UQE/U6vFIBCSwKUQ0jzXEMR3V0Rgn03gPY/g+fRd+zh1AKABGksJQsYDXShMIGFHoD5SrHEwV4QYgo0dgysAT47ffCJ4GuhBPoqTCQgYckTZDo1FWd09Rae8aZGOgbgE1pAYWChEIUxSgWi4iSFiSV1fPGBJgAE2AC85wAfU7R35wWmlq2kPC2EqGmNiMaiZ/A0OeElbjxIzdi88YtCAxQTiK89ryz8PtvfSvuu+o3sVYGeGrZKLZWiihecQnqZ6zGpF9wQt4JdJLnJobwBLSlZBYW6PN84pzw4bNAP2GEvAMmwASYABNgAouKAAv0RTXcfLJMgAkwASbABE4uARboJ5fvbO6dhDlV/uYXkud5z/NavYZt921z/c9Jmk/ry1mKbJ95HocFunXV53ShOiHVjnCnLztJ7gkYdMU1rKjuR2HbFjx525cxOJHgsf4lbYG+BIl7LG+nlsARzAX1sBZIdeIi29M0QmdnBT29nWg26xgbOwQhApjUa/dMzx9/hEBv9+8+umDPz5Ar0I8+1haSUiWcmKAqPnr1UH/zrJ+8tAKeEfCNdNdkFXSiUahUXG9yrSRiYVGKahiNJzHcrKM00YDdsx/PfOmr6Nw/Bg8xIGMX5W4VVZxT4IBER+ChnhpUfQtdLCItFrA5KKLz6t9E74UXOTGvrYHyPQrvhecHqDfqbi4o5eGMNWvR3z+YveaFcr1xozhBoViESWMIS6kGvErm1L7G+dmYABNgArNNgD6jqM+IhZYSCVWgQyKkxVNtga4l/S0occvHbsGGuzbi3LPOxoXnrUMlrqLwxBPouPWrWKsVdgz146Fe6oF+qYtwn/BCGBm4WnJp6XODK9Bne/Tm8/5YoM/n0eNjZwJMgAkwASZw6gmwQD/1zPkZmQATYAJMgAksWAIs0OfP0JJAzyvKSZTnFehUkU5C676t97mKdPod/YxEe94XPZfqs9EDPY+aJilGApySven2TIFOVUkU696V1LG8vh/BA1vw+Oe+jJGxBE/0ZQL9wPASxIokLMu1kzsLc9E9kzNlgtOzZj3JgyCL5vZ8+vraoLunC9QhYP/+ffA8HwIejKaBzqNSn0+e0z6PJthZoL/QGNNrSpFANxaEmV5XuUinUSOBrgzgp4CvLXzhIWlGCEtFpMa4+HbtCfRGDfQ8+Rj8Rx9F52QTpUM1VDdvQKXegjIJDCIk1NO8XdknYlo8IdEoVrA3lLg/buCCS1+PZzo7IV91ESpnrEEK695rPN9HkqYolkpoxbF7Xun5WLZiJXr7BiCo57nwXPsGipgvhCTQEwhD1fL8Gj+5r3HeOxNgAkzg5BLI/vajUHWLVCjE0nuOQI/9BCTQPSNx8w03YeP6zbjoVa/G6y+8APbQHkTr12Pw336As7TC/R0lPD7c7yLca6tXYsIvZBHuoAr0LMKdKtA5wv3kjul82TsL9PkyUnycTIAJMAEmwATmBgEW6HNjHPgomAATYAJMgAksCAIs0OfPMJIYj+PYSfFms+li20mY078prn3v3r3TfdBzUZ5Ld6c1hZjulX4iZ32kQKfoZ5KunjUuwp0q0KWRTgh2JjUsbR6A/8Bm7PzcV7D8UCbQe675cyfQWx4L9BMZixd/7HOj2rOG83kVuKtxpsbVbl6QMKf55fsepFJIKePbwonTZiOG7xXacvwIQT5deZ4fDQv0Fx+X596DotB9S71faVEKXGx6oui2da3rhbXwLBBqoEAVf1IhqTfd76g63LUvLwYYbTSB73wPB772dYzEFkNWYmrqWXR5AXyqZAf1rpVO0CcpVaALCFVEraMfu0s+7ulQ+OXfeTf85cvwrFJoegpWShhr3TWJ8aBUQqW7C4Yi5pVCX/8AKpUOJ1JE+z+qkA+8AImOkc053pgAE2ACTGA+E8gWehn3eZTKTKDTorpCuwI9IoGuNHwtcc2fXYMHH3jYLejUUQ2vffmZ+OBbfgkb/9N7cb5XwqN9Xdje04HSFZdOC3QjvLZAT1wFOgv0+TxbZvfYWaDPLk/eGxNgAkyACTCBhU6ABfpCH2E+PybABJgAE2ACp5AAC/RTCPsEn4oqykmYkxTftWsXqtWqqzKnn5FMp9u5MJ8Z404/z+U5HQLd50S2XKBbqkJyso+8KlWgU3QnCfTQRXh6xqAjqWOktR9q+xY8duuXsepAiif7BtF9DVWgDzqBbrkJ+okMx4s81gWitqU5yXIae+phOuO2sPCUQpzEriWA1gY+CVc/dPHh1JQ0iSnZIOttn23t65+T5zN+N33fmYfIEe5HGzBJAt29ZoCYFjJ4FrG07tpST1laoGIM/ETDj1MExqBAFd9Unycp6h2AJzEyNoHKN76H+r9+E93aoiIEGkkTQZki+FPoiOJ36c4+Wpbke4BiMIyxzh7skMCFf/g+PD3ag1bJdxXtVAVvqRoeQGQMjBKQYYi1574EfiFElKYIwxC+9CBSDanpOGkhAD2DRD2JYEOqTOdWDSfxRc67ZgJMgAmcdAL0tx99DtF1IhUiet+nBV2a+p5rtNoV6CTQP/HRj+P+bdtRKJVQLEict2YEb1+7Frv/r/+OM1sae5aO4P6OIoqXUw/0Vc+pQM8j3Fmgn/QhnTdPwAJ93gwVHygTYAJMgAkwgTlBgAX6nBgGPggmwASYABNgAguDAAv0+TOOJMGDgCQmcN999+HAgQMoFKgqGE6gl0olV0GcC/KsqjjrmT4zyv1EY9yfI9AVELcj3OmL1VygU4Snrw060jqWRPsht2/B47d+GWfsT/Fkb1aBvn8kq0A3XKF6EiehBCwJTBLXJM1JhVLpMV1TE2y6tkjSGP19A9i16ymUShWUyx1OmqeJhdYWvb29aFB180wpflR5TqfCFejHO6CCepxb6ZIbUhLnVH1OfcoVVftp+FajkKboNEApSjD59DNYUiy5tgkUmk5rJAwMusYmEPzwTsR3/AhFej0C1PkcqgyY1KXiAkJB+WUcgsXT2iItj6A1OISJzh5c/IHfwyNFgZayKAaZoKeqc+NkO71WaTopvOLVFyIsFRAbSsCgYzQQ2kCkKXwAoVDu340khg0DFujHOyH4/kyACTCBOUZA5gLdZgK95eUV6JlAbwYU4a4RpBLXffg6bNlyH975m+/GVe98Ox7e/GP865/+GS5+8Blc1jmETcpgR383On7hMtTXrMZkUICVIaQApIkBuihaw0efiwGs9aCFhBHUhz1BYGMXJ6+FB1pixtvCJsACfWGPL58dE2ACTIAJMIHZJsACfbaJ8v6YABNgAkyACSxiAizQ58/g5/3P6Yh37tyJsbGx6YOnyuG873n+w1yU5/I8F+sk1E9kO5pAp2p0f6ZA19JVyVbaAh0PbcHjn/0y1u5PsatnCXrbAr3pU5XriVXEn8i5LPzH0jfQboVDJssFGVSX3d2+ZNXotABj3bpz8MQTT8EaAWMEopZGqVhxledxlLhK5+nteeW5e6L23Y5WdcwV6Eefc8TKyySBJDnRXuwgNEKdoJwk6IpTdNdaaO58Euu/+i/oqkfQE5PwohYCWlwjJbqlxaCN0Z3GCK1xPchp9H0P0BpOhKdKIQpCPFMMcQdSPNo3iP/7zz8IU+rH7iSGHF2KlqFUiwg6TmDiFEUvRHe5EzY2sMbinLPOdoXsQTFwQoOSDQTFzVsNKQwC3wesRpwYCEFKnSvQF/57DZ8hE2ACC5lALtClpYSUIwQ6NJp+glRlAv0T19+MTff8FFe+4ypcdfWVePjen+Ar/+1DuGTbbrzKFnHwzNW4xzMoXHYxmmvPwFRYAlToVLg0ESwL9IU8lY773FigHzcyfgATYAJMgAkwgUVNgAX6oh5+PnkmwASYABNgArNLgAX67PI8WXsjQf7www+j1Wq5KnSKbacL/ZyEOP2MJChJ8iN7nZNAnxnhfqLH6LpqkwcVcKIvlRTpCRfdTD3QhfVdhDsJ9Y6kgaHoIMT2LXji1n/CGfsj7OqlCPdruAL9RAfiRR+f9z8nhUoDllecP1ee02C+8pWvwEPbH0aaWifQk4SuKb2AIlqVSzagXqbHvr2QMKVjWTgbRdgKQ5VxVC2X9ZS3FK0O614X1C8226hdgVt+4kbD/cT1JafhycaKHkH9zKk1gqDEABgUdYJKnKAnijDQjJHufAI//Jv/gbWpRI8EikbDNxo6jeBTL3R6dpNSojt0EqGoPIQC7Upyi0j5qCofT3QX8czF56Lj198CVexFZ+coJmKLKS3gFwqgs7CphtIW/V09OHPFGdCtBMoKDPT0otlqQXoCqUndGg26rW0KY1NIRakXKXQKKBLoL7jgYuHMBT4TJsAEmMBCJeAi3OnvSVeBLhEp+vtAIEyzCvTIz/4e9I3AzTfchPXrNyEslVDuKuJla5fhvee9FDv+4MM4c6KBzZ7E7mVD6H7Lm9Bcuwa1QgnwCvRp6gS60dExVKBbaKG4An2hTrgZ58UCfREMMp8iE2ACTIAJMIFZJMACfRZh8q6YABNgAkyACSx2AizQ58YMIPFNFeQkxematvxneeX4li1b3O9nRrDPlOMz+56f3LMi2UeaTsDIBFYkyHo4UwWthBUudxPSGHTGTSxtTCB48Kd44nNfwKpDdTzeO4AKCfThISRk+bg4dZaHKxfnzsy69tNUPa419TdP4HkSfuAhilpO9F5w/vnYvXs3JiYns1URVjiJnvVOz8rO3TzjmNSjjBPNc1owErgkhVSlMO3qfuoc7lkSCxk7pXzUohiqWIImN06R7VY42eCThrARpNBo0S89H1qQkAYCo9FhUnQlLfRFddidO7H+45/CBa0Ufb4HZen1145Rp3YN0kdsJCJKFhAaRS0gdYKCCtHSKSIRIPYKeKwzxNOXvxTDv3sVGi2JgupBg/Le/RIoR1fbBL6SUBDo7uxyVec6JjEv4SnPLeYhUd5eJZBNHfcfLSLI5h7NJeF6rvPGBJgAE2AC85vA4eVfFKeeCtLdFoFJoaxFKpT73LLC4qM33ICtP92Kyy+7ApdffhnGnt6Fhz7zv3H+hntwbivGQ91deKSvF5U3XYHGdIR7kAl0G8PqGM/fAz1FYGJIUIQ7C/T5PaeO7ehZoB8bJ74XE2ACTIAJMAEmkBFggc4zgQkwASbABJgAE5g1AizQZw3lCe2IJDlV+OYV5fTvmVKdbm/bts2JzNO9ZV+hkuQXsDKCEBGUEfB04KprU0lfqWYOrSuOsKI2gXDbT/H4527DyvFJPNY/iMq11+HA8AhiRYLtdJ/RQnr+mfHpdJuitSlKO0IY+JBKwWg9PT6e56NcKWNyYgLmOUn6uYSfsbqBq4iPMlEEFAl0Hbjo2lil0DIBJFVqU2W4hU8WHApS+KjGCUSx4sQ4LU5QBvA14FsD2BY8TyMige4XYKjnuLHotEB3q4meZh3drSm0Hn0Qj/yv23B+ZBAIqvKOoWhEddannMRGbAUawiJVEoVUQJgYDelhXCi0ZIBEFfBMZxEHLjkXy3777VAoo8PvRSuhxP8QSRq7CN2Ast+tRUdHB9addRa0NlCSFgOo6fcqQU1rf247XHW/kF5dfC5MgAkwgcVNgFp2uL8sYJxAp885+ryjFiEhjFCuCv2aj/x33HfvVvzmO6/GO696J7Zvuge3/eEf4Jd2P4nXFgPcV+7Aw70k0C9H/YzVmKTPPBG4BX/KJO7z50UFuuuBrtxx8LawCbBAX9jjy2fHBJgAE2ACTGC2CbBAn22ivD8mwASYABNgAouYAAv0uTH4VFlOAj2PYM8ry+ln9DuKZ9+6descEuheFlAtW5Ci5SLbvZT6IdOXp3Bx1vTVqhPo1bZAv/VWrHACfQCVj9yAgyMjiAUJdDboszcLj+g/TlXRaROerxAEvhOySZy4eaSU5y5RFLVTD47sXc7y/FjGhdIXPCMQk/z2NIwwLsqdKvLCFAi0dK0NpPXRAhArD7a9yMT1J6fWB1YjkSliJOTB4QchAksvrxhLJhsIt++E3LETXa0pyPFn8ezWrTjbCiQmQWw0iiqAp7PFETFSpJ6ECXzUWjEqJkBQqGCHjFF4/atgh4dcBfqBQohDK5egfP5LgEiijBKa2kD7QRYBDwufKtqtRWdnJ9auXeven6hlBAl0+vlcWNBzLGPE92ECTIAJMIFZIOBalLhsGyeuJQl0SkEx9HlQgIGHRBnccNMNuGfDBqxZsQrr1q5Df6mM5WOHkHziRlwUKjzSN4Dt3d0ov/F4BDrJclqmmWQV6JYi3Kl9Cgv0WRjZOb0LFuhzenj44JgAE2ACTIAJzDkCLNDn3JDwATEBJsAEmAATmL8EWKDPjbHLhKZygioXUySqcoFOknNuVaC/uECnyvJcoBe2/RSPfe5zWDE+4SrQO667HgdGRpBIrkCf3Rk4U4JTpZiBNi0UiwW3CMMJUCFdJbGgL79lJkKzbWb0+4z98PqGFxgil7ngLiQNYmVh6Lt8S1V0EmGqEGgFQVXqIoBWEvUkAXU5kIJ6xWqERkMJIPIlGkogTRN4UqBCAr7ZwsjBGsR37kbjx+tRaU2iiBamGhNY5oeoxZF79pJfRmA8QMfQaMF4FggDNFIDG0l4YS+29vjo+71fR/CSs9BSIWpQqAYB0kIRoqlR0gp1qlov+pBCQKbZIgA6l97eXifQaZvZNiJvLzG7c5j3xgSYABNgAnOSwDEK9Os/dj02b9wIr92q5KLzL8CHf/VXsPHXfhnnxE3sHFyCh/v6UGGBPieHea4dFAv0uTYifDxMgAkwASbABOY2ARboc3t8+OiYABNgAkyACcwrAizQ58ZwUV9zupCQoopzklQk0OlCt6nf8IMPPjgnKj6zCPcXF+gU/dwVRVhZm0Th/q14PBfofQOoXHc99g9RD3Tl+qfzNpsEcvmdCXQhU3ieQrPZcnOss7PL9bCenJxyEp0uVJnuTGku0V1c+5HR3DxQPz9K1GOeFHYCTfJZUttv6uFKVecKvlbwNL1WlItXV4GHelxHWQEVaBRaDZSaTYQAkkIBTWrjEEUu+r0gqP95it7JFtJv/ASNH/wExWgKoYjRRIzuYgnNZsNV/HmqCBgF2AiK6tylQRwqxEEBdRRwsGqx/YxBdP+fV8M/cy1STV3XQ0jhIY01SkKhaAWmPI1GmM0DmVpIbaGkQl9fH1avXu3ej+j9ibb8PWs2Zy7viwkwASbABOYwgWMU6Ndcfw22bNqEc888G2tWr0FZeXgpRa5//KM4p1XHI/0DeKS/nwX6HB7quXRoLNDn0mjwsTABJsAEmAATmPsEWKDP/THiI2QCTIAJMAEmMG8IsECfO0OVV3bOrPDMRXocx/Muwj0X6KvqU06gP3Hbba4CfWdvP8rXfoQF+kmdeiTPSYQaWGQCnYqJKdGgp6cHvhdg795nkabaVaNTL/RsE2SAj6hGzw/0OU3ST+rRz6+dawiR9ZV3jQtIlBsJaZWT6MJKl7TQ0AkKRYUkqaEPKQbSGP6ePVDP/AylOEXqh2iSuE6sE9qggnKhUYgM0vXboLduQ8nG8HWMFlqohEXoKHILIJzCp0QBoeEjdVXwkwWF/UphomsIsnsIjy0fQPgbb4EcHIUf+eiQZYTCg2m2UJISATTGZAuTQeLGv6vUhdALXGJBV1cXBgcHnUDPq85JoHOE+/yaqXy0TIAJMIETInCMAv2jN38UG+66C5e97hJccdnlOPT0Hjzzb1/Huu9+Ey+3KZ5augzbOjpQuvwNx9EDnSPcT2js5vGDWaDP48HjQ2cCTIAJMAEmcBoIsEA/DdD5KZkAE2ACTIAJLFQCLNDnzsimKYlOz1V20kaR281mc7rq89FHH50TwupYK9DpLLrjGCvaFehPzKhAdwJ9eJgj3F9o+jkBToXhR1aCH+VB+X2zB7TvkAl0IbO2AMViCUNDQ2i1Ijy16yl0dHQ6+To+PoECxXhTH9HnyPOZcfAkz1mgH224tACMtE6cZ/JcwDMSyhJPynOXSBSQekD4/7P3JmByXeWd/u+cc5dae++WumXtki0ZeTd2wAtgGxsDYUkCSdgGT4aQZYZMEg9kJgnGNgGyEsAYY0OSsWD+Q2aYDAEvGJvAQGKz2JJt2Zas1bb2rbfqqrrbOf/nO7duq7S6ZXVL3dXf0VOq6qpbd3nPubfqqfd83+dqJOEI2keH0T14EEOP/QQjj/4U+YMjMEJB5gpAkMDTQF1HqMkE/bkC2kdrKFbraHMVgtowxnSMDprrAPLsAqExiFwFR5EINxjTBtuMwI6Sg5+XevAfP/5xvJD3saG7DOO3oVj34Ef0ToM4qMFPIuShUfEj1IsCynGxdOEydJQ6kMQxXNeF51Ft9ENjgGugT5/PDt4TJsAEmMBpITBBgf6pv/iUTeHuUfaVKMGF574Kt//ar+Kxt78ZK4MAW/rn4FmugX5auqwVNsICvRV6kY+BCTABJsAEmMDpI8AC/fSx5i0xASbABJgAE2h5AizQp0cXk5yiOudUB53EFEWcHzhwALt27QKJ9Sy9+3TY24kKdElRrEGABaOD8NY+js333ouFQ8O2BnrbbZ/E/oEBhJLY4rk0AAAgAElEQVQidjk1+FH9epgQP5ZEb07T3swvS8XeEOmChKeB1gkGBgZsFDqNq3otQK0WYM6cOajXwzSF+3HlOW2L1pOm7uZ2iADRDpVE6FD6dAFFUf4J4OpUpJNQpxZJg1oSoOBq+CZEb7WC+ZUx7H3khzjw/R+he7iKHL2Xkr0nQN5xEegYY0kdngDcJIZnEhRcB7SRsbEAHepQlv0gAYxL9ckpe7uLwMljR8lHZel8nPe+92BbZzsOdHXhYHsXghpQrrvwhYeaa6B92Frr5SRCBXVUVIAkMbjg3Asxp2euFejU6DpE6duza1Q24Yei0rkxASbABJjALCAwQYH+53/95/j5Yz+BDiL4ro+rL7kUH7roQjz14Zvw2pyLn7g+NlAK9+uv4wj0WTBsTvUQWaCfKkF+PxNgAkyACTCB2UWABfrs6m8+WibABJgAE2ACU0qABfqU4p3wykmQU53zXC5no9BJTu3duxcvvviijUSfTpJqogKdHHBbUMf84YNwn/gZnr/3XiwarWJLVxc6PvkpHDjrLEQs0I89RqxAbxbjWWp1Wrw5Ij1L1U7PZ+9p3DfWkdatju0YktKxKdsFhI06pzrodK+tG2+OOD/yMQv0Y3UUkY6ltBI9a8oYKA1IK9TTftNUH11oOCaCLzU6xsbQXw+w7aFHsOOR/4c5QYKyJPkew6vV0WEkfJ3AiyMIJBAqRmwSaGNgFFANgD4F0GaNBkLanitQkRKDbhn7/CK2KA2xYgmu/vB/wNaCi1G3gKpbgGdyKAUOgjDCoBfDtHnwKlV0aYqSTxCqBBRovmThMnR3dNka6CTN6ZpEY4iuUdRokg83JsAEmAATmEUEJijQIxPhzs9/AXO6evD+974Pa3/8b/g/f/QxvGnbRlwqNdb39OEZjkCfRQPn1A6VBfqp8eN3MwEmwASYABOYbQRYoM+2HufjZQJMgAkwASYwhQRYoE8h3MaqSY5nUeRZenZ6iR4XCgUMDg5aKZUtQwKdpDlFCu/evRvVanU86nPq9/blt3AyAr09DLBwdAi5J5/A5tWrsWCQItB7Ub71duwbGOAU7sfDPS7QSdE2apKPR4jb0TMu2KUUEMIgiiNoHcPzXIo5RxjWberttGVCnIxr+jelbKeU3ILqbR+17maBTstzCvfjdZUkYW4MYmkQKY2EBINIiVMqd6qDTmncpXIQRKGtR+8nCbygBm+0gkKlhlISQyBCHIxiITzIF3Zjz3ceQOf+A0B9FPUkBBwDmQPqAhgZBRa7gIKESShrhYJw89ha8PDtJMDOJQvwjpveC7erC7WcjzpNzPFLSLSCjAW8SMA4CoM5gyEToN0otEXayvlKXIPruFi2ZDm6u3rseMnqndN9dg3j+ucvf63kJZgAE2ACLUVgggIdDvD5z34WP/nRv6G7sxsrFy/B+88/D+s/9EGsDENsnz8P6zo6bA30ypLFGHZz0IK+r9DEsxDCxBCOoCI0kNqDMQ4SwTXQW2osncTBsEA/CVi8KBNgAkyACTABJkBZLjnPJY8DJsAEmAATYAJMYHIIsECfHI4nWkuWfr1ZntPXuSyic9u2bTY1crNAp9ep/vnY2JiVnJTifbq0kxXoi6gGuhXoX8OCwUGbwp0EOtdAP0GPHibQU+FNEvZw0Y1GTWqS55T+n6LKPdRJzHouKLM2ZTVQyqWfoE8cYT5eZ70h6w+Lcqftp/XUuR1OgGj5iUYuTuV53UZwa8TKpPXJxwU6TVJwEBkD4fuQ9MY4gm8MComBiOqIRAjPE+jfO4IFVYMn//JvsWjXfhRMHaFTR1XGqCBB4gp42kGHcVEdi+CoAuJYItES2/o6sf6yV0G88UosOuccBEGInJ+DEg7iKEYURFBCwoVCJIGKLxB4ArnQoE0rLF++HMIGzdNYKsAZn4DBPc8EmAATYAKznsAEBXqoQ9xz15fx8P0Pgsr5XHnpZfjYm9+Ex3757bhEGjzX1Z0K9OvegLElS8YFOmXHUSYCTMQCfdYPtkMAWKDzYGACTIAJMAEmwAROhgAL9JOhxcsyASbABJgAE2ACJyTAAn3qB0gm0Cn9cTYPkh6TMKe6588884x93Pxa9h6S5xSRTgJ9uqRMZoE+9WMGxxToZDYzEZ5GoKdjSsNxJYTQqNerMEhslHOxmEdnZw/27N6PMIyadjqT5PRUc2r4bJHm17PnjkwpfxoYzIBNUDcVYqAYCkQqQd1NEDjaPqa07ZTGXWgJQ1H+cGzJgkQpaKolrg1yEChqAxHHGEMM6Ur07h7EylDh6c/fjYFNL0HGFYzlQgRFhbonUYkDhGMB2twyoHxA5aAcH2GU4KW2EqIbrkXfW9+EoJGFoKtQhKyHSKRGJLXdLyEFgiSxyzg5H/FYAF9LXHP5FchLH1ESIxQGurlawAzoD95FJsAEmAATmEICExToWmrcc9ddGNk/iNf+wmsRDA5h3wP3Y+F9/4Q3lIt4VCls6Om1NdCry5ZagW6kZ8vLUAS60SzQp7AXZ9yqWaDPuC7jHWYCTIAJMAEmcEYJsEA/o/h540yACTABJsAEWosAC/TT15+ZFKctZqm1KUJ47dq1NgKdZGiWKplkOt3o77R2dSrcp0NjgX4aesEK9OaI7yyNe7NAB5SSCAKKMoeV6HESQkpjn1+w8CyMDFcxNFhBHB8ZPd4wo+OR50ce05HmtLke+2k4/hmyCeqmXKxQiBRiqRFQBLqTIJYk0LWN+09roAskdC9hH7uxRgkChSBGKYgoaTsGfQdjeR+FA0NYHAk8+rm70bdlJ0xYxVYzgl0qQuRKBHGEei2E7/oIXR+aIsodF1dedAk6z1mJkeUrYJYvRxUJlCeR1xp6eAROyUOSE6jr0CYyoBh5YQRyXg5xSBN4BK541cVoMzm7n3XHILLjkBsTYAJMgAkwAZpzl2ZXMaDPNQmJBK6JIDV9Z83RlCybjYUE+l1f/CK6yu34wHs/gKcffQz//Xd/B+/Ysx1XF308ni9gXXsHim+81gr0Eb8ANAS6NCGgI6pRwincedBZAizQeSAwASbABJgAE2ACJ0OABfrJ0OJlmQATYAJMgAkwgRMSYIF+egZIVjuYJDhFlZNAV0rZqPI1a9ZYgU5/kyin1+mWRaRnMp1emw6NBfpp6IVxgd5UA91Gix8t0KMotOLccQQcl2pUa8yZ22sl+o7te6GTtAb3oTrojf0/lhvNhOlxxfppOPYZtQmqz+pAGs9GdqfiPIERGiCBTpNgAFsXnaK5pUmgTILOMEb3WAC99SWYrdshEoO98/vgXH4RorCGNkdh80M/xIbv/ABDu/egbfEA2hedhV2792Lz1i249LVXYtTEuP/7D+PKK16D3lIJ115wEQaWnoO9xU4cyBVRlRoy78ANAjjVGlxfIREaMdWWFUC5UERnsQ0KCtpxECuJ+R19KMUOhO+i5hqEdBzcmAATYAJMgAkQgQkK9Bgx7vzCFzC07wAuu+QyxCOj8J5Zh56v/wNWmBgb29rxXFcXitdfh9qypRj1CzDSt59NSkcwOmSBziNunAALdB4MTIAJMAEmwASYwMkQYIF+MrR4WSbABJgAE2ACTOCEBFigT/0AIRlO8ptSsUdRZCPJ6TFJdfo7i0AngZ5FoNN7MulOAj1bx9Tv7ctvgQX6yzM65SUmKNDpx2aqdx5GdcRJgCQJUa2NYtWqc7Fv314qs40kdpvEO+1ZZs6PMOhHRRs3v36sVO+nfJQzfgWkxyNJqdm9BlU6OzSUJllOr6Y3isajaDovCZCPA8yrBejZcxAHf/goRv/1JwhrAfZcuAL9H34/KpSqPQfkI40//+O/wPo16/DB9/wa3vW2X8JPH/0pvvXg/fjYJ/8CL6KGj3z4Q3j3L70Nb7z8cswvl6GFi0qhDdV8CaNJiEho+EmCTopUrwdIggCe49jpFHP65mDRWYug6yF0zkOccyBDA5fKz1Kku2sQcwT6jB+jfABMgAkwgUkjMEGBnkWgb1j3LBbNX4S+tna82nUw/Ik/xjnQWF8oYHNfH8o3vJEj0Cetc1p3RSzQW7dv+ciYABNgAkyACUwFARboU0GV18kEmAATYAJMYJYSYIE+9R1PwpwEOkWdkwzP0rWTFKcI9Keffnp8J7Joc3oiE+hZ5DmncJ/6vpo2W7DiMmnsTlaT/OgI9CSJ4fuejUCPojrqwRj27NmJhYvmo1wuYGQ4gKtKEMJtOrQjBXrj7/G669miRwr06ZEBYdr0UWMqQqSo/jnVoheQhsS5gKNlWv/cRvILW3+cUrr7SRWFqIbFQYC+g4M4+NC/oPqDH0NFCQ5eeAHm3PReVNt9DDp1vLB9B+65415s2rAFb3/Ljbj2iqvw5ONP4kc//yne9dsfwRYnwgP/55tQSYL3/fI7cf6ypVCeh6pUCKSyGS0oNbuIE3QUy6iPVOAYCc+l8ZKgb948LF12NnS1BrjSRp3T8jqhKPUERsHWSufGBJgAE2ACTMASmKBAl560EehFL4f3/fr7sOWpp/E//+D3ce3GZ/GG9iKeKBTxNKVwv+4aroHOQ+tlCbBAf1lEvAATYAJMgAkwASbQRIAFOg8HJsAEmAATYAJMYNIIsECfNJTHXRGJcmoktLKWpWoPggDr1q2zT5NYz5bNlmuug56ldJ/6PT7xFjgC/TT0wMtGoKf7YIy2qdopu39kI9ADuJ5CLufiwIH9cFQBripDCOeIFO5pFdPDotEPE+hHSnYSqdLW8+bWTMDAiBiQYUOWSwib0t2F0BT571A8OiiLvnYA39ShakOYV6tg3tAgDjzyfQz/4McohRrx2asw/x2/gtjVEAWD//ZXf4vBXbsQCIG6SVP5U+x4JCR2eB72z+3EX/zF36DLK0E59HyMWGnUTQCjY/R5Jbg1jWoQQrg+atU6ujt7IVwPFR2hvacb/f39oBIAvnLg0/XJVwigbT1blaT33JgAE2ACTIAJWAITFOiRiXDH5z6Hcr6Id/zi27H+509gzT1349Kf/BhXlXJYUyhhfXe3rYE+tnQJht0ctPDGU7jDRBCO4BroPOwsARboPBCYABNgAkyACTCBkyHAAv1kaPGyTIAJMAEmwASYwAkJsECf+gFC6dpJjmfR51k6dnqOItDXr19vdyJbhkQ73Wg5ijqn95Fwp4j06dBSga5scmrIAFLUobSEE1MdaIVYwtZ7Jh/bHgZYVBlG7sk12HzvaiwYHMKm3j6Ub70Ne0neSYrSnQ5HNcn7YLvqFRxYJqjHoWQ10LP9a/7bII4jm8JdN+pau66DSmUEubxvywOUip0IalQCIItib96nYwn05v1ulugs0I89QijkPIAQNTuOpY08d6G0D2gPGh4S4SKUAjUkKHsaMhjBvOoo5o8OY/D738fwIz9AebSKaq4d1bYu7BjcA7fkQDlURj2mmTcYizXCRMJ32lH3itiypA+r/vBDyDklyDGDxHEwpEMYD/B8A6UDFAPArSSQng+RzyPWwPLlK+CVSgiVgPEcGCFgTIK8dGDqAbSnUInrqVCnrPPJKxjDk3wq8eqYABNgAkxgmhBoCHRNxUmEsCVLXBNBag1j8tBwEClty5b8/Ve+gn/+5j8hDiK84cqrcfObb8RP334jLkhibJo7F8+RQL/uGlSWLG4I9DRTjiJ5Tt9pWKBPk04/87vBAv3M9wHvARNgAkyACTCBmUSABfpM6i3eVybABJgAE2AC05wAC/RT66BMhmfR4STLSYp7nmflN92TyKzX6/bxnj178OKLL9oa6JTSnRq9NpPa0QK91hDo/jEF+sLRYeTWPoFNq1djoRXoc1C+7Xbs7++3YlHY6NoWasesJX68Y8wmRTRNjmik/RZCQQhKDZ5YQU4BwrXaGNrai0iSCJS+vR5UUSyWUC6XkcQao6MVhGEEz89BKQdhkECCos+Pl3795eqgN/ULR58fNUgNDGInQOLWbSp1JzAoyjx8nYNJXCTSR+TkMKxjVF2JkhLQowewqFbFkloNQw9+F9XvfR9zxqowQiNygIpKIDoKqA2OoEhp4YWDwTAGRB5dfg8OwsFjK7qw+DN/gNqYQD4uIDQO4lwecAVMUoFKQhQUSfEYlP9C+T6SxOCcs89Bsa0NmlKzN6Vnp3OQRgjNs9DCpJMBGrcWOjP5UJgAE2ACTOBUCNDngxAIEw2aX5X3XRQcg9HBQRQKPajWEyAnoJXBnZ//Ar7/4PcgIZGLE1wYR7hszU/x+qKPp9s78Wxn53gE+pCbgxGuXbfSEYwOWaCfSj+12HtZoLdYh/LhMAEmwASYABOYYgIs0KcYMK+eCTABJsAEmMBsIsAC/dR6O4sOJ5GePc4EOt1T5DjJTXpMPwzu2LEDW7ZssRvNIsop8pyE+nSJMH85IocEOnnZ5gj0IwW6QVsQYNHoSBqBTgJ9aBgbe3oPRaCrtG506zRDmbaPEX1+ooPMosMbFKyopnTpCjS3QAgNIenH6hBah3BcwKG623GAjs52+L6PKExQq4UI6pGtxe04PgQUoijhtOtTOLhIoCcqhvYMSlRrPEiQGwuQq8U2eltLBe3nELou6krCTQxyALprdTz4jf+BkcefwDmRQX8SopfS71cr0I7BsJHoznvwIqAmFLabBBXloZzrxqiTx9pzezHnj34DShfQgXbUY4mqcBDoCI4JkXfTiSlhENrxYTNaGIPFixejvb3dXpdsrtxGa85tkY3U6ZHvYgo7j1fNBJgAE2ACJ0egEYEuFJUnEdBxAA8xlAGqVYO2jh7UTYh6EuCeL90FmRj84lt+ES8++xzuu+XjeMful/AaX+HnuQI29PSgdP11x0zhzgL95Lql1Zdmgd7qPczHxwSYABNgAkxgcgmwQJ9cnrw2JsAEmAATYAKzmgAL9FPrfhLnJL7p1izTc7ncYenXa7WaXWbfvn3YuXOnXba5pvl0qW8+ERoTF+hZCncS6GuxJRPo3T0oUQr3uXMRKdliEejHE+gnIiuOkNypUDdGwlAtakdYgR5FVTieQBhWbY3zKA4xb96AXXZoaAS1KtW+ljZi2RhlJbyNYOc61hMZ1q98GaMQBQb9QYg5I8MYXvs4gi0b4NeGAF2DkRGE8gDpYnh/DUW3DdLJYdfICNbseQn9rzob73jdVSg8uxb4l0dQHapBuRIFJw8TGryYc3GfDvHTMMI5K1bibe98O7a0e8Dlq4BRg/bQR0T7QKn8KTV7nKa/dSkNu+9j0aJFVqDTJB6S55QJg65bdOPGBJgAE2ACTGDCBCgCXVLidoEoSQAdI68Mirk8hocCQHr4/N1fxI49O7B7xw64RuKsgXlYNm8+blhxDnrWP434z27Dhu4ePNvVddwa6CzQJ9wjs2JBFuizopv5IJkAE2ACTIAJTBoBFuiThpJXxASYABNgAkyACbBAP/UxQNGcWX3zTISTpKLIcrqRNB8dHbUp2yld+8jIiI0Apddsukql7OOZ0k5aoI+OwM8i0I9ZA72VQtBPJNCPEdM7nhb9iCh0G8ZOYt1AKpqgoRFGNXi+RBCOwXXTMdfWVkaSaIyN1WyKbimoLIBCHNHEDge+51tROpMmaMyU84D2UxgBP3bg1SWWJhrtg/vwwre/ibHHf4zOaBg5GQFxAqkpIlxhuBah3W1HtdCGPbkcxpYvxLaeMl7cuwfn7d+La1/cBi+JERkBrX0Yk8Om3jKev3wF9q9Ygo7euVi5chVGlEQt58MZS1COJCIAga9gXAVBEyZiY8dOPp/Heeedl6bcDUN7raEbNybABJgAE2ACJ02A6nsIgVgbWwPdkQIqqcN3XNSqxk4O+/3/ejOe3/I8QN9rwwRJlOA1F1+Cz978B9BPPo6Dv/Hv8FxnN9Z1dNga6GNLlzRqoHs2MQqncD/pXmn5N7BAb/ku5gNkAkyACTABJjCpBFigTypOXhkTYAJMgAkwgdlNgAX6qfV/c9p1kuAkKjMpTmum55577jkMDw/byE96jWqik8SiGunZsjNJcE5coKcp3BeMDMFf06iBPjyCzd09KN9+O/YPzENMcriV/Dnox2U6ILodo755NtyOKc6PTqQtbZ1qg0STIo2hHPorRpKENu1/OnGDBLmEkq6NPtdaII61lenpRI6YBfqpnebHfbc0Bh1BjPaxAIuSBP7QQWz51jcRPPEYepM6SjQW6hoiSUuOj2ig5BRw0HWx3XNwYP4AHo1C/GzDBlwpgd/yAMdzMKo81JBHVeewZU4nwne8DuXXvRZCFSAiB77rI6jWkZcKeQiMyQgjXoJYCvjGg2McJFFsBfoFF1wwPmGHJlPQuKE2k645U9R9vFomwASYABM4GQLCpJPypIKkzxIdwwRjKPo51OsCXq6E+x55AHsP7sPjP/kp2golnL/qfOjRCuYePIBzN69H+3f+r62B/lx3N0pvvJYF+snwn6XLskCfpR3Ph80EmAATYAJM4BUSYIH+CsHx25gAE2ACTIAJMIGjCbBAP/VRkYmoTKZn0eW2zjCAdevW2ahzkuZZqne6z9K/t3IEeltQx4LhIXhrHseme+/FwhES6L1ou/2TODBvXoumcM8EOvX+MSLL7YSB5uePVW2aUvxrKIcizROEYR2ep2wqd9dTqFRGbHruOKZJG7DynCLOqe45yXTQjeqo21TwlN2gpWYpnPpJO0lrcIzGQGUIwz/+AbpGR1Gq13HwyaehXnoJPTpBjlLwhxq+oUwTEgeSBHnlYVgBg3kHm6DxfBIhgsFKDVyrgGHp4GChiGdDgd2xRPvlr0bpxjdALV8OF3nkExdl5SEaqcB1BaRKMOrUMeRH0FIip3NwYgeaIuLb27Fy5Uqb/YKuU9mknew6NEkYeDVMgAkwASYwGwg0CXRB2ZOiADKuo6NURhBIxIlEIGOEOsRX774boweHcOnFlyIeGkFh21ac98JGFL/1T9g0Zy6e7ezkFO6zYcxMwjGyQJ8EiLwKJsAEmAATYAKziAAL9FnU2XyoTIAJMAEmwASmmgAL9FMjTCKqORU7SXGSVBRxbjWpELbmOaVuz+qeN0d+ZlK9FVO4Swi0h40I9LVrUoE+NITNPX0ok0AfGEAgkaacbpnWHIFuR0AjFXtzNPqxHtOyzRwMtInhODTRIkEYBcjnPXieY2uiHzx4AJ7nQ4pUlBsjYHRaN52i0KWkSHQgjiNQFDulReU2+QQ8nWDl/l1Y+5nb4e7Zi04IOLUY5cigTP2pNVwI5CGhBVAXEtJoiJyPuguMOgkqKoGGRm+oUK4DezwPu8oFrO+dixd8Dxe+9a3ovPQSDKkc3MRFSeThGQNdrwMmgJIRaipANRcDjoM2tx1Fp2QFerlcRl9f32F1z+n6Q5N7mrNnTD4ZXiMTYAJMgAm0HAFh7DcVSuEOKeFSFiEqLyMVHKeMSjWEyCtEJsaX77wT3/3O/TCxxhUXX4q//L2PQD+7Fgc++O/wbEcHC/SWGxxTd0As0KeOLa+ZCTABJsAEmEArEmCB3oq9ysfEBJgAE2ACTOAMEWCBfmrgKR0yCXNqJMOpzjDVO9+2bZt93CzYSVyRYKeWSSx6Dz2XRauf2t6cnndPNIV7JtAXVkaQe3IttqxejYVUA72nF6Vbb8O+/n4EgjKezxaBnkWdHxGVTuncx/PYZyy0TdUubblqbdOw5/M+OjraEQR1HDh4wI4ZJSkdN0l2qpeeRp6TRBeiIdUNja1W4nt6xvhEt5JLYrxm+0vY/clb4ezdD98Y+HDgU78YKv+awNAkBy1QkxHKMo9Y15FzfcQ6BsWeJ0JDC8od4COCi8GOTrxYzuGCD30QOxcN4GC5DaNeEaHxoBIHST1BYmLkih5UXEdR0vsjhDKENgbz5i7EkgVLEdRDG3lOJSNorNA1J5uwk12HJnqcvBwTYAJMgAkwAftdRQiEcWJTuBdyPuLqMJIwhO91wAgPoYxgHODLX7wTP/u3x9DT2YNlA/Pw7ldfgu4Nz0B+9q/w4zjB5rlz0fam6zmFOw+rlyXAAv1lEfECTIAJMAEmwASYQBMBFug8HJgAE2ACTIAJMIFJI8ACfeIos/rmzemPs5rmJKgopTaJKUrXvmHDhnGBTs+RyGpu2bqytMoktmZKm6hAp+hbqoG+uDKK/NNPYsvqr9kI9Oe7e1C85RPYO3cuYkfZROOt004UgZ6mVD8UlZ4dNb2HHjenfk+o8jmkomjhNII8l/PR09NtsxsMDQ1Ba0rzTu8Ttt65UjTGJJKYsiBoK9E9z4XWEde7nqIBlo9jvO7FbRj6xMdRGqlAWu50LktoI6Gli8RRCKIQju9juD6IDlWATBLAxJDCQAqNulTY45ewq9COZN5cvCA1XvW+d2Ns5WLs0zThJgffK0NQbXMNjCUBvLY8zNiorbMuQWn6YyQ6QV9vPxYuWGyHU6FQQLVatXXPM4FO2S6y688UYeHVMgEmwASYQCsSEAaKJo5qk0p0JHARo71YwliFsuUAJiegpcGX7rgDvR1d+MB7P4C1P/5X/H9/8J/xy/t2Yd7oCCpnL8cTuRz8a16P6tIlGHJzVr7Tdx1F31l0CEEZeOj7jfZg6LNPKGj7eRfB0yGkMUgEZXdprW+RrThsTvWYWKCfKkF+PxNgAkyACTCB2UWABfrs6m8+WibABJgAE2ACU0qABfrx8ZIcpxvJcYoyp0hOEuFZVCdJ7yySnF6nG71Wq9Vs3XN6XyavZlKE+csNuIkKdApUohTui0YpAn0NNq/+GhYMDmJTbx/Kt96Gvf39iEgOz4oI9EM1yWHScUWNhCdFmNP4kBRAbrSdhEHp26WkGujpsqVSEV1dXdi9e7cdc4ODQ8jn842a57SuhpynaPZxSU/PUcaDNOsBt8knQAL96u3bsO/WP0XbyChkqOEoz6bRpxTqNR2jghiuclBPYighMWI08sbYXqL5Dx4ERpTEg46D77W34/ZP3YpyVw926QiVtiKCWKBgfCjjohJFSCiNf6mA0SSACiP4BnBhoISASRL09vZg8eLFk8UlvTAAACAASURBVH+wvEYmwASYABOY3QQaKdzpE4zEtRXoJoK0E/py0HAQKY16XMdXv3w3eju78J5f/XU8+5Of4Zv/9WN445bncX5UwwtnLcDaUgn5a16PsWVLMUICXVFZGgFlIkBHVqAnlCmeBfrsHnMAWKDP+iHAAJgAE2ACTIAJnBQBFugnhYsXZgJMgAkwASbABE5EgAX68elkUZqZ/CaxmUWKZ+nZM5lOYnPPnj1WftL7KEK4u7vbyk8S7811z2f6iGSBfqIePEYEOqVWP0Jwp2MLkIrqlqcp2g1ofFFZUVsYnvS6HTf0Oo27XC6HoaFh5HJ5O1nD93I20pwi0e36rTyndkSKeBboU3bKkUC/avtm7Pr4n6A3DuAFCaqhgdTC1j4PYVCnFPxSQOZdREEEpSRcoSBiA0cqCCPxohL4+QUrUPqPH8aCpctxYNdeGNeFKuRRr9SQixVyfgGBK1FBgipNvPBcCG2QczwsHpiPrlIbHJrwoyhVOxe9n7JO5xUzASbABGYrgQkKdOEK3HPXXfj+g98DafaLVp6LP7npg1BP/ATbf/u38FyxgG0DAyjf8EYW6LN1LJ3EcbNAPwlYvCgTYAJMgAkwASZAQTotFabDXcoEmAATYAJMgAmcQQIs0E8s0OlVEppZNHpW0zyrIUyvkSDftWsX9u7dOx6xToLd87yWk+fEgwX6iU7Y5nTsDZl9lEBPI83Jc6eiUyNOQnvvuDTWgDimSRck0UmOp1kQKCV7GEbwPIrSUkhInGcR541U7ofvWRbjfAYvMC2+6Xwc4XXbN2D0zz4Bva+KXGLguI4tE6vDBJGdzCARUR16EuhhAN+RkJr6mBaClegH2trxzC9cjsJv/zbGjEFYr6O9UIQrBZIwgpISiRIYkxpxzsXoaBX5fBH1OEEiFS5asQpzCp1waMKFpMkYcYuT58NjAkyACTCB005gggI9SALc/aUvwYPCjTe8CTs3bsb6//k/cPn6dVj60jZs7OvDMx2dKF53zXgNdI5AP+29OWM2yAJ9xnQV7ygTYAJMgAkwgWlBgAX6tOgG3gkmwASYABNgAq1BgAX68fsxS7OdyfIsZTv9TTWFs0YCfefOnTa9dhaBTsvSYxLpFKWerasVRg0L9BP1YrNAF4cEdxaBnhY7B4yGAUWh031i79N655TWvVEuwKGa5hShTs87aaQ51dXWBq7rIQhCSKmsTD+skb21rSHQxyPTW2H0Ta9jsAL9pecx+Ke3IB+MQQaAQxMeIO1Ek0BQvfIErgJqBshJDccIeH4OIQTGtEbddbCrWMKGFedj/u/8HsaUgFfw4Nli51U7ycLJewhEgtEkROJIKKNQ9Ir2/ZFSWLV0JbpUAUprCM9AK07bP71GCu8NE2ACTKAFCExQoBtlcNcdX7Qp3G/6wAfx1L8+iq/+1ofx1u1bcbkn8UxHF57t6jok0L08jKTyJyKtgW5CCMU10FtgxEzKIbBAnxSMvBImwASYABNgArOGAAv0WdPVfKBMgAkwASbABKaeAAv04zPOUrdTumySmCTCkySxN0qnXa/Xx1O6U/p2ikKnZUmc0+vZ41ZLHsQC/UTn5ZECvVGb/Ii06sL+CE3p1yMISSm3SaYntvY5hS87yoHv5xFH2opyimKmdO1UX7teD1AslhBHVD89S9fekObj8jyT6CTraR+4TQUBSuH+upe2YviW21CqVWCorxIDSVkEBKVbh025XvZJqhv4NCEiMKgpF1G5De6KcyDPXYb9He3Y0daPwoVX4CAi6IIDGYVw6jRJAkiUQSLStP+e6+GsvgG4UKgZA+25mNveg3wo0+3mBQJJY4MbE2ACTIAJMIFJJDBBga6lxpe+cAc2PbcB5yw/Bz2FIlblfCzYvB6lf/gKniq3pwL9jdeiunQJhqkGuvTSLE46HK+BrmlCGtdAn8QOnJmrYoE+M/uN95oJMAEmwASYwJkiwAL9TJHn7TIBJsAEmAATaEECLNBP3Kn0Y14WVZ7VOyeBTo8pZTtFn1MbGxvDyMjI+LKUvj2rk95qw4YF+ol6NBPoJK4zuX1kTXKABDrl7zYigZQaQiaIkwBGR8gXfLS1dQDGwcjIGOq1EEIoClqH43gYG6uhWCiBijppG2hM62oW6Nnfafr3w+ujt9poPLPHk0sSvHb7Duy97c+QGx6BSx0SR3AloIXGiA4QKqCogByQ1j43Hl4KExwod2DuW9+E4nVXYVepgDFRRKzKGDERAl/ANUBJUeaBBJWwaruy7OXQnitixdnnQBmBMIkhfR9ObCCDBNJ1EPkKNUFp3LkxASbABJgAE5hEAich0L/4+c9j94s7cOH5F8KNYgyMjmDxhnWYc9+38FSpDc91d1uBPjYu0GmKGSBNKtCh6GsUlTzxYIyDRChoQd9AI3g6hDQ0sUxCC54kOIk9PC1XxQJ9WnYL7xQTYAJMgAkwgWlLgAX6tO0a3jEmwASYABNgAjOPAAv04/cZifMsCp2iyDMpTgKdnt+0aZOV5tRoWXqeWpbeneR6c6r3mTc6jr3HLNBfpietHKf07bRcs0TP3pfKc5LolLYdIoY2AbSJ4LoSpVIexWIbxsYiDB2sIEko+wH9sCxtKvdarQ7PpQwHlPqdaqNntc5pXem6x4U6C/QpPe28JMF5+/Zh3ac+g0JlDB7VQI8iFAF4JkYUVgATIQ8JTxsY30NdutjpF/FCsYw5N96A4huuwku+C8fLIwkTKNelqRWQiUZepo/HbKYCgbx0kFMOFixehPbuDpgwRMnLIajXoI2B43vQUiGk9O/cmAATYAJMgAlMJoEJCvREJrjnzrvQ3daBX3v3r2HdYz/BN//oY7h+6/O4GAme7+nFs52dKDTXQJcs0Cezq1ppXSzQW6k3+ViYABNgAkyACUw9ARboU8+Yt8AEmAATYAJMYNYQYIF+/K4mIU61zLMo9Oaocnru6aefRrVatendqdE93Sh9O0WfU/N9fzyVe6sMqmaBLmQAIepQWsKJfWihENvo29TltocBFo6OIP/UGmxe/TUsODiITb19KN16G/b19yOSAqLBr1X4HDqORr3zrO75+Atp+nYhNZQ0SHSIRAfI5R20d5ShJFCvxxirhAjqNInDsanbCZMxVBNdQEnnUA10ytudRaGLTJ5nUegUmSUb0fCtR/hMH5GjNc4aHcYL3/onbFz7FGqDg1g1cBbcah1jO3eiKwoxN4zQ6eQgoXEw7+Gp2hi6Lr8co/Pnwzv/IjgrV+Kg78MtuoiTOkrChazGQJhAJBpaKSS+C6MkdBjB6ARuex7nXHQenHqALukiSELEeQUhFUQkIBM6r7Lxd6Yp8faZABNgAkygJQhMUKBHJsLf3/MVVIdHccVrrkB9/wEM/78f4tJtG9H16L/hhYF+PN3Whty114xHoEN6FpHUaTYe4QgbgS4aEegUaU4R6AoxXB01RaDzZ11LjK0THAQL9FbvYT4+JsAEmAATYAKTS4AF+uTy5LUxASbABJgAE5jVBFigH979mQzPpHkm0KmeOUWdj46O2vTt9Pzzzz9vU7dT9DktTzd6P0nzWq1mI9IpAj2LYm+VgUYCnXJr2mkDJxLoANoaAj33JAn01U0C/Xbsbwh0SsPZOu1Y0rwpxTpRs5Jbj0eLR1FgZXp7ewmdXR0I6nXs3XsQOlFwHH88fXsUxXas+V4ejuMiDNPyAUdHoDdvz3YSC/QJDDA6d7PzmDjTOZ5llaDH9FzGm5alc3zn9pfQHUe4YsEC/N5HP4bt27bho7/xQXhxhB/d/wAW7BvGW0QJvU4JlIP/uRLw4w4Xl//ar6Bt1fmotnejmmvDiAECUYd0NGQthFfTyLs+pJCIIeCWi1agJ1GMXN5HJa5j1eUXQVYDFGONSCQIfYE41lARkBMeC/QJ9DkvwgSYABNgAidBYIIC3dZAv+MOfO/+B+EpD1dedDFu//c3wTz/DEY+/BtYV2rDM+2dyF1/HSrLlmHEyUNAQdDkQgRIDAl0BQ0JAxfGKJvRR1B2Fsq2YrSdfEmTNUmqc2ttAizQW7t/+eiYABNgAkyACUw2ARbok02U18cEmAATYAJMYBYTmK0CPZWOsIKMHpMgIylGopzus7/ptUyA1+t1PPHEE1agU6PnSaplYm22DKMjBbok8acl3Ni3NSojikCX6U+dFIE+f2QI3prHsfG/34tFg0PYPGcuyrffjoPz5oEUsNSt9ONno+b4eNR5JsspvT9J88MjxKm+NY0fz/PTDAb0sh1zDoxOo80Ptcbjo547gt+RPyZzJPJxT01iTucx3TdPeCE53tbWhkqlYq8PxWIRdP5TX9H5T8uvW7cOf/Sxj6LbK+BrX7wLt3/6NjyzdRNuev+v4oarLsemH/wY+1Z/G+8T3egWRXs+/Kg7weJbfhOj/X0YdXIIQZKcJkTkEIoIISJ7PhRcH1EYQkmFWGssXLIEA/PmIQzqEHTdIWkgDZROb9TFSaMMrNS0JYpAny1XJD5OJsAEmAATOC0EJijQE5Hgnrvuwo8e+QHyfh4XnX0O/vCX3gl3w9MY+/2PYGN7J55t74R7w40YXnY2xpQPz0jQlLFE1hAjhHE8xBRvLqgYuoRjAEeTQKcSOSTU6bMvsTdurU2ABXpr9y8fHRNgAkyACTCBySbAAn2yifL6mAATYAJMgAnMYgKzVaBnXZ5FnGeS/Mgo0yyqnJYjgfbkk0+OR6bSezIRP5uG0EQFutYGbUEdC0aH4K95AhvvvReLhkawqacXpdtvx4H+AWhHwZYBbxmAdCTpj73jwtz+uJs05Hl6L4VAohMrYqme+dDQCIrFMhzlQpMdpTirIwPJW4bR9DkQOqfz+fx4qQX6m/qEJDkJ9XK5bO+pVEMURbY8A02uocdbt27FH/+3PwZ17z98+e/w0T/9KHYf2I0gjhDGEeYbg7eaIn7Zn4fuQgmQAo8PuJjzkV+FnNcP1y1BxA6FnkOHGqGJkGsv2O3RPmSTc+jvBQsWYN68efZ5ymrBjQkwASbABJjAaScwQYEe6hB3fO5zOKuvH+97z/vws3/5AR7+9Kdw4wubMPfgQRyY04v1nd1w3vQWDC9bgary4WvKlxMhUVXQdDLj+IjhIKJJbpBwabJhYiA1ZUBy08I1IgJEfNox8AZPLwEW6KeXN2+NCTABJsAEmMBMJ8ACfab3IO8/E2ACTIAJMIFpRGC2C/RMgDenbqfuySJTSZKTwKIbybUNGzbYiFWqcZ69Zxp152nZlZdL4Z5FoJMBbguoBvow/LVrsNkK9GFs7O1F6dbbsX9gAImUNh1n67RGBDoJdBsCTFHnRwt0kqOSapcbAZpoMH/+QgwODmPw4LCNOs/l8hBCwrRUdP7062US4nRuU8Q5iXGS6UEQWEFeKpVsBDr1FUnrQqGAf/zHf8S+ffvwgQ98ALt27cLv/M7vQEDirDnzMTp0EGFYgcwrBErD1CPMCQXOEgq9XV34y1v+BFtUhPicsxAnCrm6gkocCOlBuB4SxAjiNMqdri0k77OU8nPnzkVfX994mYjpR5L3iAkwASbABFqewAQFuvSkTeH+Lw89jHKhjFevPBf/6cY3wdv6PCq/97vY0tWFp9s6IW94M4aXrURN+siRQBchtEwFulA+IjiIKesKlTJpCHRhKLW70ygjRN+vWKC3+rhjgd7qPczHxwSYABNgAkxgcgmwQJ9cnrw2JsAEmAATYAKzmsBsF+jN6ZtpIGQ1z0li7dy5EwcPHrTjI0vlTvKMapw3C/fZFoVOAt001UCnFO5KSzixD52lcBcUSSTQHgVYNDoC/6m12HLvapvCfVNvH4qfuBX7+vsRkmduKUmcRo/buuP2590jBXqaxp1St5Mg7+zoREdHF3bt2gMqsZ3EGklCr1M9bmVrYHObOgJ07tJkGGoUdU43OvdHR0fR2dlpxTrJc7ouUBT6aGUUj/7bo3j44YdtRPjb3v52aCNwy8dvRVKrQyUhEscgyFHOAY2LzlmJ3/qND8D3PCxeMB9VKTDmSMg6UA5cyEQhchSM60BQen+T2NFD+3XWWWeNl4sgeU+yn9psnbgzdaOA18wEmAATYAITIjBBgU4p3P/+K1/B/d/6NnSk8frLLsef/eaHoJ9fh6Gb3o91hSKe6+mD86a3Ynj5CtSEj1wCOA2BHptUoFMEeirQKX27hkdflEigCxLo4tAExQntPC80UwmwQJ+pPcf7zQSYABNgAkzgzBBggX5muPNWmQATYAJMgAm0JIHZLtAz+Z2lbm8W6JSieffu3bbfSbSTSCOhloksej6LFm3JwXGcg3o5gR5TDXT6XdPA1kBfVBlB7sm12LJ6NRZSBDqlcL+FBPpchJQGP40jaqGWSW/KTd+ogT5e/zytga4chfa2NpRKZVQqVYyMVDA0OIxyuR2+n7NR0Dohic4CfSoHRla6wfM8G3VO5zfJamoUfU4R6SSs6TqRpVZ/6KGHcPfdd2PZsmX4q7/+awxVa/jQhz6EOEpgajUkOkbiaFui9TWv+QV89GN/iDgK7SjP50uohhF846II36brrwoDOmccncAxiZ14Qteas88+29Zez1K2Z+KcBfpUjgheNxNgAkyACRyXwAQFeowYX77zTnzvvgdxyUWX4A2XXY59jzyMizavx8I1P8VzHZ141gr0t2Bo+QrUKQI9AVwTwsgqEhLo0kcC1UjhDjhGW4lOH64JCXRB081o0hl9r+LWygRYoLdy7/KxMQEmwASYABOYfAIs0CefKa+RCTABJsAEmMCsJTCbBfqRUeT0d1Z7mO537NiB/fv32+eylO4k2UiyZ+I8S7E8mwbQiQS6aUSgG/pdUxu0B4cE+uavrcbCQRLoPSjfciv29vcjdlpREGcV3ZsFevY4LWze0dmOQr6A0dEKarUAURinKdvtXAIJpRz7mFO4T+2Z1VzCobnuOE2SiePYRoB//etfx9DQkN0ROu9ffPFFPLf+OZvi/aqrrkYoBB754Q+RhBF0GEFBQAiDVavOxS/9yi/hggvPtxNwyKD7fh61as2m7pfSsYlnQ5ppIiU8qupKmQkMrDRfunQp2trabMYLkve0P1nGjKmlwmtnAkyACTABJnAMAhMU6Fpqm8L94fu/i+uvux5vePVl+ObHPorrt6zHJSKxpXye6uyGuoEE+jlWoOczgS6q0CaEEjnQlLLxCHSTQBlt66EnwrVp3Umes0Bv/ZHKAr31+5iPkAkwASbABJjAZBJggT6ZNHldTIAJMAEmwARmOYHZLtDTWtRpdDkJqrGxsTT6V2ubvn1kZGRcnGWyPItGnW2p27NTZVyg21zTAZpTuJNAtxHo9JIhgR5iUWUYfnMEencPyp+4DfsG+hGqLNV5C56IWQ10G3vcLNNh61uTnB0aGkYc0w/A0tY9j6LY3igNvBTKRj5zmzoCzZNm6BpANzr/6XmKRKcJMw8++KCte07P0eQZaolNwS+gJNViFYgSg+9+9wEMVUZx5WuvwNJ5C7F80WJc/upXw6H32JkRAlDSvpfi0WNHjGdqcIRA3vfQ19MDnVBNV6Cnp8dmu6Bt0n6QRM+i0aeOCK+ZCTABJsAEmMBxCExQoFMK97u/9CU88sBDWLxwMV57wYWYPzqCpZvXo+P//i88WSph/Zy5cG58K4aXrbA10Emge4gAVKF1AEfmoA19p6TPSgPVEOjaSnUHdC8NfQK3WhYjHn1HEmCBzmOCCTABJsAEmAATOBkCLNBPhhYvywSYABNgAkyACZyQwGwV6CS/SJKTlCJBRTKT0jfv3bsXw8MkNWNbG5lep5ZFq2f1z+l5Eu+zMoW7oHqUqUg8nkC3utAAHUGAhZUR+E+usSnc5w8NYVN3L9qtQB9AoOinzxb78dOK8yNu4zLdjqZUvjaizMMwhudSlLG2dc+pxTGlJaUo5VaM0J9eF2U6h6k/du3aZSPNV61aZWug/+xnP7My/eqrr7ap3LOIdFqWHtN1g2rUJ0EAGRt85GM3Y+OOF/AHv/+HuO41r4MKEviOBwWJKAxthoEgCZEr5FBTBoFPkeqAH2k4sUa+XMSK81bZaw7tE8nyLOKcBDq1rEb79CLIe8MEmAATYAKzgsBJCHRK4f4vDz2MeXMHcNmrzsNl7W0Y2Po8cnd/EU8Wi9jQ3w/nzW/F0LKVhwS6SQW60SFcmYPREpEUMMJAkkBHgkRIRBSBTt+jqMRKmrqHWwsTYIHewp3Lh8YEmAATYAJMYAoIsECfAqi8SibABJgAE2ACs5VAqwr05sjdTHbTc1k9Y+pvklSZPKMayNVqFZs3bx4X6CSrsojTTJST1KL10Y3WNxsFp2kIdCvJj4xARxqBTincRSOFOwn03JNrsHn1aiwYHsbm7l603ZJGoAeObDGBbkBly42hsZVAUoQ91bWmyOMktkI2G1ckzEnAOo4HrY2th03inKKaaaJGNsFjtl6bTsdx0/lNE2WI9Zo1a7Bt2za8853vtP30t3/7t6gHdbz+da9Hb28vojiy/UXvofOfItRXrlgBpTUKkPjC338Fm3a/hLe97R24dMWFyBkHnucjoskQgmS5QLVSQXu5hDERoeLSJBygEGo4YYJcuYzl562yh31kqnbaP9ou3Ujec2MCTIAJMAEmcNoJTFCgwwHu/PwX8Mh3H8KN19+IKy+8CN+4+Q9x49bncYlMsGXOHDzV2QnccCOGzz4XVenDj6kGegSBKk0jhGNcwDiI6bs7CXTEVqInUiCSlMKdItBJrLNAP+3j4DRvkAX6aQbOm2MCTIAJMAEmMMMJsECf4R3Iu88EmAATYAJMYDoRaGWBnkkokmEkvklcknzKos8zKUXRnVnNY5JoWVrn7H469dd02JeJC3SgI8wi0Ndi69cORaBbgd5PAr3VItANhLLFyxGGAVzPtRHnNP5o3O3Zs9umai8WS4365jYPfuPWmHlg/6bGPwpP9XinawRdE+hcpz6ie/qb5Djd07Xj5ptvxuYtm+2u0EQb6hZ67bzzzsOfffKTQBwiJwUCBxhzJZRWyEcSjha2REFosyykAl1XxtBbKCMQMYZEHb7noo0mUUQaxbYOnLVkaWMsTPWR8/qZABNgAkyACZwkgQkKdKMM7vriF/HQdx7AFa+5wtZAf/If/h5XbF6Pc3Zsw/pyGRvmzEFy/ZswuvI8jKkcVJjABU0Qq8Kl71GRhISLhD47bQr3GIIi0KVASCncaUKbBgv0k+zCmbg4C/SZ2Gu8z0yACTABJsAEzhwBFuhnjj1vmQkwASbABJhAyxFoRYGepVsnOUa3LE07dR7JcnqdZHom1CldM4kxkmIbNmywEal0o/dmEegt1/GncEAk0A1UqnePUwN9PIX7YQL9a1gwNISNNgL91lSgt1wKdw2DBMpJZevIyDCKxSIqlQouueRSW0t7x46dNuLcc70med6Q6KY5ZTsL9FMYphN6K0lzKt1A5zr1V71et9HoVKN+926a7JDDrbfeio0bN1rBTstkkn358uX4zGc+g5Gh/SgXfYSuRE2ROJcohvTDvkTdoRtFzwn7XlGpoQ0SY0mAqq8x76wBLJ4zByXHh1I+qnVKX8t17yfUebwQE2ACTIAJnF4CExTooQ7xd3ffg4fuewCucvG6yy7Hze/6FThPP4Hg5t/DxmIRa2gi4Y1vxtDKVRhVebgacARlZqlbgS4iBaGVFehZCneJxNZED6VigX56e/6Mbo0F+hnFzxtnAkyACTABJjDjCLBAn3FdxjvMBJgAE2ACTGD6EmhFgU60s1TtWZr15qhz630bdYwPHDhg0zaTQKPnSLCT6MrEe1YDffr24OnfM0qkOS7QZQAp6lYWOrEPIxQFDdkU7mikcF80mqZw37R6NRZSDfSePpRJoA/0I3JarcY3hUNRiv8QURRaEUtj8eKLL8amTZtx8OBBm7Kd6ptHUdIkSwVg5XmzPGWBPtWjm2R5Fm1O8pxS55M037JlC37zw7+JUrGET3/60/jqV7+KJ554Au9973vx7ne/G4899hj+9zf/N/7mr/8G3XM6sO/gXgTC2GhzN5EoB6lID+mHfiWgG5N3CkagXbmoyRhjOWDeovmY19ODuFqDiQSK+TKEPXm4MQEmwASYABOYZgQmKNAjE+EfvvpVPPCt7+CqK67CjVddjX/+0z/BtRufxauTOp5zXWzu7YPztndg79krMezk4EJBihhS0ffKBDJyIDVFmqeZiqSJ7fOxoMwumUDnFO7TbIRMye6wQJ8SrLxSJsAEmAATYAItS4AFest2LR8YE2ACTIAJMIHTT6AVBXpWb5jkNwkyijQniUmPs1Ta9JgizoeGhrB161YLPotUp+cpAp2iz2l5bocTOJFA1yKtga6pBroxaAsCkEDPP7kGG+9tCPTePpQ/cRv2zZ1rBXpr6UINIyJoHdo66L6fs6m+SZ6PjVVthLPn5eAoF1QD/VD6dhLozencSZ6zQJ/qcy/LVkHXgx/+8If4xje+gUQndoLDjp07bM3zvr4+DA0P2b57//vej/e85z32WjE2Noa29jaMVoaRL/qInVSWO4lEMSKRLmykXGTrnwNCklQ38LRBRQeoesDCpYuwaGAeFE2moJNGZ7NPpvrIef1MgAkwASbABE6SwAQFuvIVPvc3f2Mj0H/xzb+I11/6avyv/3IzXr/+aVypDIbmzsW6QhH6xrdg1/JzMOQX4Agn/e4kawDJ8siBIzxS5/b7kBXoWQp3RZHplOmFBfpJ9uCMXJwF+ozsNt5pJsAEmAATYAJnjAAL9DOGnjfMBJgAE2ACTKD1CLSyQCcp1lzfnKQXRZdn6dlJrFNEMEWbUhpner5UKtlOziLWM8HWej3/yo/o5QR6FoFOEjKrgZ5buwab7r0Xi4aGsamnF6Xbbsf+/n6E5IxNK4liSuEeQjoG+XzOTtKIQspqkEO1WrPCXEmqhy5hmoX5YfLcQmm6vfK+4neemEDzZJv77rvPRppHcWTPf7oWxFGMelC36fbp/BNwYgAAIABJREFU+Ztuugnv+pV32etFPp+HFALBWAU56SBygJqdbyPgJwKOpl5Mo89plgidD0kUwXdcBCJBoAzOGhjAot65yAsH0vNQSygrATcmwASYABNgAtOQwAQFOkWg/90999ga6G2lMq6+5NV418UXoW3Tc/Bu+zi2CIkXe3pQu+Y67Dl3FaptnZDKQWwiGBVA6whO4kMZF1Q2iCZkOg2BHguarEYR6MLWP6cbt9YmwAK9tfuXj44JMAEmwASYwGQTYIE+2UR5fUyACTABJsAEZjGBVhToWXdmKdlJdJEcJ5lJUeWDg4P2RoKdblSfmkQ53SiFM0n3LHU7rYPb4QQygW6flQFEUwp3ikAngW4j0AG0Uw300WH4mUAfHMam3r5UoA/02whdoVvpx08NqRIbhR6GdZsOPAoTKBtxniCXK9i/KfpcSrKtzZHnBDSLQmeBfjrOuywrBZ37u3btstko6DpB1wFqo6OjtpwDTbah+/7+fsybN2/89Xqthu5SO1ALESoS6MYmElA6vWU9ak8VpayYHxgYgMr5SBRQzhfRJj2oSEN7CqFspXPhdPQgb4MJMAEmwAROG4EJCnSjDO78whfwyAMPwZEOfuH8C/Dp3/4tmOefQfUDv459fh7P+Tm8cP4FGLr0Upj++RCOBy1jGJey+CTwkIeIlY1AJ4HuZhHoNHFtXKBrFuinrfPP3IZYoJ859rxlJsAEmAATYAIzkQAL9JnYa7zPTIAJMAEmwASmKYFWFOiZDKf06yTDM4FOApME1vbt260so+VoGbqn10iSUSOBZsUXy/Njjto0nSb9qHm4QHdjH0km0CkTtTZoC+tYMEIC/Qlsvne1jUDfSBHot9+OA/0DSJQEOcPWmaaQWIGuESIMAxQKRURRbOubu65HwBCGMQwJVpUJ9KwOfEaBI9BP1+WSrg8ky0mOk0yncz67HtA1gZ7PrhG0T7QMtew5ikQv+kWIBEgkECmq1GqgaEzbcU0x6JRkwUAnCRzXw4pzVyJXKNBK4EgFFRuIWEMrQ8lpT9eh83aYABNgAkyACZwcgQkKdOlJfP6zn8XDD3wX5517Hq644EIUX9iKczdvwMB938ZIsYj1no+fDQwgvPp1yC9fAe04SJSGdiJoaOREEYZmZCKNNHdMAmUSJBSBLimFu4CChqAvVNxamgAL9JbuXj44JsAEmAATYAKTToAF+qQj5RUyASbABJgAE5i9BFpRoGeSi4R4EARWoJMoo0ZCjFK279692z6mG0mzLCUzLZeJdVqeU7gffW6kSlDBWEMYASKEoyWcOK1VGSsgocBqAOWwjoUjQ1agb1r9NSwYHMHG3h6Ub7sNBwcGrHAn2djcThSDO7WivTnqmxJuZ+3wrab7l+3loVrlJEshNIqlHDzfwf79++3Yq1TG4Lk5K8wjqnVNybyFsjL9UN1zWueRRzeZddCnltzpvYI2s2/e8skfI2V+Xbt2DV544QUsWbIUF154oY18o8kfQgqbsYLqoFP6dio14LguDJWGiOO0HIS9rihAUJpZAy2MjZRLJ4Wk+0n39I9S+ZNAp21QNLryPAipYBIDaS17AmFOVaCfOIJ9ooQ4Dv7EIzrjeCxO4881wz5iweNdWyZyHh25zWycTeS9U7/MqYyciY7OifVN81V66o97emzh6E+Qw/vDVgo57MO2+XPu6GM41ifS9DjS4+3FKxlDR4/Zo8+x6X3Up3/vhE2fnmYaSuCYyApuoX0YuEgkTQgD7rzjDnz3gQewcvnZuPqii9GxcydWbNqA/m9/GyOehxfb2vC9Uh7m+jei4/yLENEEQ6ERqwgxEuRUASamSZbC1jonea6MttuOqF46pXC3k85YoJ/+MXB6t8gC/fTy5q0xASbABJgAE5jpBFigz/Qe5P1nAkyACTABJjCNCMxUgU5iO6tfnEWNZuKc8NJzJL9IoJPo2rdvn32OhPnevXttCvfs/dlyFIlKqd6p0XPUWKAfPVjtj8sNQa4l1fyGFeh+rCBM+qNqIo1NUd0WB1g0Mgj/iSfw/Ne+jr7BYWyd04feT92KPd19SIwHZdIII6uLG+s96od+iuRtilS3ic4bUb60LG3z1OLY6QfYGELEkPRjrKGUoSQXDpfcdLR0Uy7tc4I4CSGFgVK0EwkKhTy6OnsQJRrbt++A7+UQ1AMrXrWmMgE0Lh0aoKBg5nQywpGCPo1AP5YYa+ZybFV1+LNWjzT4TqPLzqntitCNyuLpj+Y0DtLeb+J4PI932CLUFy7uf+ABPP3U07j44otxzTXXIIkT+Dnf1jev1+tWoCea0vCnk23iJCaXbq8rNquF6yMy6bWFXmsrlZDP5WASDW0oqj29HmkS8NLBwkUL7XVFOtk4aIh22oY8dDyvBFI6qYWEQtP5YuxUjXFW6Zg4/nltr3vZeXjUYkeOr4z9K9nbGfqe7LpgKTcmRyQxHNdBorVlJ6gjG69nF7Z06KX/09gSmqIqsxIOTSyauof6k/or64+0b2ibh0a7oAhM/fITLyaSUWUin3fjp9BRGVqyE/HwiT/j1+2moWOzxGRZXoSw5xfVP46SOJ3YZlM2p8c4Pl3mmMPW2AXGPw8a1LNrAn0u2Gvmy3jV7PtE84g8jMUr+HxJjzDb9MmJ3UPvPdb76FOpkTEDwmbDiKMQSipIKRBHkb1PT/N0TRkD+uzKesfyFcqOpPSzNH1l/HragJ9185HTlg71i73AHfe7UjbuJjS2jrGeI8ft8dfT6GhD392OmKKSjZ0sUpk+rm02EQPlKJt1yJ6TtH377/D327+ycZZdSxvnsc0u0jj/su+itIiiaGqTfj+y67TAMmq0LTsnK2X+MtmODl8u7ZiUQ/N6bDe8bKO3jfdpU+3wdN9PvA47ZoyyGXTow4qypsQmhEAEj87bQNqU68oluQ187q478J37vw1HJ3jDRRfi9t/9TzDrnkP9g/8eY9LBrs42/HMOMG95I7ouuhSBdhAaIBQxApNAeq69TvqJgUsTzewO0rFTBqQ0g4+RCSh3C7fWJsACvbX7l4+OCTABJsAEmMBkE2CBPtlEeX1MgAkwASbABGYxgZkm0DPpndUopx+P6Tn6OxPo2Y+R2fO0zOOPP25/JJ3Ij7izeDhM6NAzSUfRtrFwkAgXbiKRjwQcnf7IGSuDwEnQlgRYPDKIPAn0r38DbQeHsOusAXTf8l+wv2cuYlOE0G4qlG0Eb/oT85EiPRUkWWQv0gjfJoFOqTyPlu4TOpzGQiQ6Q0jUrbgmsSW0gjQ0KUDayHraL0qxTZFRhVIeUVJDrTYC35PwXAHPlejp6oXWHra/tD+NTLYt/VU70ykNTZFKh6ZdzCYmpMsfEhnZIunxHXpP+vdRazj8R3orz7NJACfDYxovawV60rg1i4108ByO5YjJCYfJyebJBUcIlyYxb+WezVQBaEofS6nekU7QEVIiMkBsBPx8zgr35cuWYc6cOUji2F6XaI/SlO9NUXKNzY2LGiu5G5Mmjif/J9IlJBdEbCcYjEtFWrflQsK2IegzOTm+H42R1PibzsPsXDy02SN37JBmahZM2bSQbOw3a8SJHML0X4bSBksrm7IJNfWwjkKpiHocwJC8tCkFGkytdMpoyLQfaIKXJtl0DCt8pECXhwQ6rcYquYYBo61QBKZI0rIjJ2o0hk/YSAQ2CbVjLZtegtJjG/+cHb/iNKYTCG0zcTSLbbvl8QlQwmZ4oE1RJgZiFcYxlOsijEKblYFKG0idCr3DJnM0TewYz/DQWG86thtTkhr3sUw/UyYu0DMhmQnKlIIhudro0+MyPEyQNk++S9c53l5WltJBZwPmWBHiJL0V4jCVvoVcDrVqFb7rwnUc1MYqdjIHDTpKg20nmMn0fKa/U21M/0ko4dJUhfSzlIQyZd6gz1k6XrsMyd2jJzFkn7XpZzXN+qHPmEz7p+9rTJGwMt9OINInvrBliOj6mo2v9Pue/Wt8MsUJv8MZkqqOPbZ0UkQ6Tu21m1jQfhkNqSirSGifz+dzGB0dtddoh2Q6le6w1+u0G+w5RuvKJiI1iXTi9P+z9yZAml3lleB5679lZmWtUkkq7QIJ7RKL8AK2QYDdHYG7bZABT4fHOEwbMSz29NgNHrcnvLVjwjA94WmM3RFgrLBYbbcXxjb04DZuBGgBgUCgBVkqoZJUS1Yu//bWifPde9//8q/M/LMqs6qyqr5XkZF/5f/Wc++778U93zmH6Jh4IDocBfKZz4xGs4m0yMy7jRx31Kfce6z728R708aHuMJOvuvWi0hNU5XynFprcdu5/fBc3XaO/HfntuL9z0KxIkRB46HQQxEXGOQ9iaxpRiEaSQh/IUWrOQ3P8/F/fvA/4dN/++c4b7aD1918I/7F9Tdh5jv70fyd/wt9AM9ua+MvZwok//KHsf2mFyPLW0jLABmLX70cSWQKwqaSHM3M9J/MY3FNhKAIpU1yRuZI0ZguZzMCSqCfza2r16YIKAKKgCKgCGw+Akqgbz6mukdFQBFQBBQBReCcReBMJNA5+ceJwHHFuZt05W9+59bjpOIDDzwgNu51pVl9+3O2A5zAhZdCkGRCeCd+jNRrigK9nQIRcS9KUJne81NMZz1cuTCPzle/hifu+gTOH+Y4cP5uHH39a7D9B1+JXthBLzd2oMYC20zWLyPvOAluLbFJkrjJbDOhTaqQinejfD/xhcRLCs9LzYR5QdtQkueWQC95fjwG7UNLRE0f3f4CijJBq8UJ3QwXnL8bWZrj+eeWUJbNGoFuzsrRjRWhOMadjQh0s3Y9G36k/rPEXHWtI9LCavgd/24JkLORQHcaSqfSHxHnTk1pEB91CFeUYZC1ikzbWRy56frOcjIYoio3hLns3RJ6pkVMtnmJ3nCITqcjpPmVV16J88/fWxFPspVVrq/aPyuC9cR7sLm2iiGvHBsMke5UpssVsa7PGUQNM+Twqd9PK1Nf4wT6aK1l5Qgbq2zZGCAnYeu6gt/Z9kdxhDAOMUgTGcdYSOEFnqiCHQPMNjBEoHG24P1dZoYIW9b3aucsbSKc2IiQH8FpWs2Mh5OrLiapXF1/XguyOoF+7HokbDkWm/Hb3Ue8TsZ0cHwy95pBIJQCFA9Zlotal64djTjGIBkKEZzTwYHP+ZqKuk6myzjtE0nTt42PiSsQMX2zkEF07QeDvZOPZdkde8o9rWzacAwE3Jc7Wn2/hmYdH5VWRnq0nVt/+fkXIEnriVMG4yRCz0czivjSg4jvRmli3RBSIXIJTFUQ4xmtrnE2MEriZcQwi4MEMlf0YcbY5Q4INULdOqiQLK3GH1tI4LCQfsfn+wQC3cJcFXGYcXP5OG6U12v1UBatmXuuwpuHZyGFkPrmfgtDkv4s4GBxU4ButyvkMz/TtajRmkLOeoK8VpBhCzTkHdJeXMECKQ+I4hh+yCgPNkMpkUAk6XkS7Mv2YWFdF1zxiW3XSbJve7lsaxacOMW7FKBIDJEdGyYPAdJfuL0r/pICL16P7GPkIrDaWMHrDopACojSbIgEfXgRCwYGKNMU50+fDzy7AHht5P0Ef/DhD+Lv/vHv8IM/+FK85oZr8aX3/9+4+XAXt8xlSBDge1MN/MVUgu6Pfj+2XX8ziqJD43aUcYwhizCbBfJiiOlhhnZWIGecih/CK0JEeSiFjrmfIfeVQD8Jj7ottUsl0LdUc+jJKAKKgCKgCCgCWx4BJdC3fBPpCSoCioAioAgoAmcOAmcage4UO+O27S7PXCZxrb17nWh/8MEHhdTghCHXdQqcM6elts6ZGgI9F3Ji6MdIvAb80heFEBXoJNC5ThYV2J4OcMWRI2h++T48+eG7cFHm4almA1/ctR23vu2twJWXYanBzMxjLdwN12JIIqc2d2JCZwtMfkQs41dwQj4+xER3jkJoGJJbPjwqRPnbqs95JkEUyPz8s88fwMxsB9tmOzh08ABmt3VQ5IlMnvtBC2kqdJGdOB+pCCvyvHZyywkX84VRwVNFbM2a7YR93VrW7tyuLz2/ttcaWbWOifXjw+r0rl3QUt2LbFs5paTDbTnZ5C697mjgCGJR7pbGsn+cYhsphg1JVykRSRTJ/43qkF+QHIxQYrozJUU6e/fuxezsbBUZ4cakSWPOKIpgA/iK40AofZkkUv26Rlgsv9fk/Ox9VifKxjEZ70Zmm/Fl+d/MfUTF7NmzGAv1XES3bP8sS8UGujfoiZXz9PSUEFVCTAm9ayo2pPhCSDjzOfdyeBQKW9GoG9MqEtiRsTIOOA2u7ec1mEu2uefcLk4+zsbm2qqMl7GZHjLfRxKE8tuN2UJs28InUwAFFGkmBHoUhOa5nGWYak8hGQ4xGPQRdWJ4EYujjAW2hdDaYY8IbSmCqxcgLOt+xknkeHrfsmIGYW+tIl3cJyYPpPUCvZF1+WhsXidXukYj0nvDB8IYYRijyDJkwyGm2x0Me31RkfuCSQHfN0pylxJg+q2p52C0BP9viGTjJV4f89wJjJ5N1tbcPdLsClIKUowcFk5G7xMy3xU+TWoDuUZTFSD4i8N/pbm38QclhsMBWPTieSW6S0uYnd2GOI6wsLgA3wvQ7eeI4ynBeOScYCTpgiF/e2yGCEmeiSsJleu0NW+2W/LZK0p0/BBJt2/U9/XYId4fdj/rxYxtxjgRuUKy+1JA4osLipxXTeG+2j5dcYYQ6Cw+rCnZ3XNqrfMRL56yROR7iMICYcRnYIJ0sIRGFCP99lNAeze8JADCFv7sI/8FX/j7v0SQdnHrddfgLe94F7zHn8HCnXeihwbmd5+Hv9/hY/Dal2PmuptQFlMo0EDi+eiWKbphAj8oMJ0WaOYk0D0kPh0GSKBH0mdLn8WcSqCvtx+dqespgX6mtpyetyKgCCgCioAicHoQUAL99OCuR1UEFAFFQBFQBM5KBM40At01Au02OXnorNvdZDUnBGnVzoWThO77xx9/XPLNHYFeX++sbNiTeFGkNUg+cjI28SMMA04y+4gsec5JViq10yDHjnSAq47MofPl+/D0n3wMFw9LPBs38Jkiw4/8+/8V6TVX4EgjQFazx10p/5yXU2Xp1pSGbmKdBPpGWDoSjjlCFIiZimos3C3R5aDk9eYlc89TxM0YQeyhu7SAkAwqiVgqlH1DwhvLd0dgOoLBsA91MrF+Tcv47/H1KglkLTW9lgm/Ej5G7pZLMcNycv0kdo5TsOvcC5F6MQqPOahWWV07rtXjLZN8GuLI2jlbNIRAhyXQx4iZehuR6pBxRGx6Tda5syQmQdUMI1xz1VXotNvo9XpoNpuIokgUl1QhOrJ9kr3uZHpuMrjsuygjwOYA1wsHRMlr7xNHpDlczJ4dveIIz+V9tW7bLGsLWWXPukasmcIXs0efakX6R2/k5px82ad0DYmuKEmapQh8H82Y41+BPM8k977TasrvnI4neT2j24Iv3JeHLEiRRZncnyuS55WZQDGy4K8jaS2mM5ZvcAyesEyKLzFi37VLHep51tX+aqxw7gWiECXJ6/ZkCghMRIGo5QG04oaQvyQvaT0+OzuFgwcO4/zz98i9Nbd4FJnPAoNjSltsT7Uk/goxGFURCAnO3EM4No6vBJMryBsn0KvrXRfZadTR9QgZuXQ7trjf63ECMOscq7aWO84rJSueCESsvuD7TprDy3I0gxCtIDJBH5SXu3GtGt9cjIT9ThhIdw/b6AGx8jcdrSqWWAk0Gwsh7gfc7ShY2978tjJEvi/I9q7dQ51nOm39efmWdDYPTTfArOUowE5GO2/appNstiHj1pre+Lnb/XKfvG+J8tKSLVDh0BkA/QHKHXvg9VNgmNhzttu68xDbemGwKVMHaIVOEEhMxxx/S2BhAQgblKfb4dXizG2cL75gP9klwVasjDC0NvcVLraYC07tvhrScjzxmjfnyHN39++k9jGd2d7MHry0BwwXgICFAx76c0fxkZ99u1i4b4+2wS9DdPMEacjxbYhO0sWlYYir+gXahxbh774ED2YZPjtbonjt92P22pvgezOA30JCojwo0Y8yFEjRSXPEhVGgk0Bn/nmY0x3IveMogT5p/D/Tv1cC/UxvQT1/RUARUAQUAUXg1CKgBPqpxVuPpggoAoqAIqAInNUInGkEupuEFgWN5GqSuBhNnvH7o0eP4sCBA2by1+ZC8m9uMtuRYJMIrbO64TdwcWFRoFHkCAog9SIMApKZVPpZO2IPyIICfS/DbDbAC4/OYdu9D+B7H/s0LjjSw+FOB59vBPiBX3o3+ldcgSNxZHItR1PVZs7cyBzN52Xna4noGuNIUmsjHB1pnQIkfqgl5rnUj2smjYWALWkrnCOIfMRxjGTYR7MZIU0TUVEKScm5aTsZPVKfji6gIstcluoxud1U1QcgGcXfI1tym8Pq7IpdDrxktNp5+Iq0t1yBlyIPaCtdy9/eQNtvhU2NjSvxMcSssbqvKSjd/80Nb+2XR0Svhcqa/zsb+FFncoSfu1aSpJIVS3Un6F5B21yTgS2cjB/jhlteLMQ5rXuNYlKMj6WIxxHoaxFnRqFr23FDIPPsrYWxuDKYogEXiSCktwgzLZnu+nmV72vwcPEB4yLzcTWwq+tw5LrlhqtakJECfW1idkOXfIo3ZrGO14yRsk+kKdqNBnqLi5hqtYXMpAq4TDNEzPK29y87irNwFwq5ZPHREEk0ujfrCmDXB4Wjc5yVvbfr/VOKmLwIqb8OAn0dOE1sJeERrYPBCkUn4tfBggnL07kCjWXFFkLumn5GBXochsiSRFTpaZKi1WigDD0MWaRg1ffmGWD1/LazCY58B7CqaufgIL4d9kJYvBHRSWTCtZt3BWenb1Tn5n417xAuz3sShHUF+rHrurtn0tmsfhTzlBog9gYokp7YF7Q6U8BCl/Yo8I4uSPEXWh0gTYVYN2Hedp+2XSopugwGNWKXinR+aRXOQrRaHKqzqlfIVM9oDiA1wporM76AfxMCmwT6BJcEEv48LklgbsfPFblr9y3/X4WIF39xkudDlrqNjpcWQMZeQrKbIdr281IPz/7jP+Fbf/YXKAcJGn4g7gfbOx30kkVEXo4wMH0u8MyYTwW4RAbwfYXPoYyFc+b5EAQhvMCXSAI+C4b9LrZNdzDoG2cKA7Mtq5PLKSsFuHEnWatfmDbksdx7rVufx85YrIMSjUZjUk+vbPF5Tiw2FUt3PxAXDWPFP8pqH9+ZFBp6VN2XKLIh2mGJdtNHMlhCUGRIDh7FcH6AhhcjL3zkcYQeM8qDAjOtAFNpgu1LQ3S7JZLWduyf3YkvnddG8UMvwdQVL0RZtFEiRsJ+2YyQNAqkRYJmlgmBnorDBQvnAgR5aAsf+P6vBPqkselM/14J9DO9BfX8FQFFQBFQBBSBU4uAEuinFm89miKgCCgCioAicFYjcCYS6C67fJyQMhmWIQ4ePIhHHnmkmmh0SnRHZrkGnaTIO6sbfgMXR5v2Zp4j5Ly0F4qNu8m8NdapotD0SwzCAtvyBFcdPYKZe+/DP//pJ7Hn+Tkcabbw5dkp3PS2n0d+zbVYaHWQ+UZN5Ox+67msy05VuKdRvim/s1q9DVyR2ZTW4EY57uTujmq1Cm5huKydsm9UyVdefgUOHTqII0eOmGiAKJKpXOOBUM+RtdPdY6R5nUyvX4Dk3HqhnJPbjyGJjYJTCE63rxWs4g2lzAzgFLmfGgJ9RcvtDcN2yndgJvF9yaQ3ylZe2qhXjDB1VQW2AMIprJflGY9IC9OPli+S1UziR5SLhpA3tJohQGjVmxTAjS95GRrNpuQ2C4Fud+uKfDhmcWxabdksAl0CCGipbK+F9yL5TJK+8tmS6lVWeq0/BZZIo0pY9uMU0GMnPU6ij1TuThVsc9S5nY1AOHHK8JR3r4kHlN7EmIo8R0zFbxyhv7CE6XYbZX8Aj8R6GMPPqAo2/cGQfiPlqXCaXoIizFasmqjjZcuFKiLUoGxzpYUsDqXY5lQsx1icjynW/aKEJ6r7UUGTWP27H3cP0s3B530SwCd5zvWpSs8L+b8XsxyrQEmFrL3jTPa8jH7V35ylth1uzZjgVOn8SBeISbbfMlST9B/l0QuRWFMwk1z3gtXv3+qdwgV3HHNMR+ovj1VYuc1qqnA5t3pv4DOgD7/oAnkiTgeHHn8C/+2jd2GwuITzZ7aj6QU4cnAOTSr9A+ZVGxv7wONYRkLYFBTwEws8aC8uAnISk6EvRWIJHTfYbGFoLMJtbv3o0ThyVeGzRVwUxgoaSSiz2Ij3Ct0ZmN+91sICpYyFJ424cheSAkiS1TY2Y80CBXLuQY5hOUBR8t6MEHIsTnIEeYG49BGTn88KRIWHJoXjBw9j4cmn5F0mYkFgMkQUErcCXj5EWdKlhHw+8WNTMP3b2Kazj0iePEp0sxRhGCHyfQyTBI24iWGWIPVKKbaT8bb2cJGSDOIixHqJKIzWwZ8botu4AhgiXsIkshxDFkvAQ6s5uZDGWeLzWZWkic2EDxEGYeWYstq7Md9LMkb2xG0sDbvIkyXsohuPl2Op28dMI0DgR2wI5AiQhCF6foGhzzGxQJn0MVMwOqCNI94Mnmh28I3zpxG+8iWYuewF8NGBhxiDLEcRBRhGhTgKyPtmWVoCnS4/gbibiFOQOMkogX4qxv/TeQwl0E8n+npsRUARUAQUAUXgzENACfQzr830jBUBRUARUAQUgS2LwJlGoJv5ZKM8d4Q5PzN7mL9pnXz48OGKQOffuL7LH16NfN+yDbQFT4yEREhCgUI1LxQSnbxGYDO7OVNMAj0JgSlmoM8fwcxXv4rH77obFxxewHynjXu3dXDjz/88+le/CEebHWQyMW3VxONq3JqaUYhhS4A6laFRZB6bDn780BnzddIJjhRwee+GtneZ5BDl5OWXX4G5uaM4fPAwchI1QrSGyMoQudhoO7LEndtYzmyNTJd+PXbCQnIsY3RHKuq63TbV/ySOnPLSqD6NMtNlyNcozeOHZYttwVx6Kpvz/zi6AAAgAElEQVTrRQTSPjXSbnS9hrxzCth6DrBRl5IUW458HXIhKRhNYJV5JCt4HJINJD2o4hukCW552UsQRoZsEsJHdukJGeUcMiZSZ8uI/RMDnURQI/OEEHLKc96LuZDoJNNNgYvLPOe1GGtt8rj2t1XzjxPoxi53dF6uvMTck6Oilur+rJTBZxN9DsQkcwaJtDWLIoJeTygcEmjo9sTOWWybSSSThRQVL9W4/G2y6WUpUqBgqU3tvl7GnFdVGGZ9Yd2pynX8sd0f8eexTsXi7LjZwW2UwTJ7bbGErkVGVMS5XMDoR9hZWpUUYpPd6/Zwz//zQcx0Oki7XfhegSgoQAd30rdB6SOUH95FhsTk9u63uXqbjV4ppvnXBB5ILq6ND8lQp0A3BTDmHhaHm4wkZ4HIWn5PgtllUXPckHHJ7a8WU7LWPmR7Z9FtXniM94BVxXslVehUAGei7M4WlvDwvfeCxu1ME2lHMfJhCmSp/D/wDXkuCmoWebFwQZ615nnHaAoWMHhUIDO/vijQz1Lp0yTQDfHtIk1MgY4hLt3CdyxeJ6SgiCQ4n6J8F5MxsjSxOu4dbLVr5zjJmB2qtzm+ZnlWveeROBbFNt8xVokZkIIxDxhkQyGmm3FDXCCQ5fBJoPN+5VmLc0SGhi0uyJMErSgWzI8OhphthGgRN2dv7pzLXfGefd4yj5sFbkmRYylPEMYNxFGM3rAPzw/Q2bEDTy0uIW82lxdB2Oom9i35Yd9aB4FO3MT5xJHx4rhv1O8JFehlieZEBbqrvTHv0NJWVKATC+vqZITyK98vfFpkXowyaGCY9lEkS5ihG09Iw4MUnUYkJH+/y2iKECkJdA/o+wXSyET79BfnEQYx8nAah+MWvnveNBovvxnbLr0SrXAGcdRBkpJwDzCwxX+xOB6VSANauPuCu1/aokspcjh7HHYmjS/n6vdKoJ+rLa/XrQgoAoqAIqAInBgCSqCfGG66lSKgCCgCioAioAisgMCZRqCbyWivmpDlJO1gMMDc3By63a5MBrr/c0LQTVJyPffZZRirAv0EbwmbfUweiCojTpQKqVjmFQlHxWse+mgNu7h0YQ4z33gQj3zko7h8aYiFTgv/IwRe8s53YunqF+GQI9AtcV6pcSsC2UzVC4Vt5b+Vba/lkly27glekZw/9WRBaexADdHI/HCTUcwsca5DFVozirFzx07EYQP79z+NPKOiqiFcWZ5zgrspP0Z9a87cTEevRfIvn7AmucGCBGqt6v67Rh1v9mgIUmLiWYLUfq4R6iRBA1EkbwI7e6LgbvJ2JIXiHKATwshq3CjQTfewFtEkdSyZZwhjl9tt1uEkPJVsTq3vTtPwm1b3K21aICS5QJ1bmgmJMTM1jdltswgYP5Al2LvvfCFmjDLRjFFyPCF9Svn7MlJsDBNT9GB/NoAXYxWijG1urdqd8tw3/zdRB6ZIRIpO7A8/+86kgCrisb466j+jfjTqsU6Tb3tqjQQufFOMcra4H7BpojRDMExE3XzoiSfwnc99Tuyb2f5BxjHECbANaSlEs9hZs9DIOCcQuzDN0GRxhmv7esGB9AVblED1LdvTEojO1pr7ZD+LxLnaeF6stUx63pluv3axAxXhJJTlGSpRBiwaMoygOUdnp2zHPFPdZDl/QyjLWM2xlFhaRfBgsYvv/tXfICZxXTBIg88SEsAki4Go5HX6iIQ8D4Q4ZDGCGR3Nc0F6rR0Pq77pDVGClt6rE+iiMCYpZzH2qdK2ERy899PUEMzrUfeae75ATht/7s+ql0f7nFxMYmJpSBSb1nTjiRHX+/CLEIEXo8hMR4uiEOlwiFarhYX5eSGgqZjOMhYVGqW/WKKzHwl57mo4cgQsrCl4fYUQ5STQ06JAL01BU/AgjIwK3RLoJM7dzyg1pYAnA7F5L0uTRK6bESd87yIeJGonKdCpUh/a62AxitiLs1DS9TPX/9ewOudTfDhMkeUFWs0WojCQAgE+nI1FubleUX7b5yh3J+5EKHFoaQk72m3QGCKWfsYiqBI5f6gYZ3EgP8MTl5kiCJCiwID7E+t5X/Cb2r0LN/2rf40jjRYyKrLdObscdudiwUIJjr2TssvrN7Z1SpAiDyr8WadjsQom7seWmrAgwRZPEBt5bkmfX66UHx9PZEzyWBRhIg+YbU4EgpiK8ARhCfzDn34Mw6UhbnjV6/D8M8/hu488gt1XvwDbL78Y/+P/+yxyL8eNN94EPymQNGL880yI/AWXIpzdBT+P0QhbQqDTzWdQJvLsoH07u1jme0h8U7jAQjq5d6VwUwn0SeP/mf69Euhnegvq+SsCioAioAgoAqcWASXQTy3eejRFQBFQBBQBReCsRmCrEehusrieG+wms519p1N0cqKZmY+cdH3yySeFRK/UXzb73OVMUik4rj6fRCic1Q2/gYsjGZlT1UpCTmgQWmmWiKgSIjEi6ldPJjtbwx4u6y6g/Y2v4Zt/+Ee4Ni2x1IzxZa/Ai9/5Thx90XV4rtVG6gWi8g1lYtTmQTvC0trpOkLJ2FDXbaJ5BsenQJe+JFmmRtknk9gkSuliEAdIygQJLVyDAjL/TYtQ5p8nCbLBEBdfeDGW5rtIk1xU554fyqRyIQHoMTxYBbrdP6d3aSsr4lESGTYD1fHaeWlIDE6Ak2wRksqqLytCWLJJjc2w/M0PkIm1cAD6zg6zHGlZoNFqo08Sww/Q8AKEqSFH11wsyWvFcXIMQ0m5EoDJHabGO0+ah19zZ24/TgTniCT3/4j2vHmKqMhEUSiavCSTvkfkfY4LzHQloU1LaFFWG7JdOpfNSBdr88BMvQuhIrG9xq7d90MMhrTzDWV9sV9nRG+WiTpy286dmDpvL8Kpjsn3ZXsy/7oiIG2/MgyYyeMVO+o1Fpe17EhJURtbQqNGvMgeVgOHRQNiZ+tIa6dudrbQ9jf/nGZYeuppHPjqg/DTHF6aI/ZDsR0vA0hRBvupy54WvS+VrFT/S6a3dX4YJ4wZYUAiOSRZnAJ+KsJrc5uZPGmnqGU/J1FGsm0iecv7w+YoU+kqLiQ8H8kFdtm9k/u52IXbbGUhgh3FKxygVTGvIVhmn2LWeTlMcfDRR/HoF76AJslHyT8vxTZaqmmc8TXPjQUUJHxJ/gjh6yHOUkyRHGaGMnEhpsxQpkJWyHNjR87xQoq/mDss978lVdnHfQ8xFayiZF99Mc9T008dhetcEkZ/GxV+rLYnnhsJZWZD854YPZvNeVXCVampsDESJJTlvM3xA9pa87ol7dhHzOtJMrS8ANlwiDjwpVBJSEHew4zPZsGBjVOQsVZiHNhHfWQ+QJo857gZeEh4EsxVr1myTxq96qpm4yJhss/5rsHrLUvaY0+ycDfRDZWymH1AIrtJyBtSfpRfvfoZ0caeBLwZOsw+TcGAaZ+giIREZ9WADGm2fsUPA/SHA3HCIN4piWIpFDI/gpfcfeZz4gMJtw1NEcTeK6/AxdddJ/EYSTIUBbg/NWWjQsxD17MEurn3HRmfw2PVCEcdqppJWLOoIwyk8EhwtPfqWu0gTkIcC6JIxmHiwHOVsWZCNrfZL88x4LAmQ63ZDwlm89wU9bbcmqYfEiP+k2OZhwL6/b6MRXxWyLuIPLddIRSfE+JPg5zPej6FRQ1tgl2IrYzwLLDaswdXv+a1wPYdzi6iOsXRHVgbi23BxqR+akG2+7KFETxLS8RPGkOrB7M7Xm0srCILarnzjAjg+BxNTQHJUMwlvDCWw7H6wmeBYdqDxxs2T8T14H//mZ9F72gXP/u+X8e3vvJVfPFvP4vbXvs6XPN9t+E//fZvwZ9q4iff+BPw+12UUYmnm8D89mkkQYxyCIRlhDzju1CAlEWZHt8tjUMK3yl5v/P+56hgijiUQF9XvznDV1IC/QxvQD19RUARUAQUAUXgFCOgBPopBlwPpwgoAoqAIqAInM0IbDUCnVg7q09aQnLC2JHfzradk9pUNnGyk2or/v/RRx/F/Px8Ze9+NrfZ6b42mYznJKaQ2GKwi4AZz8iEPKfFKyc3M89DOx3g0u4Cmg8+IAT69VmBRXj4TquBm95xJ+auuQbPNZtISJ4LIeSjYG5wCTSiGMNhIhPoZOAcgV63cDc8r7Ghnqjts2QG8TP2ukZ5KKQGZ4SzEkHmoT3VxlLSFRKd8s6KQC8KDJe6OPzsc9i7+3zsmN6BNC1FLeUFETxOAHOnouC1JKcQYMZ2NROSllbvhhkXpaFV2PH/JA9ItrD/k1Cj7bNk+nIdl87O8yQpbO8TscYNI7GP7Q8TIdGnZ7ZhoduVc2r5vihmSSqvtYhNubVwdQSQw0cuZYIFMtexmm17mPVssfIZOdJeCl6EzCaRYUhE7jX2ckRFH1GRSpRAf3ERzz31NPJeHzNRA94wQ6v00ChJLprJd/6Q4xnlpdMgoEASZMbanCS6qNUhyjdi0e8P5LPkoJMIKkpkiVGgN2e2wd+xE2WjgTzlBL7LZXaWy5bZqit618piFv/hUkj4IIqFSGU7mwxoqbowTJlTpYoFtiUpSeqI3TBlnyWKKEPhZwyANps6pTkV+/zJeY8CcVZi/qFv4aE/+0tMZUA4SNGhlTCJy5D5tSY7neSd6H5tgYv7TJJJ1J38Lf3LEwtj9lkS6CTysqKP0h9KFrLheYwyV+4BeELU9foDzExPrWrNbPofj1UYop2a4uEQKZXggY8oik3WsvBRa/dzkudiWc17lM+WKDQqU2u3bQhho65cffEMmc37VXLQA7Ri6lVNhrKoq0lKOpWpkG1SgmNITOIlRGiKZshcal8yjFkIE7AQJknFLnwwTIxtOHHLSaAby2fTHYyqXbKZqdZe5lRx7JkTG44Vsq2zAjcfbCHR+p4qWcbc5BxRSNwDq9w252XIXJLM/LEktAchchPacbOAKLCW4gHPm/ekKbiimwQ/GycQQ5AJKZkb8tW1F6+78FngVCLhfRtHGAbAgCR6CDTO34Nd17xQxlE+U8o8glcyDXzi08FYwrv7zCrqeV+5Ps5+ttbiChKkyEnuSauPtxne0mbSt9aozpA+Y9vZFq8Iic77hQcgMV3yeSusrelj/Ce3k3OZMIUvLCAQUlfGN/vZJMvLpoMowhJt3zsdFEWGq269BTe86lUoeK+yIIPFA82WdQywLL0l0U19jhmPiiBHKdVJW2FhwRN/2Ivqizu/mm+GdUc4Zj3BUUreal/ZAgIz6FoJv/ksz2hXaFb7bCsfJhYGbQXU6ucgZRnWxYYFLBw3/M4UAual5yXKIJICgv3f24/9+7+LHVMt3HDtC61rSYl/+3M/j+cPHMTrf+KnsP/Rf8a37vs6rr/hFlx3y6344pe/hH4A3PTiGzEV8DmV4EjLw1wjlDigoAjhF7RnN8Ua1ldCIklIoJsoElOANIrIMdE6upzdCCiBfna3r16dIqAIKAKKgCKw2Qgogb7ZiOr+FAFFQBFQBBSBcxiBrUagc9K5ymLkhLpVXZEk5w+/M7agJZ5//nn5zG2eeeYZLC0tyTou0/EcbtaTeukyVSmTzJzEdEogKoVI1PIrQ/cijNAeDnDR/GG0vv5VPPbHf4Kru3100wz7my1c/447kbzwShxtRsgCa5eal0gTZtZCLFhJeAkZUU3PmkszhIGciFGsG+3Xqosh4Ez/MXbaIyWsXAbnyjOgTD1EzQYG5RB+M0TmZ8jKVOKLOYFb0Lo5yTHTmkLDb2AwSJEyx5csO10OhMxg4QftZ3lOJUIhkyyx7lSzZYn+wiLmDx+GR8vXVlsICxaFkGYJ40jUlKLc5D3BTFkSfmJZSnSNopHfUR1J613+Zn4tiXfhV2kZPRyi4dMOXlBbHR9xbDDqa0egSxnEOlWTbsf1I6yDslrzfMT63BYKcBwQVSajArwSYTFE5BXw8gzPPPUUHrz3fswfPIwdnSmUgyHybh/TYUPygIXSo6LQqliNopPqwQLDYiiUUtxoCsnX7Q/QbreQZBlarTaGSSLnKAr00li4s+9ENgOdnweDobXgrZUQ1Gzc63buq12wbJkVSIcJGnFUjXEV2Sad1KnJTYmB26/YJpPM5b+GjzQmeWj6nillMcQ5CUoSlVEOBGmG2aiJpufj6MFDuDCeQpTkCMUmmarxEKmQFeY2M9Sf+eeM8snhZXRO8Dz0c2P5HMUNUbSy8ID3wkCcEEia2r5lx2fXr5jdS4w7rdbaRJNVsVJVSnJHFLLWTp/PALkXRN0+YbH74X0jal6xp3bKeNMvhDxag+TkMcTSWdTRueQsN2Le5cwBTmQwoRpYLLPFlYKKVWJVInV20DxNtkXIYo0QKYkqEpu+h7DTwb5rrsbR7hLanY4hQm3hgRlfLIEuqlxTIDExXtuer0OnHjNgVPfru1s5hhJ3FggIdrb4yBS7cD+0qWdCt3P3MGNYVtDo2hR9sHhCRPniNOL6pvnMaxFomO3smUIiWnsTa1ECU3HOVPOiQIICGQs9vAJlM8bAL7H7phvwAz/zb4BBH95UB2WyTgLdqW4rAtSqg3lQO+7Qynzi4u5T+9yyEnRzr7pGmkigV5YOlVNDJTN3o7iRRdvTMbhWJKJrSne8qmml2mxUSxBFyHm/dloYLC5Kvw07bWR5Co/3WRRgYamHqNGQAiFj4852snno9vBZUIgjzelfzEglA47J4agW9z/Hmde/HX121+BiJ/i8MbsYjey8p20hhKN3bdyCvKNY1wUpJrFjr9nHVsBnfS3kniuuWIfja6/Xk+IlKWSjkwWAj338btz1px/FS269Gb/xf/waooA9sMT//LNvxTMHnkPgh2j6TWDIwQ+45JLL8X2v+CHkrQYWkyV0why8i5fiEt2ISn66xtDNiMVFJiqAi8TQWFciKf6w0TUGYevGcwbhu75W0LXGEVACXfuEIqAIKAKKgCKgCBwPAkqgHw9auq4ioAgoAoqAIqAIrInAViPQ6ydbJ+/q9uv8TLL829/+trGzFgWhId5d7rmzedfm33wEOInuJjTFQJt5mCQxfEN8cwKbk6HDHOgkCS7rLaLxtfvw6If/GDcPMjTjFr7nRdjzY69BdOU+DBqeEEckk8SOXNgAqg8LISdDTuZbjaWbinYEkM+JfeEWDWG4+kLVaiLEZBjSVtapZt1UN0mBEEHQwCBLEM+00S+GWBz2yAlhanYbIqoa5+YRFT7CwpdJXuafU41VksCmtbCfIw8HKPwB8jQRhWoTPhqeL7ndflYaYfAgwaHHn8C3v3Qvnn1qPzqej53NGSHJy5SKzQHQoN8xFbOZqDVpE92gvbBTkVI9SLW6WDuTDKQpsodhkiOKjepycWkenRYJRjPZvNrC+2iU+2vssbk9lb2OnFxPT3L3KdddZou8ToJO2pckrhQGmHOqK+OlOIbK0pQZyUCr0RDSc9DrCcXTjGPkaWpstEVpTIt928ZOJG4FhMQ09n0hxclHJUWJJC/QbIRI0gJTMx0k8h0JSkOaOKGvqLLJAorsOUOW0UTa4OuUqKa+w1Iv67h+9vceCx6iwJAVbDPXPdlfrbKVuMrYKN+XSBIWcRj7+IgKfL8pJI+5F22xiyUahHgnvlS6W0V+mg0x6zdArT2vSTCjHTbJCmsjLwUozIMnSeyXYFlBEnjwOk0hLg8PEyFGWnu2ISF3HAWiqk79DsJgBn5gIg2ciwDxY5+kUp2kc6PZXFMjLKR1xn4teQpipS8ENknwgBEKtQKDtUYBq1I3xRnW/l2uzRCSdWJ59d3QISNHmadCrtI1g1nL1JnzvKTch/1KrMutuwHrI8gj0cVALKBLlHkTC90U27btQLPdxlxvCYtpgstuvhE/9q53oGw14LFQKSIpbRrT1CtZMtYqksEsAv5MWuouFPX+aAuRJm1u+pNxwADHaWcDXbePtn83RVajeAxRNFt8XWa6OHWISJu/2cGtawe3DXjdpuhCbNyFLHY25oFsI0UOEW0SMpR0IGiwsM70J/4/prNJP0PoGxeJNZdV7k85ho1RkOKKNZb6eGc407rauUbTTiDQVzuEFCtI8RiLKIybiePDpazFkozuvvdYtTF+Du6UbB56N6VnNp9dxoqcxS9lyOIFFnE1MEiGxv1CGsKozmUMsWS6G18mwbuuvrUpK63wjHNmHe63GxctyT3KcjdfOCylC9tzMqUHjiA3vyXCRtTQjBLg/81noZdtIUXMwqVJ8Smbct2btxPj0GGs7dnnmGk/MzODAeMBPB98syjTBH/9mb/CX/7t3+DyKy/Fm+64A51OC4u9JfzKr74PhxnbM7MNySBF3svg5z727DgP3/eKVyKcmZJnSNpfRBj5SEJPniXEt06eS6GGRLKYog0TwUJ8TUOOWtoWhmweBLqnLYiAEuhbsFH0lBQBRUARUAQUgS2MgBLoW7hx9NQUAUVAEVAEFIEzDYGtRKA7YojEiOQuCnFqiE5HjosSrSCxOsDDDz9c5ZSSUOI2iVWMMhtdl5ODQJ1AF0ZH7D5zseMUdWpJvTTJ5BizRYlLe4sov/xFfP0/fxC3FR6aCLGfVti7dmKpWWIRQ8ONWCtjkpYhbclpzRxF0qaiwBQ+YERIkuwzebUmX9xMqa5MEpMI6fX6iBuxZKO6fuUKMJixSpKv2ejg0OJRHO0vIZ5uwWuGoq69/rW3Y3Z2B7728U+aTHFaXoO28zHDXg2xSGLPz1GEKUpvKHbOSHO0/ECUvs3CQyMv0aSTcm8If5hgJogxGzcR00F+qQ+/LNAk4RMACVIkubl2Uhjk0yWG104eC9/kQQoVUsmdF7k2fKoK/QDDrMBCv4dGwxHoq/cHlyctRCndHqjQtQQ9c2TXs7jMYOEPavnyx0skSwYwlcoohZxkAYWxcKcKler7AFHQEBtt9g1aKzcbsRCLRxbm0C1zzLY6aNKpQrJ/TeZvVtkY8/8FvIKEcYhG3JS8c1pmM3yZZNKuPXvQGwxx6PBhyZSnglrIfN+oUBkzQJyEtJJ4dLa+JdAFgJFmcb3qXlr895kBbRXodUJueX81duiOFHQKXf6FuIRlE14eVuwPMXB9xZBvJZoNkuwlut0lcTFgUQlJe/7QHn1IK3JROps8b/4j9lRRMzt5CGOZ3S8LHE0HiHduw82v/xe48S1vArZvA44eAXpd4OJrgfncds5aVq9YOkiOgVjGk8SbuJDYD3hdpjiiIge5n7pCf9KO6gRmnRStKfzX3oXQ+SZoWZTLJg9YqLOcNzc7hVV1C9toKMflv7l6A4hngcEQyBJabpgfttd0G71nD6CzcxaDkjpN9llTaFTyR8Zc65zBYh7aVp+iZTRmGqW++xGCl64ZluSSy5YaE7qIGDVvwIIHNr1EfRTWGWG5ypRkeRqwn5m8adfOvAcDj/ehtce3mmu6bvSToYx/YbMhz4ywEYubR5nlUhQyiUBfK5tc7kObg71eiMfvXSH817lxfbw8xgnBjWfMYeDgUyOFSTA6El2e0faqDf1tCEjJE6+dCO93kuRSTsIscGv9vtTrST9r0AXGxp24EWe0vUVVzmG9V7dOEE5gNVO0YWzzl43FdaK8JsA3xUR2mKz+7q7D2bSbEzGxMeY+dp8r8lwI9BGZzr+bco8SDcYNWcX2CVzSadmE79187rqiLEYpsR9KXAyfwwO6vwA+C81Q4iv3fQUf+L3fQ+CzYG8RqVcgbYR4xy//Eh76xjfxD5/7PG64+nrc/opXo98b4HCvi8Z0R96PGCwgEQN2nJQhwxVqSEEIc85Jors7eNRgSqCflu5x2g6qBPppg14PrAgoAoqAIqAInJEIKIF+RjabnrQioAgoAoqAIrA1EdiKBDrJPBJjnNytJu6YQWwn8aamptDtdoVApxKdhE+r1RLCvW5rvDURP/PPSkhW55JaMq+SE8y08DV2114h2l5Svmj0Bjj/6GEE938Fj334w3hVs4Ph/CIW/Tb8BlWofQySHsoyQ8R9iio0QLPZQn8wNJbkzr7dKgGNCs6ocDnRSyWr2E5PUFgv0R6bykRLoDtywlgYk8srkZJwafnIeTLNCN08xe43/ATanof5z34OvUNHESQFwhyIECCk8hw+hnmGIRXCYk9MhaRRbpV5IRbPEbOaSUhbK+1mGKLhB/CyHEVGBfFAeKKZoAnfC0T9TlLf2LLz2pgxz2smgVaKhXEaGCITzViIt8U8w2KeI5zq4ND8gtjie0ELjcY0fCF+V1FQWnWzu3ekSIWT/iSkghAnSqBXFvs2c1n6xjqU2Dx2JkSksZCX+5p5yMyQtypWqo55gsbausCA1tlW/UcHgUarKeQb85c5QZ/SRpqWz/Y3vxt6ARI/wlKSCZl760tfih++/dVCoNPCvTsc4rwLL5RiHZL48fQM/G3bgc6UFCjQvl16rDgaMHN8dG+v5zrHRwIhGbNcVKDcvyEOTR6tqZqwlIEjkIWoNSpdkYdL/w/gFWT07cm4cxI+aMS2MTYAw4Goe9FpCxkstA8VxGKVbdklR2C63Ts+U7g7KqI9lMSa5EocIpyeQppnaEx1kA6GKJICDVEAy81tGF9hl2q24c7+e9LQyPV4frx+sbA2Y0NVoMD/r6N/mUHKAlMn0+X8Rtnyq54O70uhx7jYogmLF/uoxFuIV7kj0W2uus19d4reoDTRDPzH/j6kFT/7N+9byT73kGapKIElD5hEEpF0ueV0vmBBA+n8dRQgrBYlIFdgcVhPv12mtHZKcIspR8OgyOCzoKnWbYVEtwUZFVlt+/dKo5KkuvOZL13Gqs0tEVw7XXGImJqelneFxaUlwXF6ZhqHDh+Rw+/ZsQv9paUqO35SFzP7tm1ac4/gviZR4Kb7WBcD08mqw0kr20iK9WBstrU9rMZNSyELCwt8i2ed77VH458MH7mGYp6RFrnJUpdhgZb5ZQGSpXz+ttptMF5B4k6WKeaX79OOgOOO6euB+SSs47LLORbbNqys3O112qPKVdTI9NHJGPRYrJKJw8KoEKoaPg1TX2tb89EQ6/xtt1nO/6QAACAASURBVCkLxEWCiM+GLVBgsF7A3Xs23wPiKMbC4gLuvPNO2ZwOJ2lSsC4QaMTIowD9QYKs28dwsYsds7PopQNgWwvlVAPdQR/DXh/XXP4CfP/NL0NvsYfO7CyKMEA/7cMPGfVgCzDoYlQ7SXnPEwK9XgAzKo6wlgi2qetbrvdKdb0zCQEl0M+k1tJzVQQUAUVAEVAETj8CSqCf/jbQM1AEFAFFQBFQBM4aBLYSgS6TkLRoDgIh0KkiJ5nOSV0uJM2ZdU5Ci6QaFWbOcpcZxZIFbNd1dtRnTUNtoQsRlRrzkSXH1uRViiLTS4zymAQeCXS/hXZWYM/SHIr7v4SH/uiP8HI/QLrYRbBjL9IyRcNPkQ6WUDI3ODDEJQkmWhp3BwMhk4wTrbD0lY2sqOuoGudUtnBz1tJ2VQU6pL+QPA8jUtE251h4Lu6FE7C0Gc7o642hX6JX5rjsp9+ChYMH8dQX7kExt4BtcYRWGSAqPIQkH2jlSsVkUSAjt0cbesQoUuZlG7cE2qCHASeBOa/P7GVro20VrPxOigBo1S7W1j5SWj0XHrKc5BoVYFRSGlIzQy5K4Czgj48elcQkieMYF1x1FW67/XZknbYQT/3FAeJoGj596NdYRIFuLZkrBbrYY9Mif30KdJJwolyvETcr2ZlP6srsC7Qzl7GARRKWHDR57ySNfaR5KseiowDHC+Zoc70gCtEf9A1BSltnqgP5Y3uIyVA1udRDOge0Oiious4ysXxuz8xgmKeYmp3F3n37ENrvSCpFjSaiRkuKEUjyc6wRrEgih+ZYay3HqEnHVjZ8IwswSM7Sut/Z2Ju+XpEw7HNZJt9LFrUUE8joacgw8sokOGrnY26dkfUtrdDZTlS9B3GMJE2QZEwx9+CHVP2Hkg3PtpB92uxjyaW1n3kAqoF5j/YGfdk2arVE0eoFodi/d5hPzuIGdzo1wq8idEmGT8DOXJ4rJpjUg9b43rDFgrHQNkLCj+jKcfJ0pT3RD4IOG2XVJkbVX/0zjGRlC2/U8ZZNHhlgIygToBhIcYxTtfrs6z7xHKIz1TFjSG4szgOOtfIjwRWGOCpLDLwCWeQI/dWv3UG8MtVk1MyTChDc/eye1XVlNYl9FgXERSaFQubfaBECXZTzJitZ/jnSUXLPjbrXtJBxBOHYbOqmbKyDba0Rp1siS1JTaEMrclrms4iIcRdRLEVMVL2vp3vZA9eiGEyhlnP8WA+BXtnUr9AMta5/wh1YokfY12y+udvnCLdR/LdgVhH/1v7dtUgBiSGhdUnEIinex9bthyfXabexsLAo71QNFnO4PHVLFLsLcAnU67uBT/iy17WhucUkeELuqVGrV52qVpZQP+OxogC+34hFu2l7R5w7hb+Mha6+aJUzk77OTPmSURkcjM+8xTxbAjz37HN429veJu/fdAbywhgIYxwdDNHNM0y1p9HKfXHmyQcJGp0mDiTzGDY9eK1InlVXXnQJXvXyV6AVNGTcTFisIc4oLLgpxHlHnDckCsja4MsYZwh0M2bIW1vNYcD0bvtadOYBrGd8XAgogX5ccOnKioAioAgoAorAOY+AEujnfBdQABQBRUARUAQUgc1DYCsR6M4CmsR5nUDnJC6Xw4cP47vf/W5FsnMynuuRPOcEuss9X5/Ca/MwPNf25Ah0ThLTWjOiHa8l0A0jEqHwYgypQEeJHYN5dL92Dx66649x+cIC8uEQ6cx2HOwlGMBDZ3Y7rr72Olx59QsRNGP0mSMcBVgaDNCenkGSZ6ION4okY0VLIsllZJIxlInXtRToVHmmmRCOJtObreYyjzlJS0vvoUx45wGQN0L0UKBx2aXoLSwinVsQxXmUFYiSErHkoJO/MuQXRfcFSVSqJosQRUbLcaM6DJkVXZF1hRWmkjA3Gd1xFCKKQmRpIsQxyfScikA/NPnqeSbnRz0mJ5BzmydMRp13RhGGyKNYsPTaHey6eB96ovINRNEc20KDtfopz1MIdBJ/tErPDREuWduWEJ9EAAuiTsFrD3Yc1NWy0yPBTcLcZFybLFYS5tJwtFkPmDjtVJ2m+IBqeXaBZDAUi3LhLUm610gwOYgoiFkE4qGbZIKfz2ztIJB86oTEfKeN62++CX1GQvD4goM1RTbifCH3JBudxSTMxJ6UbTyRxbOEDckCW4wghJzEFFiTZKtwzWhxb6MtSO67TGgjVicuRuld0bY2u9iBzOIKYiyW+CwOiCObeU4XBhYn0C7dWLjLfWbvOd535h40e07TDFEcW4t4D0EYy/3K4gXy4lnSR+iZPi/lASspv0VcP0lBaLaV+82uOqrTMCpGEctPUHq6+14IQ3GCtwUtYvNt4kJEP76GetcriTddNlxRA4kgEj/czir9KwWwwUswI+1tJKpGUY4UYcic9FwIIinsYO2DV6I/TKQIQaID2P+4jc0CDsyeDEHIQhqkKGmJMWFZzbl+0nYrfm/5dkNg2axzSyoGlmA01u4jAtI5fdiRt0ag2+zoGoEuOInLgGkLQ5vZ1hVik4UmRo2fJ6kUHrHYhpEA4mxeFGjSnnxIj46JN17tEpdpYKtN3fEnYTXSK6+25qQeWtc8r7QP625Q0zQbCtEsdXG0G8/NN2Yd+9iz2Jfw6XbBPkS1ubXYdwUIfAaw4MzdE9ICtYIHt1/pi87xYhJAJ/N7WyQkThvVcmzbj751mNTWcYVGbvAcy08XEl36uVW4L/OhsGNv1RaG9DXjxJmzuCIZU8iWi8MT37s51vM5y2I+Fl594d6v4PNf/CKSXoJOGmCaRZODBF7oY6lV4tIXvwjt3dvE+WX3zHZctG0XekcXkRclZmZ3YKGfoPRCMCc+4rjOwsDARK6Iw5GMb8TOR2Gf2aalrE2/tet3hQ1nDsJ6pieCgBLoJ4KabqMIKAKKgCKgCJy7CCiBfu62vV65IqAIKAKKgCKw6QhsNQKdk7XNZrNSmbt8VZJoBw8exCOPPFIpZWnbSlUMf3M7l5XOiWN+1uXkIOBUvfxN9XmUOwI9tfK3EJkXY+BRQQjM5F0Ez/0zBt/8Gi4a9GRKeSluYh4RumEHadTCzvP3Yuf554mynbmaQauJ+V5XiEwqvM189oi8C0hiCnFP0on565apWWPinF85Ysz0D0egkwHP4eVDRKSkAw9J6COhsrjRQG+QIAxitIIYeS9Bo/DRKAMh0IsykzneMvSQW2v1siDhSTWkOR6JHapxSUxw8pcEOXEx1sS5JYhhSAwWJfgBMpKPtAknO0ui1GheQevtkqphiTsPxOJeFLFhJOsntKGXLNuAfqtAOkRciiHymjayRu1NopgEurmXjBraEZcjG+XVepXhSMcIi+PI/nX7Xd5Gxsadf6vu6cBH5pdiOcyFtDatyEVJWXoY9gdoRg3BSEh4WcsSmfIfQ2hIPy6NOp38D5XUJV0Q2BeiCLe+7KXiiGCsp4VNFkt+thsV4aHLYiZ5L/tdmwSeVNgjukkWcogC3ZC5crb2+p0Cvz6+iZKaRLhblzYFgSF065bDxKVSUBKvojSkPAsO0gTNVkvuM0Oqy40lRSmiNhdeyKifXdGKIdBNH/ap5C9IBJOQo3Id0i/pBpAkA/iWWDZuIRZ7IVeNBbsjv9ccraxThNxHxN/2NcvLW+3+ZCLeWWlLUYaNBagw5lhiXQ7Waivm8vqG4bHqZIM3AZfMeCd4Jfk7Nm45El0IdOLLrO8sEQwZBTBk8QqjE+IYc4uLaLc7hjyuhJfWxl1M8Z2tfwovMC4tay0mcsCc84pE73p45vEs8Fo8gxQwCCYsTrDW35bQlnN1x3VqfJfjLupzq0C35+ezL7mce6sEHimqbWEH7wtiw2ISujE4RxIWLfEe4ljIe9nFHEwCyH7vYHBksyvLmFjkIf372PFv2ZhYt7xfdSC1ZUerFHHIt1JL5Mh4VyazvFZgmRNIRbKPri4NCuS+eR7x2URSmBgKniwiiuKaKt0cyzgtjFTurpjGuNCc/mWUVe7OZay4oHbujgJ3a9aLD/hWQVW0G9YNaV4rBqnGelfU4UZ/U2RgngY+Mo/FhHwSnd5lWU3B2KmMO6e4cYJjGQl0jpVyf3GczxNEUqyY408/9Qn8ySc+AS8FWomHZspiSuNqMpjyccvtP4Cdl5wv70X0/GkwKSVzBTcR0jJCWQZCoIccd70RgU53I1d8QBxN3jyf4c7zwIy3gvL4q9/phVqPfpIQUAL9JAGru1UEFAFFQBFQBM5SBJRAP0sbVi9LEVAEFAFFQBE4HQicSgK9ToJVpFCN/HF27HXSnBN4bt3nn39elDBuofLcKdAd6Vff7+nA81w45ijrkwQ6bdzJjVDJafONESBHiFRsYUs0ygStrId2fwk7ilyIuz5t+sMmkrCNXk7VkS9K36TIUPgegriBfmrUTE5hZzSXRg1bJwNJoBvVWd0k102cj8gFEnbsMwUVVJkhnAKqw2XVAj6zxnPaxpOgDSSDl3alg4TkQoDIj1AmBWIvlAlhXruYkJJUoAKdGduS000C3UyaL+/TI8tRw/yYcxaiw94HTvVNMpIWsna6GUIoySS+UWFz7yRPSSaKWpv4+cTdE/JdrOSpAk4ThHAE+uq9s1Kg21XGrawnkkfVrseJlEnK4pXPyaiN6+3J9cz/qdalqk3U01aFWuaGNCOlJk4DJNNkst2QUTKmWOJVFL2CuSHiTNZ0hvb0FHbu2mViBAIfF+7bJwS7kNpW9SrnJLy2Jcu4XxLoljitmnWFy1orktj0QKfgt+R0LYvZ4eEylt3u5Xi2UIC/fRLolYrSqSVrvytVunEX4P5oRU/7e0fISdEESTWn8K9Ul460HWl6TfwBiRZDoLPPOfKfbg9Cxrs84jEA1t+nluc5r7Td8bokuLiCE+nnTnErl+VUrzW5f0VRVoU/hrUz96+NcpCR0Vi/M7dbcs857tgcd6r6l3o9xI2GKDaFprMMnxnR6gbVmYy/ay/Llc8r053rIUGPVVCPyHijjpaRyo5py1wQ3Ak6ptI5W9RUze4rGe+WSebN5VdXOapTMO4LdO6gYwb3WZhxnu8Ocr/QoWEDi+sjk0YyV9Sx7FArxA5M6vdVK6xFoFt2f0QCr9B2owoA8ywaU+KTPE898zy2o2RVlEECnY4eo0JEO/bWCGh3na44ZwMQb+qm7n2hrsyvH2ClqI3xtpW3jkplbrZ2JLQdnZc3s/2yvh8en+Q5y9+2wuJekfjMZATS0lJXrPkbraaJSsoyQ5bbShgS5vw7C/s+9alPod/r4cde9zpcfNFe3PeVL+Njn/okHvzmNxF6EXZPz+LHf/RfIoKPuz/+Mczlfdx2+ytw3qUXGTU5ifi8RCOMpbgmSTjmNeRdiXEPjH7gWMh4AlNM4572ZrRjKYPUHMkLgIv8GBHoWwFfPYeTi4AS6CcXX927IqAIKAKKgCJwtiGgBPrZ1qJ6PYqAIqAIKAKKwGlE4FQS6PVJ7XEC3RF4zsbdrXv06FHJ4eTCz0eOHKkU6KcRtnP+0G4S2qlcl6tvDfFrJrBFPyQTpGGRi9KIi1EU+UKc87fMi9rJ+WoCvFJyjeB2JEB9MtuQ2HUCyZHmzgLUnEeeZ4jjSAh0WpGaw5KAFiN0RJGHOCRhSpt0qpOZY0wlI2eAWQwQWgLMkPiGQLPkFlVZFYnvjjveTcan6Uf/X4l2JlHsFnO9NUqgvivD3FibY0egVjRe1RKTFNJnUqceL5eocHIdyZLKxEXIUleoYy3LnYpbiKIoErJt9549uOKKK4RIEHcFKvkln3t1YnH0zSR67dSiW9em1o9cVyKOesgK51YRGI60MOtUZOkxlzvKij52byNV5qlF4eQczWBoM8gNo7OC98Co+KPqI1aNXj+rassa3mZsXblnrdwT63fDybnm9e91FWp+pf5id+pI8+XHMOr9ZVitehsuX3elsXT957/V16w9E5Z5XqxnjBrH0/W+Y8eutUopjnn01MjlrYDeqKhg9bNZiURfNk7Kbb2ePa18DIeReYavpzDlJCNnnURMLAILrYwnDd1HWp2OFPEkWSpFeY8//jgG/T5uvOFGzB05gv/+D/8dhw8dEiv3fRdeiDiMcOTwEdx733149PHHcMGFF+HFt96Kiy/aJ8/Lf/ynL2BYZrj0BVdgeses9b6plzOYdxVbUmRiGuTybZFGbSxcbRw0D6Njx4iTjKLu/jQioAT6aQRfD60IKAKKgCKgCJyBCCiBfgY2mp6yIqAIKAKKgCKwVRE4lQS6qFsskVVX/tWtRqmGpCU7F35+9NFHsbCwYDKQraKM+9FFEagQsFmYlaeySSm1PrP1CWybUUxFNgXbvocsS5CkQ/n/1HQL23fMyORxt9vHcEgrW1L2ETwvouZcFFNmrtdOilfHtp7yZmZ39L0202lDwNlxkywfVxw7lwv+phqPv/fs2YPLLrtMxhkuhkCfpOw9bZenB1YEFAFFQBFQBNaFgKSJM7Iky6VIbHbXDiwtLSGIIyRpKoVidAz5+Mc/LoT5O9/xv8j793vf+158+hOfRKPRwC++5z345kPfwtvf/g7Mzc3hT+++G7e9/OV440+9Ee9+z3swSBK84Y43Ynp2m8R45CbcomZrX7f/X9dp60qKgCCgBLp2BEVAEVAEFAFFQBE4HgSUQD8etHRdRUARUAQUAUVAEVgTgVNJoJOMckRWPWu2nnFMorzVaonqnOs8/PDDojqXLOkgEGtW2rbroghUCIhUcUyB7nJ2HZnOXPUgQF6kQpqTPA9CWqBnkkPebjexbXYaURygu9TFwsIihoMcnhcg8BvwPZKsJjPaZWib49tjr0TiT5K5aROeVATqtt7OGp8HrKydba46xxR+v3v3blx88cVCpnNMWqng56SesO5cEVAEFAFFQBE4CQiw5I8+OoHvS9xGXhZCnDfbLQyTBM88ewCDwQD33XefPA/f/FNvwncffxz//pd/Bf/xd34HyWCI3/zN38TiUhdveONPYTAc4q//5q+x98IL8JM/+ZN4/wc+gKltM/ihH/lhiZ6gPXzJHyXQT0Jrnnu7VAL93GtzvWJFQBFQBBQBRWAjCCiBvhH0dFtFQBFQBBQBRUARWIbAqSTQSUyRrHLZu07p6bLRHbHFEyRJzr8//fTTYt3O//N7bs8fXRSBCoFl+ef867gC3FrJMx+aOeVZKiQpjQxo4x6GPjqdNtqdFo4enZO+Nhwmoj4P/BhBEIuFO4XJhlytOyA45bmzUeZvkwtdya60qU4LAm5ccREQJMTr2epuLHGOFtu3bxcVep1AZxGP2+60XIQeVBFQBBQBRUAR2CACQqB7PsqyQG8wEKcnKtGZge4HAd73q7+K++6/D3fccQfe/KY3oRk38MQTT+AX3/VueW7OTE2jPxhgqddDEDfQbLXQ7/exuLSEqekpNNttvP5f/bic5VKvCz8M4NF1aiyKpx7/s8FL0s3PIQSUQD+HGlsvVRFQBBQBRUAR2AQElEDfBBB1F4qAIqAIKAKKgCJgEDiVBLojo1z+cJ0w57n0ej1885vfFOt2kla0jHTqdNde3IcjxLQNFYEKgXpg7krKb68U4rzZjCXSmjnoNnVdSHX+zfM99HpdeJ4vdu2+T2VyaKzbCw/OzdsQ6JYwX6Y8pwqes8VKoG+FnunIcmfDzjHFOWDw/Pg9M8+npqZkTGk2m+h0OjL+kESvE/AucmIrXJeegyKgCCgCioAicCIIODcWIdDzTJTkeZHj1/7Df8A3H3oIb3nzW/DGN7xBdv3odx7B+3/v9/DBD34QWZLit//j7+DeB76Kt77tbTi6sIBPfPITuPLKK/H9P/iDpjAWpdjCx80mChiVOxeXCS+fXfpN/Y8nciG6zTmFgBLo51Rz68UqAoqAIqAIKAIbRkAJ9A1DqDtQBBQBRUARUAQUAYfAqSTQ68R3ncjiZ6pBSVx9/etfryzaSbA7Equema4Z6Np/j0XAzsoum6q1a1mL9zRN0Gw2ZDo3zRJRYpl+WMpnLuxvnh/A90KZ6aVteyGR2IYYN7bgRtEutvHLMtBLOzssaaOqQD/N3XQ8+7xOgnMs4nhzww03YGZmpnK34NgyTqCrAv00N6QeXhFQBBQBRWDDCJC85ns1XXZYOEYLdxaY0cadz725I0fwmb/5DLI0xVvf+lY8+cQ/433vfS/uuusuhH6An/+3b8OTBw7gzne9C4ePzuGPP/pRcW155StfKcR4WZSIGzGSLIMf+JZUX37aSqBvuBnPyR0ogX5ONrtetCKgCCgCioAicMIIKIF+wtDphoqAIqAIKAKKgCIwjsCpJNAlgzrPZVKNhDkJLU7kkczid/z9wAMPIIoimczj4uyUhdj0PNnWWb9rayoCBgFHakuPsaDY35W9eyGq88D3kOWZTBrTun15IUdglcdMCmU+OlXnhSjPPf5FlOck1evqcxLvpSXSnbxKCfSt0DPZdi4HnWOGi4Cg0pxtOBwOce211wqRwMUR5W4755Sh6vOt0Jp6DoqAIqAIKAInigCJ64LvLh4QBgEOHT6M97///fjlX/kVxFGEj3z4I3j00Ufx0pe+FK9+1auwY/t2fPtbD0vu+XnnnYdmo4kHv/F1FGGIHXvPx75LLsGuXbsQNWLMzEzL89VE44RyjKKgHn0kMx83BqqbBp3oNel25w4CSqCfO22tV6oIKAKKgCKgCGwGAkqgbwaKug9FQBFQBBQBRUAREARONYFOYpykllOcM998bm6uUn0ePnwY09PT6Ha7JqMxTYVQ58LPjnjX5lMERgg423T+pZZFXiPPnVK8LDnJC4kHoBqdk7yDwUCKN0iQ55nJOKeNu1GRs4iD+zUFHIZAd6S5VaGLEt0eV2aJSbSrAv1091AS4U6Fzvbl5D7Hlt27d6PdbsuEP//PpV7U47Ybd7843dejx1cEFAFFQBFQBI4XgWU55L55lzk6N4e3/PRP48Mf/jD27N6N3/rN38I999yDN73pTXjLm9+Msijw9P79uPPOdxhnHs8Ty3cS6HkY4JrrrsV1110HzzeFiI5AbzVb6A/61TbuXJVAP95W0/XrCCiBrv1BEVAEFAFFQBFQBI4HASXQjwctXVcRUAQUAUVAEVAE1kRgswh0l29eJ51cBjF/U93Jdag4JyHuvjtw4ACefvppmXxz2zrinGS5U6zzIuqftVkVgRECnMA1faUocgSBBxGLo0RRZCjKTDLOqTgnkRqGAS644EJ0uz0sLi4izwtkKV0QuA/auDurdpdlzn1xAtkccbkCfYywl1liVaCf7N7pxg+jeDNjC9vfxTs41bhzGHDfUX1O1Xm9EMcpzp1a3eWfj9r6ZF+N7l8RUAQUAUVAEVgZAfcOTdcUV4Dq3oeNSw4ddUL57chsySQvS1P4J9E0Hkv9RBXO71ik+tm//3u8+tW3Y3p6Cl994Kvg+zgLWg8dOoQyz5FmGb50zz1468/9nNi6/9e//ivsf/55XHT5Zbjq6quxfft2eS8aPY+BKDJxTHJM99K0wmWpAl17+/EgoAT68aCl6yoCioAioAgoAoqAEujaBxQBRUARUAQUAUVg0xDYbAKdJ1a3TuZnLiTN+dkpyt06nLB76qmnZELPEeibdnG6o3MEAfYdQ6Iyl9zzSng+p4kLoMzh+Tbr3CuRDIfYuWsXpqemcfToAuaPLsAPAoRBhMEgQRjGI8yEDHfZ6nUoaYPqiHP+vUaiV3byqkA/mZ3PTdg74oBEAYsj6sU5rihHWsgS7STYb775Zjk1R7yrRfvJbCndtyKgCCgCisBGEeAzjwWoJMpZZOqeb6IMT1NbHBiCRWL9fn9ZkRhja0ho813nmWcP4J/+6Z9kXwGLBQHz7IxjeQf/xje+gQcffLB6j2/EMe74qTuQphn+7nOfxTOHDuLml70MV139wg1dkhLoG4LvnNtYCfRzrsn1ghUBRUARUAQUgQ0hoAT6huDTjRUBRUARUAQUAUWgjsBmEehun/X8YP6N/3fklVuH/+cPJwCff/55Ub1orrn2yxNHgHnlVCJTie6J4jzPU5RlBj/0EDHrPPAwHA6kP1544UWYn19EMsyQJJmQ581mC3NzR+U3xr1Gl5Ho49nqVa+unb4HlFSh63KyEHDqOqcs58Q/SQCS4i673H3XarXAHxIP/G7fvn2Vvawbi07Weep+FQFFQBFQBBSBjSLgilHr5Hm9+MsR6iwio1LdrcdnYpKmyIscfhjgvvvvx2/+xm/I6ZRFKXnoXNw7ON9wuA1/ev0eoigW1Tr/5XxvD3zc8rLbcOULrtrQJSmBviH4zrmNlUA/55pcL1gRUAQUAUVAEdgQAkqgbwg+3VgRUAQUAUVAEVAE6ghsFoHOyTYSWPXcYR7HTfo5wstZR3JdKmDm5+fBHHR+5uIsl7WVFIH1I+Ahzw2BTvt2Q6AnnO4VK3ffp/iqRJoyPqCBdruDXm+AdEjFui+q88APMRgOEQbh+g67TIE+vgkJ9JWU6+vbta41GQE3ntQLdjimuDGEn0mqM+uemefnnXeeEApcXDRE3Slj8hF1DUVAEVAEFAFF4PQg4KzbqTZ3SnSeCf/PZ1q73Za/u/dwPu/4mc/AJ596Es8++yx27Nwp7zl33XUX4oiuOwN02h20O23cd9998i7urNejRoylbhdTU1OYX1jAhRddiEaziTIKcdlVV+G8vXs3BIQS6BuC75zbWAn0c67J9YIVAUVAEVAEFIENIaAE+obg040VAUVAEVAEFAFFoI7AZhHoVL1w8q6ehV7PIXZKT67z5JNPYmlpSdbn3zn55xQvnNDTRRE4PgQMWW36Gy3bmftZoPRylJKBnovNOsn1MGyg3xug1ZpClrLAw6jFScC3Wk1k/ON6lrVmf5U8Xw+CG1qnrhwnme7Udvw7CQNHJHBc2bNnDy688EIZY0hCUJ3Hz/Uc9A2djG6sCCgCioAioAicRAT4bCNJfuTIEbFp5/OLi7Nw5zOPTit8HpI45w/X5/PuD//wxSHxSgAAIABJREFUD/GZv/1/8brXvQ7vfve7hSjnukWWy/bc9nd/93dx/wP3w/N9FCYARyzfi7LAME3xxjveiM7UFLrDIQrmm1vl+nou2fr2VKtKOM74H9ezI13nnEVACfRztun1whUBRUARUAQUgRNCQAn0E4JNN1IEFAFFQBFQBBSBlRDYLAKdk3lUwnBx2cJOje7U6U4Z88QTT0hGo1OMchtHpjuVqLaWInA8CMikcZ6JbTtF5L5fohDyPBVbdxZ45DmV6SXSpEAc09K7BUaDDgdcJ0C73UKSHEcBB2eBZRJ4XG2uM8PH03YbWZeT/xxn2L4cf/hD0oC/XT461ecXXXSRrCO2tL2ekOxuG42P2EgL6LaKgCKgCCgCpwoB98zrdDry3sx3ab4385nGwtTFxUVxXOE7EZ91fDcngf7nf/Hn+JFXvQp33nmnEOjTnSns3LlTCPn5o0fxkY98BF/6ypfR6/dFaT6zfZvY9zx/6CDaU1N4zeteK6877alpIdbznBT78sW9+YzXEK70RqQk+qnqMWfHcZRAPzvaUa9CEVAEFAFFQBE4VQgogX6qkNbjKAKKgCKgCCgC5wACm0WgO5Kck3ZOAeOILf7mpB6VoJzse+SRRyrbdq5LIovqGk4M1jMdzwH49RI3CwHP2LTzB14uxDkJ9DD00e400Ww28PzzB8WqvSwCFAXt3hvwyhC5CNQ9yUknAb+mNGrFfPSVCHQl0TeraVfbD8cOp74jSUClHQmF2dlZGUdIjHOdXbt2iQLdEegkGdxC4kFjI052S+n+FQFFQBFQBE4UAWffzvdnEud8n2ahWLfblecXn2N89s3MzMg7tnNoYSEZifUPfehD+MxnPiME+ve9/OX4wAc+gE67jQ9+8IN4+9vfLsWsJNWzgu9OJV51++14x7veiYce/hbe+6vvw/zSIt70ljdj1+7d6C71UBQlAubjjC18PeKbz3hd4TixLq9pqkI/0e5wTm6nBPo52ex60YqAIqAIKAKKwAkjoAT6CUOnGyoCioAioAgoAorAOAKbSaBzss7ZJDtVJ0krTvI99dRTlRpmYWFBJv3cupzsc1np2kKKwHEj4Jn+E4YBPL9AliWAl6HZjNBuN4UY5+TykSNzaDXbYt3uIUKWevD9WGzd84ympbQzzSd7i1YkukwBr6JAP1adddzXpRusigDHF5IKHEf4mWSCi4+49NJLhTRwhTwcZ2hX6xwvHBnBvzulukKtCCgCioAioAhsRQTcOzKfayTPp6en5bnH9xo+++655x58/vOfx3ve8x4hz0mkz83NiS37gQMH8Nxzz8m6VJzz+Xf0yBFEYSTPxf5ggMWlRROjFEWI4ghhI0YYx5jdtQM33nIz6wuRlXTuieGVPnz+sODVgWWJc/7Xkejus/y267lXJyXQt2Iv29rnpAT61m4fPTtFQBFQBBQBRWCrIaAE+lZrET0fRUARUAQUAUXgDEZgswl0p0B36k8qQ2kR+fDDDwtKnIBjzjkn8Thhx/Uc8eX+fwbDqad+vAhUNujr3XBc7U3+ukCep4iiUBTkSTpEHIfYuWsWU1NUa83jwIFnETeayNMSUdRAkdP620dZUMUcIgwiFFSf40QIdJ67I9I5VUzyXBXo623RE1mPJIErwOF4wkxYEuQcb17wghdgampKvidBzrHGWPjnQi5wHTfu8Dv+6KIIKAKKgCKgCGxFBJyjCp9jznXFFYJ99rOfxd13341LLrkEv/ZrvybPPCHDg0AI9UcffVSKycqiQJEX8D1TvMqffr8n9uxUrfthIG8teVmKEr30gQv2XYTve8UrMMxTUb7zmHma85XrmOdmXXk+TpirhftW7FVn1jkpgX5mtZeerSKgCCgCioAicLoRUAL9dLeAHl8RUAQUAUVAETiLENgsAt1ZKHNSzqlCHUlOJcx3vvMdIa/4nVObuyxH93e1cD+LOtZ6LoUyJLccY43OL44lNktafwrh6YjPEiUyDAaL6ExRhZwhTTPs3Xu+KLOefe5ZlEWJ4WAI3w+RW+vRUmRSPrg/7osZ6GVpie/6eY1fx4oW7uPnWk0lrwcFXWcVBFycgxsz+H8SCBw/SIBzrOHfqKxjYQ5/+Perr75aCPW6NbsQCKaxq6gI7kcJdO1+ioAioAgoAlsdAT6rGFNCFTqfXS726JlnnhGHp23btklMEm3ZG3GMd77znXjiiSekgJVPPhLnXunJ3/7sz/4cg+EAfuAjZHFZUSDJM66EfZdcgosu3if55412C9t37ajU53xXKvNCUm7G684q0nwFIMct3XlCWra21Xvc1jo/JdC3Vnvo2SgCioAioAgoAlsdASXQt3oL6fkpAoqAIqAIKAJnEAKbRaC7zEVHdjFPkVaT/D/VLQcPHhTySxdFoEJgnKhehZw2xKcjzEe/ja0pMzuHaLUDDIfM/oT8MAc7DGOxbQ+CEEVekiYfI+XtFK47jxVJfG2v04GAG0+cTbsjDBxJ7pTkPDeXc05igWT6BRdcUJHrjjQ/Hdegx1QEFAFFQBFQBDYTAefyRDLdFYnx+cjPVJu/973vRZHnknN+5ZVXCtEukSfw+RaF++9/AL/127+NpaUlsWqX8JoiF8KcP9defx2uu/EGFKwxtNbs/OwWzS7fzNbUfa0XASXQ14uUrqcIKAKKgCKgCCgCREAJdO0HioAioAgoAoqAIrBpCGwWgU77ZBJYXDhZt3//fnzve99bRmSpVfKmNdvZs6M1yWs3a+u0TeOZ46VRFXsporhEmiXwPRMLkOe06o6NNXsBIdGzNF8BNyeFMiS9zBjrcloRcOOEU9jx/xxfnO0sPzvCgN/RaeCaa66R70kqMNdVrGatZftpvRg9uCKgCCgCioAisEEEXGyJc04RUtzz8O1vfxsPPfQQ9u7di/POO08I9G63iz/80Ifw2GOPSRb6rbfeissvuxyPP/4EvvKVe9Hr96Ww9e//2+fQ7ffw6tfcjkcfewxP7t+Pa657EW646SZDniuBvsFW0803CwEl0DcLSd2PIqAIKAKKgCJwbiCgBPq50c56lYqAIqAIKAKKwClBYLMIdJ4s1aGc3OPP008/LbaSzpad5DqzGXVRBI4XAc/3hCinFXu1eKJJFwvSICjRHyyg2WyYLE8/FMJcQjzhI88LdDpTGPSHKxxaCfTjbY+Tvf44ge5s2kmUOzK9To7PzMzghhtuEAKdeehuUXv2k91Sun9FQBFQBBSBU4WAiz9yZDp/33vvvbjnnnukkIw27nfddZcUkv3SL/4iPv3pT0sh62tf+1pcf/0NePDBb+Cxxx7H63/89cjyDP/5D/4AWVHgp//N/4THvvs49n/vaVy0b5/YuCuBfqpaVY+zHgSUQF8PSrqOIqAIKAKKgCKgCFRzQaV6EWpvUAQUAUVAEVAEFIFNQmCzCHQqXozy16h85+fncfjwYVGOkjh36tFNOm3dzbmAgIjBTZ64s3H3fVq4oyrU4BpBAPgB0Go1pXAjjpvYPrtdVOiDQSIkOgl1Eu7HLkqgb7Wu5OzbnQKd58cxZPfu3QjDUNqe4wkXjjckDvbt2yffmQIKFk6YrHN1vdhqravnowgoAoqAInC8CPBZ5p59fNaRJHfPOT4r77vvPvz6r/+6PP+4rjwrrQuLKTjjMzGAFwQSp1SUBY7Mz2PHzh0YJglectvLcPkVV8APA2RFbt68rALd/ZbjiSXm8Z69rq8IbAwBJdA3hp9urQgoAoqAIqAInGsIqAL9XGtxvV5FQBFQBBQBReAkIrBZBPqDDz4otpFcODnnCC536i6H8SReiu76jESgTmrXFebus8k5N4orH2EYWBVyKnnXuZCpdD+IxMb70KHD2L//aaRpjnarjShirIAv9u2eZ4hVQ8pXPdPMCMvf1MJ9K3Qhl3vOc+E4QkKAxAHzXJvNZkUQsDiHxIAbb/i71+tJlIQr5FECfSu0qJ6DIqAIKAKKwEYQcG5OfLZNT09LhjmfgXwPWlhYwHce+Q4+9clP4YknnpD3pUsvvVTU5xnJ86JAGMVoNFuI4wa2zW5DfziU78M4wvkX7MULr34hLrjoIiHQkzRdkUB3r0oadLORltRtTwQBJdBPBDXdRhFQBBQBRUAROHcRUAL93G17vXJFQBFQBBQBRWDTEdgsAv3hhx8W8opElyOveLJ1IouKGF0UgeUIrECg15TnJLZJnLMfFSVJcKqogLIshPRmbAAzr6+66ip861sPo98foNFoIs/YD0s0my2RUc3NHTWfZVECfSv3Qlds42xqnfLuxhtvFAKd44jLOOdvEucs3uFvqvKoSCepwGW8kGcrX7eemyKgCCgCioAiMI4An4V0YeGzjwViJM6dypyW7X/80Y/itpffhjvuuAPve9/7cOTIEXzqU5/Chz70IXz9618XhXmSpMiLEi9+8Uvw7/63f4dDhw/jne96lxDsr/uxH8X2nTvQZwSKB0RxfAyB7s5J1efaP08HAkqgnw7U9ZiKgCKgCCgCisCZi4AS6Gdu2+mZKwKKgCKgCCgCWw6BzSLQ77///spW21kwc4LPEVic+NMM9C3X/FvghMYI9Gp21li3C0neiJBlKdJ0iNKR6L4hTqemprBtZhaHDh3B/PwCwjBCFMZIU0YHZPD9AGVh+iE/m0UJ9C3Q8KuegrNer+e8khC/5ZZbpGDCWbSTROBn/o1jC4t3nBqd/9fUq63cynpuioAioAgoAutBwL1LU3XOZ5x7x2ax2N13340/+i9/hJfddht+5md+Br/wC7+ATqeD3//93xelOp+T/z97bwJvWVXf+f7POXeuiaKYh6KYpIgiDogoZRsnUPvz+iVqh05DJ9htBOlEQ0eSThQc+70oJHQnDmCI2iovQj+jtkaGTkPSaDqD3S2gLThACVIIVEFR0x3POf35r3vXZddm773+a5+zzz3n3O/Bsures/Yavmvc/9/6r/WZz3xG/uudd8prXvM6eenLXiZ/eO217r70V73m1TKjR8HXazI2Pi61pdNe9Hj35BHubtW0tFRDQLfUGGG6TQABvdtEiQ8CEIAABCAw3AQQ0Ie7fikdBCAAAQhAoKcEuiWg//3f/70z7KnQpaKWN/CpuKWe6fodHwg8m0DaA10v6nxGPFexW6+0brYWnPDdGKlLvdZ2XlP++O6pqTWyd88B0b93P7VHRkZHZXxsQprNlrTbNRlpjMjCQjOV9DNHxHOEe/+2S9344L3vXvKSl7iNEP6IdxXM/T3pukFHvdB1Q4UX07kDvX/rlZxBAAIQgEAcAZ3/dH7TNfZ1110n37n7O7Jt2zZ55c//vPzoRz+SO+68Uy699FKZn5uTT3/mM7Jjxw55x6WXyt9/+9vyjVtukdeed74T0H/33/6ubNh4iLzpzW9266qWergvLMjI6IgT0fVqHP140dyL6fo7BPS4OiN0dwggoHeHI7FAAAIQgAAEVgsBBPTVUtOUEwIQgAAEINADAk889sRB9wx7QUrFKf2o8K3/VqOdv49Yfz89PS0//vGPnZilf/bu3ev+Tnt9qqFPhU7uIu5BZQ5kEunbNFVAXzye3f2ptZaPbde70FVMb4sez67exzXXtsbGJmRhoSYj9VHnda53ndfrI048dwZfWdzQsXjZeUI4X7YG+99xB3rVTciPA1pvKnprvXhPcj9+eIFc//bjjm7MOeuss9xx/X6MSY41/kh3L7j7cazq8hA/BCAAAQhAoFMCXhxPrpX9aSu6Bt+9e7f8+3//7918qfPnq171Kjnu+OPknnvvlbvvuUeOPfZY0WtObrnlFplbmHfrc33+sMMOc5tYd+/ZI2vXHyInnLhFNm7c6I6CX7t+vUyMj8u8W6OLuJVXu728Xk8K6J2Wj+ch0AkBBPRO6PEsBCAAAQhAYPURQEBffXVOiSEAAQhAAAKVEdj5+E5nZPPilRrP9Gc12Pkjkf2dxN6wpz+rYH7fffe5sF4kryyTRDzEBFTU9iK6F8317yURvabtcPG+z9FR9UZuOW/0+fk52bt3j2zatEkajVFZmFfxu74Ul4/TC+LJNDzKVsLT3f8OAb3qhubHEBUB/KkU+m8V071YoOKAfvRn/53+7owzznACuo5LeJdXXVPEDwEIQAACvSCg89/s7OzyCSs6vyVPWNGNZCqC/6t/9a+ceK5HuX/wQx+Uba94hTvC/XOf/7zbYKZHuP/r3/h1cWq4iAvbbDXdneZu92GtIcdv3ixnn322C6Mn+eicquup+siIqufSdJsNn1mWJS+86QUL0oBAFgEEdNoFBCAAAQhAAAIxBBDQY2gRFgIQgAAEIACBQgJP7XrKeZx4j/OkIO7FdI0geSy7GuX27Nkj27dvd0e267P+rnNwQyCOQEBAX/JCX1jQqwFqUm/UZM2aKWk06vLwww/JUUcdJbt375Wx0SmpycjBArp3n3ICfZGneyLHToTnUxUBL3yrMO6PY9d/Zx3L7scf/U4FhpNPPtnd6Zr0Mq8qn8QLAQhAAAIQ6AUBvynMb171d55r2vqd/n5mZka++tWvuvlP/+ze87Rbf6sAPuFE8Hl5+JGfyl/+1/8qenXS7Nyc26T22te+Rn7y0EPyv++/Xw49/AjZevrpcvzxx7vNaY2RkcWwMzOLa3gV7lVAX1ouIZ73ovZJw0IAAd1CiTAQgAAEIAABCHgCCOi0BQhAAAIQgAAEukZgz+49y0dCeqNd0vvFe4Vqgur1ol4wanjTv1VEV6Nd1tHtXcsgEQ05gZCALtJqq9iqx7UvyNq1U7Jx4yGy0JyXXbt2LV0fcEDGx9ZITRrPCOhOPE/+SWNMHRXvvl4Kvyy8Dzn6FShe8gh3L4zrhhwVy9WAr//2goEa/w855BAnHkxMTMiGDRvcsbPJMWkFikCSEIAABCAAga4R0DlP5zZdT+tcqH+SV5xMTU1Jc2FB9h844ML9zX//G3nggQfkwPS0rFm7VtauXSszszPy0MMPy3/5y7+UqTVr5OXbznUn9Oh3Gvanjz4qh2zaJJu3bJGJ8Qnn8T42PubWUCrOa3r6UQHdrem7VjoigkDnBBDQO2dIDBCAAAQgAIHVRAABfTXVNmWFAAQgAAEIVExg3559zmjnPUK9B4wXtLx3un7/s5/9zImWGt7fYazZU8ObN/xVnF2iHzoCae/wtLDdlrm5GVm7bo1MTIw773O9A/2pp5503lcLC/MyObFW5ufU6Gw5ut0DREBfiabkxQG/6UbFgOR1EfpvPxap4X/Lli1OWNdw+ns/HiU99FaiHKQJAQhAAAIQ6JTA4vU0o25+03W0eoT7jWQad6vZdGL3/fffLy984QulVq/Lu971LnnBC18gb3jjG+Wuu+6Sz994o7zoxS9yR7j/2iVvdwL6n9xwgxPPf//3f190aXTSKadKq16TxuiYuwpnbm7epeuOeV9YcOm6uThxB3qnZeN5CHSLAAJ6t0gSDwQgAAEIQGB1EEBAXx31TCkhAAEIQAACPSGw9+m9y+K3PxrZC1j+XkZnxGu1ZMeOHfLkk08ue6yr8U0Ne/6udO9d2pOMk8iQEEh7oGuxVNxeug9d9PhS9YZqyVFHHenu6ty1a6drc/v27ZW1a9fJxMSUzM2qF3PagzzPA93ftb50z/qyrxUe6L1qVLpRR8UCL4zrZgj9t44hfnOOGv9POukk9zv9TsPomKPjlNa/vyu9V3kmHQhAAAIQgEA3Ceg8ph7ixx57rDtpRdfdutbWzao6T440GvLwww/L5z73OfnTP/1TN/fdcMMN8sD2B+VlL3+5PLJjh9xy662y9fStct7558lHrr5axsbH5X3ve5+bO2//L7dLrdGQ4044Qep6XHvCy13jX5hfkEa97uZYL9wn1/IZl990s/jEBQETAQR0EyYCQQACEIAABCCwRAABnaYAAQhAAAIQgEDXCPgj3DVCL0x5Lxj9nQrmeu+wGu0eeeQReeKJJ5YFd/VY8fcU+zvUu5YxIlolBLzInTwwNCmgt2VsbFSmpw/I5OSELDQXlv49KePjY+4agXp9RBr1UW3B4lytlj8I6P3aiFQk0GNj/bG1OuboOOPuY52ddYZ8PbJdBXQVzf1mHS2Pjjn6YcNOv9Yu+YIABCAAAQuBp59+Wv7Fv/gX8ulPf1o2b97s1jQqlN92221ujlSRe93atU5c/9SnPuXmyHqj4TzRP/6Jj8stt9wizXZLFppNGZ+ccHefN1stt56fmJyQl55zjhx2+OHS1Lmz0ZB2ve7mTo23vbQRTcOONEbcOl9/9ywB3S/PuBvdUqWEqYAAAnoFUIkSAhCAAAQgMMQEENCHuHIpGgQgAAEIQKDXBJ5+6ullT05/B7GKV5OTk8549+CDD8ru3budQU09QP1djf6edITzXtfYsKWX49+07IHedse0z83NuuNI1RtdRXTvLaWnJdSkvuR9XkdA7/Pm4T3Htf50fFHR3F8XoR54GzduXLx/td12Y82aNWvkwIEDboxSg7/+QTjv80omexCAAAQgYCKgAvpb3/pW+exnP+s2jenn+uuvl2984xvLc9383JzoPehf/epX3TpcBfKxiXG59tprnff5xOSkzM7PyezcrExMTbn1+5O7n3Lz6HnnnSdHHHWktGp1aaiX+dId6/66Jr8Ccye6tEXqtYPXZO4nBHRTXRKoOgII6NWxJWYIQAACEIDAMBJAQB/GWqVMEIAABCAAgRUioAK6ipD68Ue4q3Clxjr1hLn33nuX72VUL1H9zofTn9WT1N+j6D1DV6goJLuSBJzgHflZvrN86bla8kh1f8x6e+lkBPWfqjlDrjogt1ptmdMjwMcmlu4P1e/V0Jvlga5f+N/7o+GTXu7uwaUwmkZa1I8sF8ELCagArl50Or6ood+L4+p9d/jhh7v6dveyLm3k0XFGxxa/aUJ/9h50oIYABCAAAQgMMgE/x+m8pmtq9TT/2te+Jq985Svl13/91+Xhhx6Sj37kavnYxz4ma9etlfe8971y7/e+6+48f3rvHrnxz/5MXvDCF8o/u/CX5V2/+ZsyOTUl/+Sf/F8i9bqba8cnJmSh1ZI5Fcn12PaFBbcZTY9u93ef68kvelx8vVZ363z/4Qj3QW5Zw5N3BPThqUtKAgEIQAACEOgFAQT0XlAmDQhAAAIQgMAqIaB3oE9PT7vSeiFcBSz9t3qI/sM//MOyh2haINef1eDnPUZXCTKKmSRQRjj3z7dronZa9SofHR2RZks9qKZlfHxEFpp62sGCnPn858uD27fLgQMzSwK6epmPSLu9eFx7TfQoUxXV3QGlGXWTJYYnwqXzj3jes/at444K6F4MP+6445YFdB1b/PUQySPb2aTTs+ohIQhAAAIQ6JCAnpyjVyGpYK1itd+I6jeEqXD9O7/zO/LhD39YJicm5E9uuEGOPuooefFZZ8l3771X/uIvviHzc/Py5JNPyaGHbnKntrz5n75ZNh1+uNxx550ytXaN/KNXvlJ+vP0B+f+//GU59Tmnyuj4mIyOj8vY+JjbbFhr1KXVbi9vVlucR/XsnsWrUNy2wnZLdEXFBwL9SAABvR9rhTxBAAIQgAAE+pcAAnr/1g05gwAEIAABCAwcgd1P7nYGPRXN1binx0PqHxXQ9XPffffJ/v37D/JIGbhCkuHqCOQK6BaPdPW2GnPG4YWFWWmMiIyNN6RWa0m90ZatW0+TH/3oR3LgwLTzOhcVzd0956NORF/+WW/3rOkpCpY0q0NBzHYCOr6ooHDUUUe5u13V23z9+vXu3+r9xtUQdpaEhAAEIACB/iSgc5l6letH5zz9+A1i+m89wv1Xf/VX5eMf/7gcd+yxTkg/++yz5XWve518/etfl09+4pPSqI9IrVZ3957r8e3/z+//v/KCF50pf/THH5NaoyEXXnSR/O/775NPfup6efkrtqkqLgut5qLneXPBPadHs2teOtnz2J+EydVqIICAvhpqmTJCAAIQgAAEukcAAb17LIkJAhCAAAQgsOoJPLnzSWdU8/cL67HKP/vZz5a9P3fu3OkYce/wqm8qxQAyrbJhQbteb0ir2ZSF5rwT0EdG1MDclC0nbpbZ2Rl56KGHFg3HNRXO9Tv9W8VzBPRBbJH+bnPdsKMeeM95znPc3fZ+046OM+4uVj4QgAAEIACBASdw4MAB2bhxo5vj7rjjDrdJ7KUvfan85Cc/ka985Stu7X3qqafKjh07RL3RD9mwQV7xilfI448/LnfffbeceOKJsmf3XvnTT3/GzZWPPLpDXvu618mGjYe4u82b0pafPfaYHJiZkZa05fgTT3DX2zRGRmRkbFRm5+bc+l2Pa2+rN/qA8yT7q5MAAvrqrHdKDQEIQAACEChLAAG9LDmegwAEIAABCEDgWQRUQE8elfzUU0/Jj3/8Y3dHor+L2HvNgA8CBxNQU2yBSH6QqJ4dTo8NVZeoWq3tjnIXUe/jBTnq6KPkyV27nNF58f5yFc/1rHbvha5/6891EXd3et4R7tRZvxHwIrqOK89//vPdkbRaz0nvPDbs9FutkR8IQAACEIgl4O811yuRrrvuOieC/8qv/Irce++98p73vMf9/OlPf1p+67d+S37605/KFVdcIf/oFa+QL37xi/Kzx34mV1zx23L/fT+Ud73rN90pUXv27pG1G9bL9MyMXPKOS2VmblY+d+ONcthhh8krfv6VMj45IdOzMzI6NiZSr8nM7OzyBtl2s+U80flAYNAIIKAPWo2RXwhAAAIQgMDKEkBAX1n+pA4BCEAAAhAYKgJPP/X08nGS6omuHugqoOux7t7wpx6h3D08VNXehcIkjbBlRfS21OotaTa1rS0eb6rtTP89P78g4+NjsrCwdC+nu+jci+ju5s4lAb3mBHgV3jnCvQvVWnEU/r5z3aCjnxe96EUyNTXlPO/080wbwMhfcVUQPQQgAAEIVExARe99+/a5+8jvuusuGR0ZlZe97GXy6KOPyn/+z//ZrXmOP/54eeSRR9y6++ijj5bty+2tAAAgAElEQVR1a9fKrl27ZH5hQY448kh5+KGfyle+8lWpNxruCPeXnftyOWTjRueF/tjjj8uPtz8ohx62SU7bepo0222ZnZ+TkdFRabb0dJ+m+7fbnthsSl3XUnwgMGAEENAHrMLILgQgAAEIQGCFCSCgr3AFkDwEIAABCEBgmAj85MGfuCPcVdBSQ54KWXqEuxry9Gf1QucDgYMJqCnWIqAvCeu5nuhLd5c7D3Jxx4uqV7neF6r3nk9MTDoBvV7Te9G9eJ5M2+fBXZBOJQ0IAe9druOL3vWq96GrB/ri5oka10UMSD2STQhAAAIQKCbg19W6UeyBBx+QRr3hBHO9HumHP/yhE8n/5m/+Rl760rNlfGxcvvTnfy4/+MEPZNu2c2XDhg3yta99XRojY+5qk7HxcXl67165+OKL5ZRTT5Vv/fdvyd59++SkU09x95zrveetdlvabplUk/ml+8/Hx8bc/NpcUAGdzWm02cEjgIA+eHVGjiEAAQhAAAIrSQABfSXpkzYEIAABCEBgyAh84+vfcAK69zZXD1Dvfa7iuf7x4vqQFZ3ilCbgReykgJ2OLC1qt5c094TQXVuQ+YX9MjU14Y4mnZ9vSXNBN3O0RC3A4+NrZHp6Rur1Eam5I9z1kxbuEc5LV+MKPeiFch1XVEDXMcaPQTr+6FjEiRcrVDkkCwEIQAACXSOg85nee65e6Ndff70ceuih8su//Mvyd3/3d/KBD35ADj/iCLnhhhvkbW97m/M617WQbmTVPzofqvf4yOj44tqnJu5Oc73fXIXyF734xXLKaac68bwtbed9rp/6yKKnunqf1xt1N8fqBsX20lq/a4UjIgj0iAACeo9AkwwEIAABCEBgSAggoA9JRVIMCEAAAhCAQD8QuP3W25fFKzX0qZClRjsVt9QTWIUsxKx+qKl+ykNaQE/nzYvnaQ/0pNitgvqCjI23ZW5+Rg477HCZnFgjP9n+U5mfb8uaqfXOG31hXr3T/ZHtPh0f/+L96e7jXK749DsBHWPUmK9jzPT0tJx11lnuZ//Hj0HqbccHAhCAAAQgMMgE9HQVnc8OOeQQ+cIXvuDW0295y1tk+0+2y0c/+lEZn5iQ97///fJ773mP7Hn6aXdnuR617tbeWvBaTQ4cmJHG6KisXbfO/azf6EbXl77sHDlu82bZv3+/804fHRuVZru1fNS741YTJ6RrZHifD3JLWt15R0Bf3fVP6SEAAQhAAAKxBBDQY4kRHgIQgAAEIACBXAK3/MUtzlCnYrl+1Nin/9a/1WtGBXU+EDiYQJGA7kXyhIjutO3k75d+ri1IW2bklFNPkmaz5cTzWm1UxsfWyOzMgux84ik55pjjZW52PtEOVXhP3Hm+dPz74v3ofPqdgPc+1zFGPezOOeccJ6Z7L3QVBfTD1RH9XpPkDwIQgAAELATWrl0ru3fvdkK6/rtWr8m+/fvdz3qE+y/90i/JF7/4Reed/qEPfUi+9a1vuZNYWu2WNFttmVqzVidFecMb3iCjY2Puj25ynV+YdwL8yOiITM/MOE90d4LUkte5Xo/SkrbzWlfxfKQx4tLkA4FBI4CAPmg1Rn4hAAEIQAACK0sAAX1l+ZM6BCAAAQhAYKgI3PqNWzPL44WuoSoshekSgTwB/WDxvNlckHqj5u64brdbMqMG3ppIva5eyCOy0JyWzSccJfWGyK6dT8r+/bPSqI2JiG7gaEurWZOJ8amlUxA060uivBPQ9f50L6Qv5Qcv9C7Vb7lo/P3latjXY2i1vvVv3YTjT7JYt26dPOc5z1lOQNsGHwhAAAIQgMCgEdDNX7rZ1F894k9uGh8fd0e269/6R09bSX4aIw3nJa5zpH73SxdcIJ///Oedh/lHPvoR+Yd/+AcXXOfO555xhvzSP/tlueoDH3Ce6xqfeqn7E6IWF1U1J6hrPha91pdS4zqUQWtS5DeHAAI6TQMCEIAABCAAgRgCCOgxtAgLAQhAAAIQgEAhgTwBHWwQyCeQJaAnxHMnbLedXVcNwAsLcy6qiYlxqdUXvYvV+1hF8DXr1JNqzh1RKq2GjI5OSE1GRB2R2626jI6MZwjoeiqCP75d/42A3i+tVQ346gGnRn7923nALd27qt+tX79eTj755H7JLvmAAAQgAAEIlCag85uK2Tq/6Uc9vFUY17lP/+i//WlOX/7yl+XOv7pTXnL22fKSl7xEPvLRj8oRRxwhb33rW+XPbvqiPPnUU/Ka17xGtm7dKnfccYfseHSHXPwv/6U0RsflPVdeKT//ylfqDkTnma5zrD8hSsV4TTcpnicvzCldOB6EQJ8QQEDvk4ogGxCAAAQgAIEBIYCAPiAVRTYhAAEIQAACg0AAAX0Qaqnf8rjs3pTKWPJ4dRXK69JqNWVhYV7qjbqMjo44T/T5eRXU2zI6NiLN1pw0FxZEj2BvNMbcn3arIc0FNf/qXdkNaSdvEXBHti95nuOB3lcNQz3QvYCugoIa9HWzhArpaujXf+sRtUkP9L4qAJmBAAQgAAEIGAn449B1btP5T73A9bSVyclJOXDggDuBRdpt+dSf/Ik8/PDD8oIXvEBOOukkeejhh+Sv77pLHnzwQTcvnnrac+See+6RxsiInHzKKbJmzZQ8/vjj7nj3w488UppSk6m16+TEE7fI3Ny8qAe7ivPuypN223mzt9q6/lrMOOK5sQIJNjAEENAHpqrIKAQgAAEIQKAvCCCg90U1kAkIQAACEIDAcBBAQB+Oeux9KbyInkh5yfPceYerB/rSteTqmKXG5dnZGXd8++zcokeW/nvRAF2TRn1E/1/a7Zq0WmoTrrufa7W62oeXPol71dVEjIDe+2o3pKh1qgJ68kh3FRW8gI4HugEiQSAAAQhAoK8J6LzmPc/13yqg62fjxo3y9NNPL86DIvK7v/u7cu93vyuXXHKJvP71r5dbb79NPvGJT8jY+LjM6YbCWk3m9MSWsVFpulN7Fq9BGRkbldm5eZlav0He8I//sUxOTsj0tHq36/xad89q/Dq36ryrd6Ajnvd1kyFzJQkgoJcEx2MQgAAEIACBVUoAAX2VVjzFhgAEIAABCFRBAAG9CqqrME4nZutn6Xh1abv/VDxXw3KrteC8ptqtpqxZu8aJ6QsLTXfPeb0+IvVaQ1qttjSbGs/iHen6OxXPDxbQNQ0vnidNxTUR7kBf8Ybn7zpXUUGN+vpxR8suCQ3qgY6AvuLVRAYgAAEIQKALBHSe88K5P3lFT1xRAVxP19Fj23UOVG9yf51JS9qyY8cO+au//msZmxiXN73pTfKNW26RJ3c/Jee87GWyZcsWue++++TBn2yXY447TtYdslFOOvVUt6aaVw/0hq6lWk5sH2noST11lwcV0PlAYBgJIKAPY61SJghAAAIQgEB1BBDQq2NLzBCAAAQgAIFVRwABfdVVeXcLvOx1rtEueYgvHbO+eAd6Uxaa8zLSqMvadWvcvZ36+/3798n0tB7f3pB6bURE1NO8vSy0qiF6UXxtSc2fS3qQ03vKz6qN4bi7FVsuNu91roKBGvW9YOBaR7vtPPM4wr0cW56CAAQgAIH+IeDvINe/db5T0VznuenpaZmcmJC5uTl529veJr/9278tz33uc+WTn/yk3Hf//XLW2S9xx7w/9PDDMjE1KUcdfbQ8sfMJeerpp2Xz5s2yfv16+cEPfyA7d+2SLSefLI3xcZnV03qWdhPqPNtcaLq11Njo2PLx8fp7/8k4Iwjv9P5pOuQkkgACeiQwgkMAAhCAAARWOQEE9FXeACg+BCAAAQhAoJsEENC7SXOVxZUlnjvv8MUj3OuNmrvvvFZry7p1a2ViYlzWrlsrj/z0YedJ1VyoSbs5LtJWsby2+L+aOK91/TSb6rGlQqwe5Z40C6dNw3if90vLU/FA72ZV4cCL6WvWLG6c0O/038ccc0y/ZJd8QAACEIAABEoRUOFc//g70L2QrlfU7N+/X+q1mnzsYx+T008/XQ477DC599575ahjjpFmqyl/+7d/K1e9/32yZ+9e+eV//s/l05/9jByycaP8wR/8gfz1f/tree7znidnn322LLTbMqve5ks5XPY+X9qk1qg3nLCe3KymQd0qye8zTCyZOOK9VFXz0AoTQEBf4QogeQhAAAIQgMCAEUBAH7AKI7sQgAAEIACBfiaAgN7PtdOneVs+rt1baBN3ky/fS96WVlvvwq67u87Hxkad9/Hjjz8mtXpNdj/1pKxdc6jUZEpazcWj2p147k79bi6L5/q7pFfVolk4+UeNxFm+Vn3Kboiz5e+AVc+6mZkZd/+reuSpYL5p06blu2IPrs8hBkLRIAABCEBgaAmo17nOZ/4Yd904pt7nu3btkuOPP16mJiflB/ffLzf/p/8k27dvl9e+7nVy1kvOcveh33///fJ//8IvyM6nnpQ/++KfyYUXXSQbDz1Ubvyz/88J7XpSy2lbt8qsHv3eaEhjdNSJ5JqmzrVug5q/IkV/Xzv4FJ4sAR3xfGib4tAXDAF96KuYAkIAAhCAAAS6SgABvas4iQwCEIAABCCwugkgoK/u+n9W6Q8Sx4vYqNe3atkJ8VzvP18W0PWWz5a022rwXTQwz88vyMT4uDMwj7r7QdUAPCHt1uL95+qp7u5Md8+p57kK72PuOY1n8ePF86V/I55nVpIa19Meab1o6Zquepvv27fPGfm1/k444QQ5/PDDlw3/vcgHaUAAAhCAAAS6SUDnN53X/MefuKL3j+umMT195Yc//KE7qv2aa66R8bEx+ZcXv1V+693vlued8Ty5/lOfki9/5Svy6te8Rl75qp+X91x5pRxx9FHyxx/7mPzGu94pDz30kLz61a+Wk085Rebn59295uOTkzKnHubtlrtH3Qn29bpLSz8aTncgjo6MurvW/Se9rRDxvJstgbh6TQABvdfESQ8CEIAABCAw2AQQ0Ae7/sg9BCAAAQhAoK8IIKD3VXWsXGYyvcqT2UmaX9XrakTarZoz8NbrbWmM1BYF8IbeY66G3lkRFdT14x7V70cWj2MX9ZRSLyo1RqePX19KxyLkI547Udofl67/1vrQzQrqBb5nzx4nZquQrkK2/q3f+/vJ9Xdq9Nfw+mzoo2KBPqsGfH3WG+/19/55Pbp2dnbWGff1bw17yimnyKGHHrr8rKbHBwIQgAAEINCvBPwGMM2fbvrTn/Vucj2aXecwnQt17j3kkEPc3KphdL6755575HOf+5x85Pc/IuOjY/L2X/s1+c3LL5etP3e6XP8nn5Kvf+Mb8urXvlZevm2bvPd975O169fJDX/6p/Lr7/wNeeyxx+RVr361HHfc8S5uPcVF5/Cn9jwt45Pjy+spztzp11ZDvqoigIBeFVnihQAEIAABCAwnAQT04axXSgUBCEAAAhBYEQII6CuCvf8SLRTQvXju/67LwrzeVT4qk5MTMj8/KzOz+2V0tC4jozWZm5uVVmtexifGZWRkVFrNljSbKqyrWK73meudnSrYem8ufKM6aRD+DlY1tquRX39WI78a3lXI1r/1SFkVuVVY91503pPOHz8byoM+r6KBT8+npc97QcF7zW3YsMEJAPp79UDXI9w1fxqH85jjAwEIQAACEOhTAjpX6SYw/Vvnru985zty3XXXic5tV155pZvT9Hudz3Seu/XWW+Wmm25y890v/uIvysc//nEZrY/I71zx2/L5G2+UB3/yE3nzP32zvPjss+Wuv/mWfP/+++Udv/6vZeeuXfLRP7hGTjrpJNl02GEitcVj4XXtpJ7mbp6uL25e4wOB1UoAAX211jzlhgAEIAABCJQjgIBejhtPQQACEIAABCCQQQABnWZxEIHlI9nTXJIi96I3eavZXjxidGLU3XW+b//T0m4vyOSUCucN90dF8oWFpjT1T7Mm7ZYah9ULfdELeVHERUAv2wrVqK4M1cCvRnfvYa6ecuqBrp7iXij33ugqbOtHn/Febpb0k8K7xpkU4JPfaTonn3zy8t316pXuBXYVIyze7pb8EAYCEIAABCBQBQF/oosX0P/u7/5O3vOe97h58y/+4i+W5zfdUKbz8JNPPuk2qu3YscN5ob/qVa+SdVNr5aabbpZzt22T40/YLH95xx3yP+/+jpzxgjPllNOeI1/+6lekVq/LEUcdJZtP2Cy1RkOmD8zIyOio2/y2uCFtfmke99fYVFFa4oRAfxNAQO/v+iF3EIAABCAAgX4jgIDebzVCfiAAAQhAAAIDTAABfYArr6qsZx6fnhbQF+9AbzYXpNVuyujYiBPRZ9UTfawhhx9+hPNE37dvvzSbLSe2t1ppD3QtAOJ5p9WoBn4vaHsPcfWO2717tzP2q4Hf/60Cu7tDtdGQn/70p/LpT3/aeahfdtllsmbNmsKsaDxeAPfCvU/b37euP2t8p59++kFHw/s0vcjfaZl5HgIQgAAEIFAlARWx/dUnuiHte9/7nkxOTcqLX/Ri93v9+LlP51Sd3/7H//gfcsMNN7h70GenZ+Xtv/Z2+e1/+2/lOVtPk49/8hNyy+23yflveIO85Jxz5Hff83ty6OGHyVv+6Vtk3/790mqLE85rS17oGp/Gr6f8cPVJlTVN3P1OAAG932uI/EEAAhCAAAT6iwACen/VB7mBAAQgAAEIDDQBBPSBrr6VyXzNex+33L3nUmtLSz2hpSWTk+Oydt0amRgflz1798j+fQdEnczd8e1Sl5qop3TD3Z+uom+Nyzw7rkPv3a2Gdm/w16Nlp6amnEe6/ySPXFfP9O9///vyzne9U8bHxp2Qrne5Fn383emaho9XBXNNV+PW3+ud6l5A1/Q1HfWi8892XFgigAAEIAABCFRMQOc4f+2I3zym85w/QUVPb1GBW+c2nYN92Mcff1y++93vyrZt22SkMSIX/+pb5dTnnCobD9skGw7dKOs2bJDde/fIA9u3y979+2Vq7RrZvOWExStPRtTzfMzNqQdvWFuQdhsP9IqrnOj7mAACeh9XDlmDAAQgAAEI9CEBBPQ+rBSyBAEIQAACEBhUAgjog1pzVeY7oGrX9D7OOZFaU8bHR51hd3p62onhGzasl/GJRdF0+sC0zC80pSZ633ld6jUVz/Webj3K/RnPLUT08nXpveAWNyPUlrzXak7I9uJ1+th0/VnD/uxnP5Ovff1rTkB/05veJHrUetHHH9muQrkXD/TfXjw/9NBD3eP685FHHunSV2FB24K/N12/17T5QAACEIAABPqVgJ/v/Hzl7yDXn3VuU4E9Kaj7o9z1d7p5bN++fTI1tUZ+9Vculp1P7hKp1+SSd1wq57/xjc4L/aabb5bXvu51MjM/J/WRhhPmF8/j0flR10htabUXT30ZHR1xR7nzgcBqJYCAvlprnnJDAAIQgAAEyhFAQC/HjacgAAEIQAACEMgggIBOsziYgBc3C0TOmnpHzYrU1EOrLs1WU9rq/Tw25kT0+flFr+fakiFY2nWRWkPqS3efq4DeUuNwSz3Y9T516qAsAe/97Y+PVSO/Mp2cnJT9+/c747t+549u93elazj/OxXBvThQlA8vhqcFdE1v3bp1cuKJJ7p01ft9sV4XvfO8eK5p68eL/mXLzHMQgAAEIACBKgnoce0bN26Uo446Sh599FG577773Pz28pe/XO68887ljWA6x+o8t3nzZjnhhBNEPdB/8IMfuLl3enpGPvsf/6P83HOfK2vWrZWjjz1ODtm0UX7y8MPy0x075ORTTpH5VlMaIw3dWebWRYub4RY3uS2K+P53VZaWuCHQ3wQQ0Pu7fsgdBCAAAQhAoN8IIKD3W42QHwhAAAIQgMAAE0BAH+DK63rWk0p2gZBea0q9sSCt1ozMzc+4I0cnJsZlbm7e/anXG04816Pa1RAs6nHeVoOw/rz4ndqFFwX0rhdiVUXovcm9EV/Fa/3zwAMPyHOf+1znVX7f/ffJE48/IVu2bHEG+ccee0w2bNggRx99tBMFtB7OOOMM571e9FEB3B/R7j3QVVTXOFVo2Lp16/LRsyooqNiQPOrdi+n+CNxVVVEUFgIQgAAEBobAF7/4RTdnnn322XLPPffI1772NdFTVt7+9rfL+9///uXNaf6EFZ1DX/jCF7o5Va9EWbtunTz51FMyOjYub33rW+WEE7fIf/vmXfKde++Ro489Vrae/nNOPJ+YnJQ9+/Y6r/axsXEnovvNbfo7nZ9nZ2ek0dCTfPhAYHUSQEBfnfVOqSEAAQhAAAJlCSCglyXHcxCAAAQgAAEIPIsAAjqN4mACaeHc31W+6Cmuxl09ur1WmxWpz0utrvef6zGji2L5gjuyXe8D1aO9RVpN9Z5aFMy9oK5Hui8ei6q/X7w/m085AspORexFI/us+/dTTz0l/+E//Adn5FfR+9/9u3/nfveWt7xFnnjiCbn99tvlec97nrzxjW+Uq6++WuYX5uUjv/8RWb9+/XIm/JHwyVxp3Cqcq9Cu8XrxXI39+uypp5665D1Xc3lRAV3FBe8Fj4Bero55CgIQgAAEeksgOd/pHKZHso+Pj7v5T+c1/ei8q/Oczpc33nijfP7zn3f/dhvI1kzJ9Mys1Bsj7pSe8YkJOePM58vJzzlVRvQI+FbLHdl+YGZa1q5f7+JamF+Qlnqgi3qjt1w8IyMNly5HuPe2/kmtvwggoPdXfZAbCEAAAhCAQL8TQEDv9xoifxCAAAQgAIEBIoCAPkCV1aOsqp69KHjXnPF2dnZRNFUjsjueu64e6PMi9Tl3vGi9VpfDDz9CZmbm5MkndzuP89HRiSUjsGbae06paK4e6T0qCMk4AmqE1/pLerV5MVt/r3WqHxUMfHh/vL4/8t1vclCPdj0aXr3b1etchYTk8fAghwAEIAABCAw6gcUj2KeXPMPHlgX0tWvXyt69e928pyeyrFmzxs2d6rGuIrp+FnTOHRuV+WZLZOlu85HRUXnJOWfLiSed5MRz//uZuVkZGfOnv9Tc+sl/nvnX4lHufCCwWgkgoK/WmqfcEIAABCAAgXIEENDLceMpCEAAAhCAAAQyCCCg0yzSBFRcbTZbznA8OjriBFYVUtW7XI24o2N1WWjuk4XWjBx99JFy/HEnyP/8n/9Lms22TE2uc0K63ncusijIqqf54h99fOlv/Qt7cE8an4rfWn/qxaYGfxXA9ePvTfdiuf6cd7y6igUqJuhd5+qFrh7shx122HL+/Z3n3jOvJwUjEQhAAAIQgEAFBHTO0w1j+tE1ka6HDhw4IHv27HFHuevPV1xxhbz+9a+Xc845R2655Rb53Oc+5+bXdevXy+49T8uadeucUK4e5yqcn3LqKTKxZkpmZuekrRsUR0ekMTYqM0ub2HSdpP/5tRECegUVS5QDSQABfSCrjUxDAAIQgAAEVowAAvqKoSdhCEAAAhCAwPARQEAfvjotVaLaM2q2CqrqgT625BU1OzPj7uk8cGC/E11HRmrSGGnKoZvWuXs+dzzyqDQao/L4Y7vc0e2HbjxcDhyYkeZC2x3t/qxPIq2kt1WpfPNQkICK2ypseyHdH7/uPez8Uew+In+vuraDxbaw2Db0315A17th9dh2H9aH4X7zYHUQAAIQgAAE+pyAzpN+3tQ5UkV0/ahwrnOqbiz8vd/7PXc1yplnnik333yz80LXZ/T7jZsOlSf37JEDMzPuOPeff9Wr5djjj5NmuyXNdtsd1a4z69jEuMwtHQnvNxv6JRICep83ErLXMwII6D1DTUIQgAAEIACBoSCAgD4U1UghIAABCEAAAv1BAAG9P+phxXOxLGq33V3n3qNY791Uj+NDDtngjjBtNEakLQuyadN6mVozLjt37pTZ2XmZmZ6X0dFxGR+bkunpORkZGRO96/yZ6829QK9nwyeOI3Ue6c+YiVecwxBmQEXtxbtUR9zf/h5z75HuRfDkHeX6OxXF/V3oGnbz5s3uvldtB4cccoiLTz8+rArsCOhD2IAoEgQgAIFVRkBFcxXJdQ5UT3T92Xug//Ef/7GbB1/72tfKD37wA3nsscfkjDPOcH++//3vy6233Sq/8a53yXyrJR/9gz+Q/TPTsu0Vr5BNhx8mLRXNx8ek1RbR49sbOo/Wnzmhx/mgLy2XENBXWaOjuLkEENBpHBCAAAQgAAEIxBBAQI+hRVgIQAACEIAABAoJIKCvxgaSFqyTovai5VZFdLXiNpsLMj8/J4ds2OCO/3ZiqTRlcnJMGiN12bdvvzu6Xb3NpybXy9zcgrSai6J4rdZwIvqiPq5m4yXhPCmgu+NKEdCrboUqmt95553u2PWzzjrLHceu958nj23XI2u9CO5F9cW2UHPHv6uXnT6jR9Tq397rXOPw3uoalg8EIAABCEBgkAnonPZXf/VX8r/+l15P03Rzpf5ORXT9nf6sV5k88MADsnv3btFTWfTP008/LT/60Y/kjDOfL6NTU7JvZlrmFhbkmGOPkbGJCWlJW8bGx6VWr8vs3Jz7e3kJ1F48wh0BfZBbDnmvggACehVUiRMCEIAABCAwvAQQ0Ie3bikZBCAAAQhAoOcEENB7jnyFE0x7fKdFbT2yuyWtdksajbpe3ylzc7MyOjYirWZTFpwhuSb1uv6pO4F8bq4pU5NrZXa2KdJWwbwh7Zamo98vXXZe8wJ6a8kDXX9eygsCeqVtwh9F++1vf9sdu75169ZlL3TvMa7Ct/c496K5z5T3Xn/Ri17kvM71iFrvde5PKvACuooKfCAAAQhAAAKDTEDntE996lNy++23i24u001oupFMf6/znv6tx7nr7/1JLX7u1PlxZn5OZGRE3nzBLznhXI9u13vP204dr0lNj4Vv6TqrIQutxePhVUlHQB/kVkPeqyKAgF4VWeKFAAQgAAEIDCcBBPThrFdKBQEIQAACEFgRAgjoK4J9BRPNE9Cf8RBXD/NWq+lE8rGxEZmbn5P5+VlnPN6792ln8J2cnHJGYPU8V0/zkYYalusiouK5yEhjTNrtRSOz8zw/SGyFCzUAACAASURBVEDX3yGg96oRaH2p6J30FFcPcjXyq/FfP/pvL4r7u169d7qKByoYqOe6F8yTR7WreOCf4Qj3XtUq6UAAAhCAQJUE7rrrLvnhD3/o5kY9zl0Fc51Lb7nlFvfzeeedJ9/73vdkx44dcvrpp7vNaY8++qjce++9ctwJx8tCrSZnvvjFMjE56Y5r16PaVUTXDYpSq7t70PUI92ZaQHdi+mLJFs90SVx7U2WBiRsCfUoAAb1PK4ZsQQACEIAABPqUAAJ6n1YM2YIABCAAAQgMIgEE9EGstU7y7AX0Jc/wtLgtbak3xHmhq2g+Nj7qxG4V0Y884gh59NEdThRfs2adqDY+N7sgo6MTsjDXksnJde4+dGk33B3o+mnpRZ/O+KsG4yXh3P+NB3onFWl+VgVuFcrXrl3rPOX8Hegqeusf702n3uX6vQrmKhisWbPGPeOF9VNOOcV9p8K6F9IX61hPLdCNFH7DhDlrBIQABCAAAQj0PQGd43Qu1CPc1TNd58Kf+7mfcx7q+nnpS18qxxxzjDzyyCNy9z33yAtf9EJpjTRk7/S0NEZHnRLuDuapqXbecEL6/MK8E9D9dSjLHuiexrKIjoDe9w2EDFZKAAG9UrxEDgEIQAACEBg6AgjoQ1elFAgCEIAABCCwcgQQ0FeO/cqkrF7i/p5qf3x74nh1acnIqAqkbdm7d4+MjTfcfdfqjX7yySfJ9u0PyszMrPM617vPR0cm3N9jo5MyfWBOGo1R54nuHKxqi17NCOgrU9M+VX+suj9mXX/vhfKJiQknfKtXndazflQYUE+7TZs2yZFHHimTk5NOJFeBfWZmZqlODy6T1rOm4z3RV7bEpA4BCEAAAhAoT0DnRXdNTa3m5jV/D7rOlVNTU7J//3654oorZPv27fKOd7xD9u7dK5/5zGfcnPn6N7zeHc8+VxNpajx6Hc7IiMzOz7nfj46PORFdvdIPOrXFH+GezLYe4IMHevmK5MmhIICAPhTVSCEgAAEIQAACPSOAgN4z1CQEAQhAAAIQgAAEIAABCEAAAhCAAAQgAAEIQAACEIAABCAAAQhAAAL9TAABvZ9rh7xBAAIQgAAEIAABCEAAAhCAAAQgAAEIQAACEIAABCAAAQhAAAIQgEDPCCCg9ww1CUEAAhCAAAQgAAEIQAACEIAABCAAAQhAAAIQgAAEIAABCEAAAhCAQD8TQEDv59ohbxCAAAQgAAEIQAACEIAABCAAAQhAAAIQgAAEIAABCEAAAhCAAAQg0DMCCOg9Q01CEIAABCAAAQhAAAIQgAAEIAABCEAAAhCAAAQgAAEIQAACEIAABCDQzwQQ0Pu5dsgbBCAAAQhAAAIQgAAEIAABCEAAAhCAAAQgAAEIQAACEIAABCAAAQj0jAACes9QkxAEIAABCEAAAhCAAAQgAAEIQAACEIAABCAAAQhAAAIQgAAEIAABCPQzAQT0fq4d8gYBCEAAAhCAAAQgAAEIQAACEIAABCAAAQhAAAIQgAAEIAABCEAAAj0jgIDeM9QkBAEIQAACEIAABCAAAQhAAAIQgAAEIAABCEAAAhCAAAQgAAEIQAAC/UwAAb2fa4e8QQACEIAABCAAAQhAAAIQgAAEIAABCEAAAhCAAAQgAAEIQAACEIBAzwggoPcMNQlBAAIQgAAEIAABCEAAAhCAAAQgAAEIQAACEIAABCAAAQhAAAIQgEA/E0BA7+faIW8QgAAEIAABCEAAAhCAAAQgAAEIQAACEIAABCAAAQhAAAIQgAAEINAzAgjoPUNNQhCAAAQgAAEIQAACEIAABCAAAQhAAAIQgAAEIAABCEAAAhCAAAQg0M8EEND7uXbIGwQgAAEIQAACEIAABCAAAQhAAAIQgAAEIAABCEAAAhCAAAQgAAEI9IwAAnrPUJMQBCAAAQhAAAIQgAAEIAABCEAAAhCAAAQgAAEIQAACEIAABCAAAQj0MwEE9H6uHfIGAQhAAAIQgAAEIAABCEAAAhCAAAQgAAEIQAACEIAABCAAAQhAAAI9I4CA3jPUJAQBCEAAAhCAAAQgAAEIQAACEIAABCAAAQhAAAIQgAAEIAABCEAAAv1MAAG9n2uHvEEAAhCAAAQgAAEIQAACEIAABCAAAQhAAAIQgAAEIAABCEAAAhCAQM8IIKD3DDUJQQACEIAABCAAAQhAAAIQgAAEIAABCEAAAhCAAAQgAAEIQAACEIBAPxNAQO/n2iFvEIAABCAAAQhAAAIQgAAEIAABCEAAAhCAAAQgAAEIQAACEIAABCDQMwII6D1DTUIQgAAEIAABCEAAAhCAAAQgAAEIQAACEIAABCAAAQhAAAIQgAAEINDPBBDQ+7l2yBsEIAABCEAAAhCAAAQgAAEIQAACEIAABCAAAQhAAAIQgAAEIAABCPSMAAJ6z1CTEAQgAAEIQAACEIAABCAAAQhAAAIQgAAEIAABCEAAAhCAAAQgAAEI9DMBBPR+rh3yBgEIQAACEIAABCAAAQhAAAIQgAAEIAABCEAAAhCAAAQgAAEIQAACPSOAgN4z1CQEAQhAAAIQgAAEIAABCEAAAhCAAAQgAAEIQAACEIAABCAAAQhAAAL9TAABvZ9rh7xBAAIQgAAEIAABCEAAAhCAAAQgAAEIQAACEIAABCAAAQhAAAIQgEDPCCCg9ww1CUEAAhCAAAQgAAEIQAACEIAABCAAAQhAAAIQgAAEIAABCEAAAhCAQD8TQEDv59ohbxCAAAQgAAEIQAACEIAABCAAAQhAAAIQgAAEIAABCEAAAhCAAAQg0DMCCOg9Q01CEIAABHpP4MYbb5SLLrqo44Q/+MEPypVXXnlQPLt27ZILL7xQbrvtNvf7L3zhC+5nPv1J4Fvf+pZs27ZNzj//fNF2sWnTphXLaDfa5Te/+U0599xzV6wMZRL2deCfHcQylCl31jPT09Ny+eWXy/XXX+++vuSSS+Taa6+VycnJbiVhikfrZPv27QM5diXb00q3pdj5QMeALVu25Pbh+++/Xy644AK5++67XT2uRPk+9KEPyVVXXbWi7dM34irywnhkGiIIBIHKCSTXRGeeeabcdNNNctppp7l0k2Mh6+zKq2JoExiktU5Rf+ikgnTdec0118hll122ou9AljL4+Tm99sn6fXo9nfXObkmTMBBYSQLpNalvx+n3i36wYyinLFtGmTm6H953Vrrei97DVzuflawb0oYABA4mgIBOi4AABCAwxASSRvdOipklXrCg7YRob59NvnyulFCZLHG32mXa0NxbqvGpJcs9aHmPL23xE+nxo9cGv2SfWAlxtlOe/SaqWOcDH07LnxSJ0jyShrSV6Cv9ZJCuKi+MR532Qp6HQOcE0v07LQ4kv+8X4aDzUhNDrwgM2lon1B/KcvNiVz+8AxWVoai/+zk7vSZKC4yDuKYtW688NzwE0oK0fy9Mv1/0Qx9O9zlfC2XeZZPvO6tpjrfOTSv9Pjg8PYySQAACnRJAQO+UIM9DAAIQ6FMCeYv72OzmLeZX64I/lt9Kh08bo8rsju5mGbrVLn2eVkJcK8OjKqNgmbz0wzNpT4NetstBH7v6bUOMticL06RxLGQAS4ZdCYNSrEd9lX2qCuM441GVNUbcELATSPfvrLExOR4ijtnZrvaQlnm53xhZ+kNMnvvtHSiUdy+Sp9fEfgzIEugQmEJU+b7fCaT7qebX94G0sB56f+hFWfNO0iuTtypOmOoFg07SiJmbVvp9sJNy8iwEIDBcBBDQh6s+KQ0EIACBZQIr7eFJVaw8gSyxeqWNr91ol2kP9jI7vntdO902CvY6/91OL2186GW7jBFyu13uTuMbZG/EZL8N9dmYsJ0yzXo+OU4NyiadGA6MRzG0CAuB6ghY1kRJY3No7Kwup8Q8aAQGca1j6Q8x9VDFBrSY9GPC+rKfc845B11p5MugcWVdwYXAFEOZsP1MIPmOk34vLNpE0ssyZY1RZa97quqEqV7yKJNWzNy00u+DZcrHMxCAwHASQEAfznqlVBCAAAQO8ghUHL0UqMC/8gTSHr6ao34Qgrp1727yhWolPFRjazj9wt1Lj+vYvPYi/ErW3yC/jCfzPkhjeowXWD94fw+7QZrxqBejHGlAIEzAsiZKjomDsN4Jl5oQvSAwiGsdS3+IYTdIm+H8uiPG+1xZrEYP1pg2QNjBIeD761FHHXXQZhHrcd+9KGn6/fUd73iH/MIv/IJLOnZ+7of3nV4wS6dhnZtWK5+VqBPShAAEwgQQ0MOMCAEBCEBgIAkkBYB+EE4HEuKAZjrvjvEyR4t1G0G32qX1zuVu579sfCvpcV02z1U9t5Ler4P8Mp40LPdDX45pHzH9NSZsTB5iwg67QZrxKKY1EBYC1RFIjjV5a/X0BqRB2jxVHTliLiIwqGsdS3+IqflB2Qzn+/jf/u3fyk033SSnnXbacjE9k6x+H7M5MYYbYSHQawKWPrDSm8+zNp+eddZZcsEFF8jdd98d7agwSBt8utUeYuamfngf7Fa5iQcCEBh8Agjog1+HlAACEIDAswhwv+nqbBRZXudJEit99Gc32+UgHcuoddBto+Agt/BuH9EZw2JQjRXJ9j6IG6Ji7rtb6fs8V8ORioxHMaMGYSFQDYGYNVGyz660iFANDWLtJoFBXOvE9AcrK6unozW+qsKl32m8J6umd+GFF8ptt93mkk6v/xCYqqoR4u0lAd9P0+07+T6w0vNe3viU7qMxG9wGZYNPN9tCzNy00u+D3Sw3cUEAAoNPAAF98OuQEkAAAhB4FoH0i3i3hdPYBX/WXdya6bz7rfS7vDzH3Juk8VjEkGT+kp6d6Wc1vrwXuKywvmKqfulLG1B8uvoieuSRR8rtt9/ufhWTjyoElm62yzICetrrMtlxYl54k89l1XvaAFDWKJh3kkCMgNqNth0zxGZt4kj35XQYS7vMa+NFY4XPd9GzybKF8lFF+7GyDRmBYwwSmmasB3KRAJ43H4Q29PiyF80DaU/7rDi77Y2fN7ZY+npRfSbrKNknsuZHzyTWOG7JY5nxqJtzeGj87HTeLOrv3W4r6b6UbMvptlp0tGdeX4k9DrTo5IT0fFI0j2TlJzYvyiav3VjXI7HrPd92YtcaeWN7J+0lq+xphjGnsZRlYZ1jfLiitWyZdVIe29j2lIwnvabISqOo7sqsHz2fmFOUitp/DMtkmkVjzLZt22T37t3y3e9+t7DaQ2udbo1HyUx0uz8UFTBv7Zx8JtT+Oh27Yvtdet7y7fehhx5a9m7VONP5LiMwdXstWzRmxLyvhNpL3pqxiLW174Tag6U+i9pdTH9PppVXV2XsOp28RyXzVHQaVpm1g+9rW7ZskWuvvVYmJyeXk1OmX/rSl551KoOlProdJu/dtZNTIGJOu6qinxW1ibJtNot72ffwonVPN98Hq1gDdrv9ER8EILDyBBDQV74OyAEEIACBrhOo+n5T64K/aLHvC+1fWqempuTyyy+X66+/3n1lOarO8gJpOSoqS9iwvgQWGVnSFdvNlxEfd56hSw1kyWPF8phmNb4Yo25M4+1mu4wRlizGtFjDjKVt+/YZY8y3xOvzajFMddK2Y+o2JJYm8xpjgA7Fm8xj3nhgjSOvf1bRfmLYJuswz8gXIwgUCbZZ+QoZh/LmgyIjbV4bztvwZDG+dGt8zTJIf/vb35aLLroot9osc1GWJ01I+LEaxy3jRlXjUcwc7gFWMW/GxNmJMJpuBGnPqc2bNx+0lvHhs0QrSx/R5y35zes7ofEvma9u9TNLPEVcstY3MQKHdY6xju2W/h3Ttj3zmDVRzCkeMfNLTL41rGXdoeGsbK31muWBH2rb1iPxQ4JyHqO8dmFt/7Esffi8Meaqq65ym49Dn7y5spvjUUy7KtMf8spomQuLxlRr3Wkc1nYTqg/9Pk+cS/++aPNIqC9Z+2TM+6I1Tmtbt/K3xtfJ/GypNw1j7TdVcLW0wdA4aXmPSobJ2sxkqbdurdGt9dLNcHknRGzatMnkqGF5typaZ3S7n8W0iW7UmzW9ZFq9eB+0co1ZA3az3REXBCDQXwQQ0PurPsgNBCAAga4QiPUujEnU4tGt8Vlepny6ahx+73vfK29729vcMXV5L8YWMTxdFotnZnqH+vbt2zPFkvSLqvWFIJmnbryI5L3Ipg06ZQ2uVR2xnebVCQuLgdxqSEu3mZBBIkao0bh0V716BvlPXvwx8VrbVNm2HTMmWI1Haty74YYb5MMf/vDyRpkig5813mRes4QmSzxZY05V7SeGbUi89nHFCOhZ41ZRmy8aR4rmA4thIuSRqfnST5F47RmEjMdW7mmPeu2/fmNXURwhA0vakHvzzTeLCh7pT3JczPPuTz4TM27EjEdVzOGa7yrmzRgGyXVH2tvJ2kay+l16HZOMK902y4wtIRE9awzIW8sk8+bHvp07dx40T+WxCPWzMvWbN/5Y1m/pfFrWiWXaS6h/x657tZ+n66doTVSGhbU9x9ZZkXhVpm2H2lQ6TuV0xx13ZI6f6TLn9ZvQqS5Z7CzjsWW9kdX/knde543voTHmF3/xF+XSSy8trPZurXVC41HV/SGvkNa+ndWfY/uB5iH0vmDtg2XDWdpxmT5pKZtljRfT1ley72jaKobGfmLzrPEXjfPW9pvMZ1EbLJO/UN9Ob2bSvPRyjR5bR90IH7KrWR1Litbu3djErfGHNpeUaROd2Gs0T5Y00/nOWst1q62V6WeWNWA32hpxQAAC/UsAAb1/64acQQACEChNoIrjt31mLEJN1sI0vfBMh7niiivcUeN33333s46o82lbvfGS4CwGr6Swcdlllzlvr5DxIMvQYjHIhF5sYirdG0X0mSwhoOjoq5h0uhW2W+0y76jD5LFvmue0cSfPKJB+sSsy5ma17XS8SWOV1vd5550nV1999TJGy+kKGjjvZc1ariQDzYe1bcfUd9ZLcbp86eP+VDTw9znm1Um6f+X1myyRL+9F3zJ2Jctu5RzTfmLYaljrmGcV2pPhtF0+9thjbswtMsBlef7FzAcxwk+6Pi+44AJ3dKN+stpKuo46NfJkjRu+rGlGlrbvn01y1/FF//ybf/Nv3NdFeQ4Zx6saj3oxh3s23Zg30+0gqz1njRWdih/JOHUNs2fPHrfZomgOsRyzr2yywhUZ8NL9LDnvpJ9L80quv9JtMisfeW3WeqSmte/Ejtma99CaL6ttZ9VXVrii9pLVvorWvZpmcnNOaG0YM47GzDOWfFvbYp5Ql24vlnErWYZ02ZNXExWtvzSOPK6x62PLxoysdm05eaJovCgzxsT0m16MR3ljfTKfsf3B0sZj6rjbY5clf52GsbTJqt6F0ryy1mdZbcv6Hqb5Xom+E1Mn6bEzrx+n59u8cFm8ssJa3zmqfo9KXxOXldcq1ugxddSNsOl+FtqoHdoQ5vNkeb/rRT/LWlem6y20PrFyjpmbqnofrGoNaGVAOAhAYHAJIKAPbt2RcwhAAAKZBNIvYKGdxLEYQwv+GGNrnrHN8oJtfUEJ7Qq2Go/yjHn6+1Be0ov1Xu1iDYkvsXXfSfhutUurYBrr7W4NbxFqPKcs7wyLMdfyolrWA98St7WercYjjS/PmzWrL8T2F2v4GAHC2h6yDCH6u24IuWnDZ9G4YRXQPQON+wMf+IC8733vKxTQk8yyxrnQfKDpxJyEkWXELmqzVgOytU1bDZh59Z5XR1aDTTKflrJVMR5VNYfHjBfKwdqvYwxy3ZqH8upffx+a32PqTOOzjPXpcD5/1isffHjrkdRZ41u6fkNzjWUjnHVc8/kP9ZmYtp01j8cIH3lzQN66N7SOTPPqxhyT5hWqs9AmyHTbju0LMRszivKaZpUlxMXMS+n+FZoLNXzo3cuSx/T8Geqn/vuYtU4V41FMPyvbHyxzuvUdqIqxy5K/TsNYxoSq1rJWtpY5zCISJllV2Xdi6qSTDRpZY11MX0wzS49x1vVT3txpXQv4560bl0NzQgz/XoW1bAKwvAul8xva7BfzDlimn4XWHOk21o26i5mbqngfjJmbYtaAvWqLpAMBCKwsAQT0leVP6hCAAAS6TqDMsUR5mch6IQot+EPHXKXTsni/ZC1iQ8YpfcZifM3iFTJMJl+mQi8gPu8hbt1uCCFDcrfTC8UX+zKfji+vXWe90KXr3fLSZxFhYl8mrV5WZerK8hJapm2H6tF/n2YcMrynX+6LjC5l+orFmGc1mFfVfqxsfTiLcTQZp4WBD6Pjpx71evHFFzsB3XLaQcgbKG8sjDEyWj118tphNz2KNQ1Lu7bMB7EGek07VP9VjUdVzeEWTuk+YhkLQpzScVrHAUt/TbMKrUushv9k2tb5IabvWD2KrWNRmfkgPSfk9TXLuGZdZ8WKSZZ+mDW3hcahmHWvL5tljWJps8kw1s0ZlnYQOx5pnNZ1YbqfhcZlS5+xrKHy2Kfrt+zGnNAG36y2FRpj9BnrGFfVeJSuryr6Q6itW97/NI4qx65QHjv9PiTaVbWWjY23aOzqt74TUyeW/mtdq8b2xVAdWNZO6bJa5tosUbPIZhLKZwzvlQibrhfrxoKQHUnLEmo/seyK+ln6O6vtqsy6vaierHNTmo/+HMqzZcyvag24Em2TNCEAgd4TQEDvPXNShAAEIFApgayXmzIJljFmWo1hRS9t+l3Wi4fFIJaO12JYjzX6WeLM4h1jrCtTX0VlDxkbu5FeKI48D+TQc0XfW4Rxa/wh43T6xSz0IufTjfXIsubX0p5i27Y1bQ0X8n4I9QH9vpvt0mL4sYSJYZAMG2o/ZeKNNYAlw4c8+9WgfdZZZ4kekZ4noCfLVGY+0DJbDBqeTRnPgDLzQlFdlOkzISO2phcrKKT7WOgO7W6NR1XN4VXOm7FetGX6YtYzZYSXkME0L2+hsSu278QaU0NtvMx8oGW1jJvWDTihsSDWGJ03LoU8/SwCZ1Z9hURGC6uYtl2mr+eN52XXR+mx0XJfed47QrLslvEmhmdoLg71j7x6CYkJZcYYTSs0XmStTy3tNuu50PVclnjL9IdQW7eskcuuZa1jVyiPnX5vHRtj0rH2ixhvaeuaK+adoKq+E8Mqva7r5J20jFDZ7fq3jBuxa9nQvBzDu9dhY8bf2HJa34261c9iN8Z61tZx1Fo3ljaW9e5omfdDdVDVGtBadsJBAAKDTwABffDrkBJAAAIQOIhA1h18ZRBlGT1Ci9OyRiSLF4zFIJYupyU/lrST8ZY1gHf7JSRUpyHjQuj5bn/frXap+YoxsljLEWorsd4BPt1YY4M1vyGDrsYT27ataWu4MsaeWNHGmp/QuJT1Mh4SK6xp+3Ch9hMbX5kX/ZAxzX/vxVbN04UXXujuow/d6RcS5DWuLKZWY6w+nw5rMbyXmReK6qJMn7GM7WX6S9FcU9V4VLYdh7hVPW+mjYy+ji1eQLF904ePFSA7aasho2OneQmNh6H5pkz7to7L1rVMaPwr27ZDhu4yHk3pOVR/DrXVTtpPVhsvyyMrrrLjkcYVqt8y84KlbKF6zevn6XoqM1dnrRuyNkHF9mtrn9JwnbSnovGoV/0hNG6H2pV/vsqxK5THTr7vpN0VpWvpO+l+m4wvRkTupAyh+i3Td2LrI29juGXtmkzL8g4Tm7fY8JY8lNko1ck4E1uGboeP2VAb25atXPKcYjrpZzHtM+YdLsTfOudW9T5oHdvS5YjJd4gB30MAAoNNAAF9sOuP3EMAAhB4FoGyxgALytCCv6yRPGSc1bxZwqTLEDKoaviQYbroJdfCLCtMFQJwOp2ydVG2TKHn8gSO0HPJ70NGfktcWZ4u6eeyDJll2l+63erPISN5Oi/pl9esMlq8tmJetkMcLYaWrDjKGMKL+nRePi0nWMTWg0+rbPsJMU1/Hxprs+JLGgfSbSKZb98WkvVRFD5vvLLk0SIu+7JY4kuXO2REjeUeMx9k5TuLVRnjS8gYV9V4VHbeKMqPZQyz1FPRvBnql92YO4r6qGVO79YmsqyxPFa0Cm14iFlPlJ0PNA1L30iOC3knLVjGjm6sQTTP6bZUts8kn7O0n5ix1NKfyuY7K+6y45HGFRrDy4jz1vwkGeSNESFO3TpdKattl6lzq+BR1XgU4pXXNmP7Q6iNW97/qh67Qnns5PtO8p419mblJXSyTVEbsoh0/dZ3ytRHnsCpcYX4+fTKCntl8qvPWPq+5T3K8l7Z67KVZZJ+rsxmgZixL4ZLt/tZzPuvdT6xcI+Jy7Kmi30frGoNaCk7YSAAgeEggIA+HPVIKSAAAQg4At0QqIpQFi34O3mZtxg6Yl5MsowDlruyQy8V3XrZtxhLO2nSIfGlk7jLPJvOT8iwkuYcCp+XJ4uRIOvZrPTKCGtpQ0XImFL25a4bbTumXssYdbPGpyJRq2xfs4i91v7XzfYTw1fDxhhXfNxFQlMyPj/OFQnoyfB5RjJLHkPiSJJLrKinz8bOC0X1EGPcScYT6g/JeK1tLzSfVjEehdIsYlc0h5fty+n0LOxCfbabQnrRhpUsVmXH93RcWf3RKhj6uGL6TWg9EWr/Re3GIqBb+k+oPKENFjHjc7INWfKfF3coz+nnLOOttRyd9PVQ27aIKsk4QnNEmXJb2Sb7TVa+LUb8IgHNWh8aLmt9GDvGaDzW/ljFeNTL/hBia5kjrayy0uqkrKG8W763tE0fT2hezEvP8u4Vmt+L4ui3vmPhnhUmtEkw5t3Pwtyaz1Dd5MVjeY/SZ0M2Ew0Tuzaxlq3qcOk+Y1k7xjiwxHIJ1aW1n4XaYppr2feirPqJGW+7/T5Y1Rqw6nZI/BCAQH8RQEDvr/ogNxCAAAQ6IpBeYMcaskKJxxjJLS9WPr2QoSNkwLW80IZ2U1teKsoaIdL5s6QVqoui77v5wtNJPvyzZdplmd3fPr2QMSNUpnS/6cRQZjHkhl6MQ/kNHZ3d7fYWMnjn5ddq8OvEsJtXVssmnaraT6j+sr6PNa5oPMkY9AAAIABJREFUHEUCumeaNLIk23WSW/L3RaKlhWlobE+W3dJXkuHLzAtFdWHxdM16PtQfkvFajaNFhqaqxiNr/8xiUFTPKzFvFhnmrXUQ6rfJcoWMq53OScm8ZKUV03di+02oXYTaf8xaJats6fym13Kh/KXHxlC9hr5Ppl92rRVbB5qnMnNCp3NxiIV+38l4ZClXTNvW+GI2B4QEakvanaxXknxD16iExhgfl2Vermo86mV/iBlX8t5Hqx67LP2nbBhL3jut5xgbQlFaeevIfus7ZevCPxcS6bLaYZm5wJLPTtha3qMs75VVlc1S/k7CdNpvNO3Qhs+Yd6NkWcr0M8uc0Iu1Qkw+LHNvzPtgp3aWZFox9s1O2iHPQgAC/UcAAb3/6oQcQQACEChNIPYYz5iEQi9CMTtLixa9WUYii4E0XRaL10rIeJaOM2bxH8O222HL1kW38+HjS7dLqyGwjCd60ctlXrohg2uVRsGil7q8lzRLf4ht2zF1X7YfWPpkntGnSPSyvGhbjRVVtJ8Ytj6spUzpePM8NZPtJc97MmkMswi+oflA8xYjrMSE9eUu2y/z6qNsnwnVVcjLMSs/RWJZ2XKH6qzsvBGqu7LjRZl+k34mb3yNEQay8hESdYv6pn7XTQNciH+ISSgvoXG7k/q1rlmTfazoCPW8ei3btkNtsGy8oTVHVrqhcSaU1+T3ZfOdlUbZ8Shrjii6SkTDW/qtZX3ky1G0acrKyLq2iKmfLDahfpq1dsjj1UmdFZXDyiw0PlrfEfLyYs1HL8au2Hq3hg+NByu1ls0TkbME137rO1b2lnBZ7zLduuInlH4v3qMsGxHLzHOhsvXi+25t+swbs7vBpVf9rIwneF4dWft77JpW0wvNadY5oRftizQgAIHBJYCAPrh1R84hAAEIPItANxe6sQaOsotTy3MhA25WU7AcpRUrbHRibOllc+2mp1I38t1Ju4w9Ri02vJYvZHANvZhZjHgaJuQ5qGEsRlJLf4ht2zH1XLYfhPpkmQ0TIVFQyxXzMl5F+4lhm5Vfi2iQNiAkDXW+TGkDZp4HerKeOjEAxfSbmLCep6UfxLAv02fS+c6qqyLxz2JoShsqy7DKGufS45FlLs7Kb+i5suNFTN2FwmYJ6ZaxNi/evM0qlvDWcT5UJv99aP5KxxPbb0LriU7qNzQn+Lzn9c1Q28tiFPIMs3JP96mYeK0bB3xeLPNcTL4t3qvW+MqOR5YxqUzcMe27qB9bjf3WcFaePlzsGBOz1inD1ZJ/a38sGpO6MT5a23cvxi4Lt9gwlvFgpdeyWQJfen3UT30ntg6s4dNidrfWc3np98N7VNm1iZVpleG66amctxEods1WVN4q+1k6bsumiby8xryHl5mfQvN+2bmpyrZG3BCAwOARQEAfvDojxxCAAAQyCaQXp5bjtWJQhhb8ZRenFgNqrJHDImpo2S1CUZJRbD5i+HYzbMgzoZtpWeKy1HFePOm6LGrXFqNSVjohgb/My1y6fWUZ18vuQrfwjG3blnr0Ycr0g/T40Y17fDU/6XhDx9kXiRxVtZ8Ytho2xtCQjDvLK3br1q1y4YUXym233Zbpvefbiedy2GGHLYcvMpaE5oN03YTmo5DxI9RvQ/GH6qBs3YeEsGS8VoEtlJeqxqOq5vAy40VsfVk8Fi1jRShd/30yLotRsWydWfIT23dCgnjRmBI6ZtrCwsdvXadp+LzTIawCTNm2HeJfJt4ya/Wya4W8/FsFRsv6t5O2HVp7leEbs/7NO0kiJl1rGwy1pfT3sWOMPm8V3Tups6JyxHDz8ZTpDyGW1s1wZeemmLErlNcy34fGg9AaIi/NUH+M5RUS4Pqp71jroczYWfTOVqYvFvWzmPk9az2jvwu9R2kYywbEMnmx1kNV4dIbHizljF3ThNZs/dLPurlmts5N6fWe9b0p1NbKzE1VtTHihQAEBpcAAvrg1h05hwAEIHAQgfRLWIwh04Iy9NLY6Uug5iErz2UMAekXoNC9mtYFeuilJ49jjEHPUhdFYcqKb52mm/d8N9ql1ZOiTBu0GO9CxqqssqdfPLMEvjIvdBaeZUS7mPoPvahmxWXpk2WMaem2kWXsSHIuElqraj8xbDVsmfbm00hvnNDfb9u2Lfc+vrSAvnPnThc+ZCALzQdpI0hoPuq0TYXiD9WBpV+l4wgZh9N1aRX5Q+2wTPuwjEehdC3jXFY9VDFvllkXlHkmr90ky2Q5IaJs2paNKrHG1phx1tLWyvRd5RpjqM4SEx966CG54IIL5O677w7eN2opR1Zdh9qupX7S8aY33VjGrlA+QuNb+vvYtUcRv7JsLZ6SsW2rTD/L2mwY00di86h1Ycln7Bij8VrXOpb0LeN9er3Vq/4Qau/WU1/K1F3s2BXKa5nvQ/23zFxueRcqw6vomTLxWdpumb5jrYcyY3HRM2Xe2YtsCjFjly+z5T2qTLl7afuw1l9RuPTcbFnbJeOzvBNo+NCarUy/KHqmTD2ky2K1k+Xxtc5NaT7W96ZQGcuuU8q0+260ReKAAAT6kwACen/WC7mCAAQgEE2gmztFsxIPLU6tLw4+7nR4/X3Wy0rsojf9AqTxZolqyXitC/QyjEMeitEVHXigjAGr23lIxmfxPA6ln24DefVVxmiUNhxYNnGEDN5ZbTvrmZARLNQPLX3G2rZDdZD8PrZNW/tkrOEn3bbyXvBDxgpftqraTwxbDVsmHz6NtBhwxx13yFVXXZW5OUmfSQron/3sZ+W6666T66+/Pjd8Vjp5/SGmPmPCah7KGB2L6sHalpJxWIyOZbwIQwabbsy1VY1zWXN4FfOmxdifru9utplk3Vu835N9Tf9tGZet9RzTd2LXU5b1RDfqNzSnZhlfP/GJT7ixLW8eTNa/lWXyGYuXqSVMUZyWvKfbToiVZb6JbQchg77lVJyi+shbp4feO9JlLTN3psXWs846y7wxQ9OPXQ/pMyFP33QY6xhjXetUNR71qj8UtfGYNtCLscvSH2PDhPpjDAOftuVdyLLmSZelqE32U9+x1kE6z5a+GdpwGjPOhebkmPWAltm69g21uSrXW9a66SRctwTj0Fxo2QDSb/3Muk4p4l92brJsYrCs7ataA3bS5ngWAhAYPAII6INXZ+QYAhCAQCaBMi+iVpSWBX/a4JNnEPNppr2P9PeWY8OKXlbTLx0aZ56hOu9I0CImsS9Yne5mttZPMlxIfCkTZyfPdKtdWrzVYr1Is9pL3sua1Qs+SzzPe/mM3Vxg7TNl2nZMHVs3NGicWeJ5ntCdLF9ot3uaXVFftxqUqmw/nfCNOUIw2U7/8A//0B3drn/y4kgK6B/4wAfkfe97n/PoLErTMh9YDBqeSUxY/0zIiBjDO6+dFhlurF6kyfqwGILS82je/FXFeFTVHF7VvJlmEOLbrbkoXR5r/4xZD1iZxQqhsf3Gsp6w5tX3yTSH0FivzyXLqeGTY5VlM0JW2y5aS8bMcZa1SboMyfEpJMDE1rF17AsZ+n08lrGmk7adtz4qMy9Y2muaT3qM1u/9xoxQ3WTVa6g9WniWHWOsa52sOa9o/Izp41X3h1D7jtmYGlOuLGaWsSuU3zLfhwTXqtaylpNskuUJbaiIGWetY3jZvmOth3SeQ23AItxZ1yaWUztW+j2qqjW6tX7KhouZw4rSCG2Osszn/dbPQnOahbl1bioz71vXtZa515cldmyyMCAMBCAw+AQQ0Ae/DikBBCAAAUcg5qUpFpllwZ9lSNLfpQ1QWYKahst7CbUsYtOLZz3W86abbnLFzPPWKeNBlmVA0d+FjjEsykdsXYTCx+zyDcXVje9DL5PWNKyCVdp4F/L8TqefZ0TMEmzTYbPC+PizRBbrKQx5fSarf+nvyrZta12kx5u8/psl+Bf1BYuwkrdBQePNesm3GK+S5a6q/cSwtY63WXEmGfpxsMj44duKjr/nnXeeXH311UHvWEv+QobTZN6txo/kM2WEkqI6SNZ7aP5It5EivukTAc4999xgUwgZxzWCKsajqubwqubNsptoOp2Py5xeo2laTybJGjfzRPrYvhPbbyxtMa9+02u/vLHbIlImn9Wx6sgjj5Tbb7/d9SXL83ltOz2HZ+UxJJBkzc+drnvzxrpuGLJ93KH51tpe89p2Vl6zWOWVKbZtp9c+VlbJPOkc+Nhjj7lNZNbn0+nmrYeyyp633iwzxsSudaz1GzMeWceC2PfA4KSZCGAVI/P6QdaY0snYFZN3S1irwFTFWjaPQ9b8FBpffFnTolbWeFt137FwL3pPyJuHstYooRPxfDrpOcTCKav/ZfGMfY+yrPnTDGPXGrF10M3wFjuTNb3Q+GPZ4NOLfqblSbfFNAdfZusm0TxGMXNTmXnf2tayyteNNaC1bRAOAhAYfAII6INfh5QAAhCAwLMMs9044jGJ1bLgLzJG5FVRUqiwihBF1e1fFG+++ebg0Z5lhI28F/5QE+x2fVhfUkIeeXl1rL/vRp7TL00xBsl0Ga2eInkvgKE6yjNaJJ/L8ljPi/eKK65wBv7Q/axForslz1kvtp20bUuaGiaGs9b7li1b3NHg+ilql3miuyVflmOpk/FktceYcmXlySrmFJXHaiDNiiPG0KjPZ7XpUBks80ERx3Q9WY0feX2x07EqLc4lj7IPtbuiMS0dr27qOu200wqjjKn7KsYjzVzRhp105q1zeF5bK4JhqdeYvPq0OpmHNI4yx/L7tMuML0XGy9i+E7PBLt0WQ+uJMmN3aKxJto+s+GPrMna+DYnnPn8xZVeO3sM5lP/YOgiNV+nvY/IdymssW81LUZyxbVvjs3q5JTnk5TumbabTttRDUX8qM8bEimKx6zhfJouYEtOuYvqDhWvshtMydafPxLYPS94tYazHs5eZa5Lp55WvbLxF7SamvWgeu913LNyTYYr6WlFcRW0mdi3TTZ7JPFs2nVvGgJi1Rix/iyd+TJwxnsmheEPXQiTruWj+63Y/K9tmLXUdYhIzN5WZ92PaWuw6xboGDDHgewhAYDgIIKAPRz1SCghAYJUTiPH2K4Mq9u6r0ItgltBdZCy3vEj457V8l19++bJYF/L8Lbs4tooXIaNzmfrIe6bMLnEfV7rOumEcij1GMMTCemSv9QXJt5lrrrkmuOHC5y1U77497dy5U7Zt2+YeCxmeQ/3Fp61t6d3vfvdB7bvIy69s2w7Vg//e0i8teS5jmIrhnMc3b8ypsv1Y2SYNijF9MZ33UBtIt+dQW9X8W+eDvL6SHhNjjB+afrdFpSxvv6mpqYP6WVa9hQTeMl6Esd4XVYxHWtbQmBQ7h1vHz+RYd+WVV5q6i7W/amShOrMkmGRTZn63jJuaj1DfTffFUNli+02Z9USoPXq+lnEmXRdlNvtk1ae1vcTmMSQC+fhuvfVWueiii1zWQnVm2axkabNFYUL5tuQzZk3gw4bmtdh5oUx71bxk9cfYuvdlsrDUsKGylx1jYtc6eeXPai+W8Sj5XIhFmf5gaetFYk2RGFTl2GXJtzVMjMBkHeti34VixDhruwm1F+u4UbbvWPnHtPFkWIsQGVp3WdcF1vqxvkdZRV9f3ti1Riz7btorYo9LD+U1ZI+znuqj6Vjr0douNJy1n4XWJiEO6e+tc1PsvF+mrVnHxbLrgFg2hIcABAaHAAL64NQVOYUABCCQS6CbLxNZicQs+EMvl/4lMvSSkZWPLANHepFvMTgmw3S6QLaKRL1ovrHiS15dWQ0eoTKFdmKHnk9/36k46ONLt5nY9m05Xi02zqIX26RIE3pZ7GbbttZP1otxknGZdpn3gptum1ZjYlZ8IfErr2932n4sXMt40mm8sZ4ZZeaOmLad1TbS4kFsWcsKJXnci7z9svJvnTOSz1qNUdb2nCxLVeNR3pjUyRzu813FvBlz6oGlD+aFKbu5JR1fXn6t829oLgilFxLxLGupPEbWsTOmHtJ90dqnLP0+Gcbav7PizarTZH3G1lm32lqIc94YUpZxUV+0CEnpsSc0V2fNfdZ0sspufdYyRiTDhPqcD9tJvZdZ62i6nY5HvegPoXac906jv7eOq1WMXTH5DoW1bmBMxmMtU8zaLqutJtO08k6XN0/g60XfCbGPne80fJmxJKu+yvDs1ntUrKjZ7TV6URspw6VonLC2s7y2UHRceez8X5RP/13Z8uf1M8tcW7afWOamXr4P5vWPTtaAZdnwHAQgMBgEENAHo57IJQQgAIGhI1BGVBs6CBQIAhCAQAaBWIMVECHQawLM4b0mTnqriUCs199qYkNZIQABCEAAAhCAAAQgAAEI9IoAAnqvSJMOBCAAAQgcRCApEJXdQQtSCEAAAsNIYCVOEhhGjpSpOgLM4dWxJebVTSDtqVbGi3F1E6T0EIAABCAAAQhAAAIQgAAEukMAAb07HIkFAhCAwKomkD6uK2TsKzrialWDpPAQgAAEUsepssGIJlE1AebwqgkTPwTsBJKbU6o8UtWeI0JCAAIQgAAEIAABCEAAAhBYnQQQ0FdnvVNqCEAAAl0lEHvfVfp+r5Dg3tXMEhkEIACBASCQvAuOMXIAKmyAs8gcPsCVR9aHigCnjwxVdVIYCEAAAhCAAAQgAAEIQGDACSCgD3gFkn0IQAAC/UAg7VGuefrCF74gF1544UHZSxvp9ctLLrlErr32WpmcnOyHopAHCEAAAn1BIHkHLl6IfVElQ5sJ5vChrVoKNmAE/MYpTh4ZsIojuxCAAAQgAAEIQAACEIDAUBJAQB/KaqVQEIAABHpPICn2WFM///zzRb3RN23aZH2EcBCAAARWBYHkhiM2Gq2KKl/RQjKHryh+EoeAWw9fdNFFjgSnjtAgIAABCEAAAhCAAAQgAAEIrDwBBPSVrwNyAAEIQGBoCMQY4BGEhqbaKQgEIFARAbwRKwJLtJkEmMNpGBBYGQLJo9uzTnBamVyRKgQgAAEIQAACEIAABCAAgdVNAAF9ddc/pYcABCBQCYEiIzzCeSXIiRQCEBhCAogqQ1ipA1Ak5vABqCSyODQEkqeNcF3H0FQrBYEABCAAAQhAAAIQgAAEhoAAAvoQVCJFgAAEIAABCEAAAhCAAAQgAAEIQAACEIAABCAAAQhAAAIQgAAEIACBzgkgoHfOkBggAAEIQAACEIAABCAAAQhAAAIQgAAEIAABCEAAAhCAAAQgAAEIQGAICCCgD0ElUgQIQAACEIAABCAAAQhAAAIQgAAEIAABCEAAAhCAAAQgAAEIQAACEOicAAJ65wyJAQIQgAAEIAABCEAAAhCAAAQgAAEIQAACEIAABCAAAQhAAAIQgAAEhoAAAvoQVCJFgAAEIAABCEAAAhCAAAQgAAEIQAACEIAABCAAAQhAAAIQgAAEIACBzgkgoHfOkBggAAEIQAACEIAABCAAAQhAAAIQgAAEIAABCEAAAhCAAAQgAAEIQGAICCCgD0ElUgQIQAACEIAABCAAAQhAAAIQgAAEIAABCEAAAhCAAAQgAAEIQAACEOicAAJ65wyJAQIQgAAEIAABCEAAAhCAAAQgAAEIQAACEIAABCAAAQhAAAIQgAAEhoAAAvoQVCJFgAAEIAABCEAAAhCAAAQgAAEIQAACEIAABCAAAQhAAAIQgAAEIACBzgkgoHfOkBggAAEIQAACEIAABCAAAQhAAAIQgAAEIAABCEAAAhCAAAQgAAEIQGAICCCgD0ElUgQIQAACEIAABCAAAQhAAAIQgAAEIAABCEAAAhCAAAQgAAEIQAACEOicAAJ65wyJAQIQgAAEIAABCEAAAhCAAAQgAAEIQAACEIAABCAAAQhAAAIQgAAEhoAAAvoQVCJFgAAEIAABCEAAAhCAAAQgAAEIQAACEIAABCAAAQhAAAIQgAAEIACBzgkgoHfOkBggAAEIQAACEIAABCAAAQhAAAIQgAAEIAABCEAAAhCAAAQgAAEIQGAICCCgD0ElUgQIQAACEIAABCAAAQhAAAIQgAAEIAABCEAAAhCAAAQgAAEIQAACEOicAAJ65wyJAQIQgAAEIAABCEAAAhCAAAQgAAEIQAACEIAABCAAAQhAAAIQgAAEhoAAAvoQVCJFgAAEIAABCEAAAhCAAAQgAAEIQAACEIAABCAAAQhAAAIQgAAEIACBzgkgoHfOkBggAAEIQAACEIAABCAAAQhAAAIQgAAEIAABCEAAAhCAAAQgAAEIQGAICCCgD0ElUgQIQAACEIBApwTuv/9+ueCCC+Tuu+92UX3zm9+Uc889t9No5UMf+pBcddVVLp5LLrlErr32WpmcnOw43l5HsGvXLrnwwgvltttuc0l/4QtfcD/zOZhAVe0ohvP09LRcc801ctlll8mmTZtiHh24sDfeeKNcdNFFLt/nn3++6M/DXuaqK0n7+ic+8Ql597vfnTtWDcu4VjVL4n+GQD+MjTH1wdgSQ4uwg05A2/uWLVu6su6tkoWuby6//HK5/vrru7auXk3zWXocTtdVP67tV9Oatsq+Q9wQgAAEIAABCECgLAEE9LLkeA4CEIAABCAwRAS+9a1vybZt21yJzjzzTLnpppvktNNO66iEaUNfPxqmrAVMGt26xcea9iCFq6IdxZTfiz6DvFkjpryryfAdw6VsWM/zgx/8oFx55ZWZ0aTHtaKwZfPBc8NHYKXHxliijC2xxAg/iAT82k7z3o11b9UM0gJwp/PPapnPkuOZpY76ZQ252ta0lrohDAQgAAEIQAACEOg1AQT0XhMnPQhAAAIQgEAfEqjC22zQPO6KqqUKPn3YDDrOUpJTLw2Qw7RZw1oJq8XwbeXRSbj0CRNFJ3BwGkUnpFfvs4M0h6zG8XT1tszVW/KVWq90Qjy5EUfj6XRj6rDPZ2lesey7dRpXbLqMwbHECA8BCEAAAhCAAASqI4CAXh1bYoYABCAAAQgMDIGkd0anHi2+0IPmcVdUWXjj9XdTjhFA+7sk9tytxjLb6cSFjDlhIiZsXC4IPcwEqphjh5kXZYNA1QQGsU8mRX/l06nAO8zzWZ7Xed47Tpqtb3+dMi7TjlnflaHGMxCAAAQgAAEIQKAaAgjo1XAlVghAAAIQgMDAEKjKA2WQPO6KKgtP3/5vysNsBM6jP0wbVFa6hSVZhu6SH5ZxbaWZr6b0q5pjVxNDygqBbhIYVA/fpCgcmqssvIZ1PssSz63e+ulnV+LaptW4prW0V8JAAAIQgAAEIACBlSCAgL4S1EkTAhCAAAQg0EcEqjpqfRC9e7KqBU+QPmqsOVkZViNwEfnVWOaqWmLMCRMxYavKL/EOFoGq5tjBokBuIdA/BAaxT6bXot24JmcY57O0J3kZATwdRzdYx7R+1ncxtAgLAQhAAAIQgAAEqiWAgF4tX2KHAAQgAAEI9D2BKjxZh8njrgo+fd8oBiyDw7JZIwb7MBq+Y8rfrbAxnoicRtEt6qsrHuaQ1VXflLb/CcScOtIvpUmL/p1etzSM81n6zvMy4rmv77Qnei+Pcl+Na9p+6WfkAwIQgAAEIAABCKQJIKDTJiAAAQhAAAKrnEDS0yHpZZE2RCkmq8GujHdP+plktVjTzarKtJjvw1gNazGeIGmvlU6O2EzySMaTNnpqeaxlyeKTd+9jbN5Dgm4630ljZFaZNK9FR27m3W+ZLGNRGbLat3+2k/YWGk7yyhpTjyHRt5PjS5P5L+qTIWNy7MkN6foIHbfayRGnRXWQLH/a66yoTHlxhjhltZe8thnbJ0NtMfl9Uf+NOdI2K+9l8t2t+SA5viX7dVb8VXkZVjHHxozlMeWybH5LhknPPXnzbWw/sM4JyfYWU05L37CWJa+N5aVRNP6Exr1knL2oB02vW+NRklOyPaTjLxov8tYrms9QGyua85NcQ/Hk5aGT9mdZb8fOkaE2njeflV1jlt2UYBlzQmXR77PyHarLong72bCQ19aK2kina1otS96YFVpPpzkUvcNlzZ15a2brOG6p3076ft5aJzneWvqgJZ+EgQAEIAABCEBg+AggoA9fnVIiCEAAAhCAgJlAlgfKZZddJhdeeKHcdtttmfFYxNoYjzurUVMzEyNsFgkwyYKFxJ2QMOzjShu/QvGGKilLGPjzP/9zueiii3IfjTHgWox1mpClHBZPpjxjfygfWWUqK4BqeaztIra9hepTvw+V1ccR6mN5xs0iA6O1LjVcTJ/MM1CHRP4kr6z6DAlJnXhoFRmZk/lKjzd541qoXq39MlR/Pm/W+CxtUsPk9d9QO0jWkaVfWcSMUJpF9ZNV3mTdaH7f9KY3yeWXXy7XX399Lp5Q27NyzWPbjTk2mYdQ+/NhLfOnZfNb1uauqampIFdL+pZxMjk+putX1y6dfizzi58X0+UuauPWcUfzb+krVddDt8cjX1e+/jZv3pzZZrL6n7WNF7GzlKdo7rXmwdrOLXNtMj/J/IfWCJY+kDWfffvb3y5cYxaVreymtrwNRpYyJMOk546YeshKKz0OWNbCljaWtba0jDn6XN7cb5l/fRkt81tW28jrrz7eNJ9Qf7GuY0LxJOsuNG5mbeTdunVr4TuvdTyOba+EhwAEIAABCEBgcAggoA9OXZFTCEAAAhCAQNcJpA26V1xxhdx+++1y9913F6YVMt5ZDWJWY1MyMxajS2y8eYYxqwiYNvBY8hiqzLRAeNJJJxUaNn18IaOh1VCXzF/IcGjxIEob+//oj/5I3vnOd+Zu1Eimnzb4WYWINIsYI6OVZ6ge/fcxRkB9pqiPpY2bn/3sZ+W6664rFAWt5YntO3nGRWvf0edjPJrS4UNjUVb9WNtBut2lT6PopA0n81WmT3ZjjPF5yPJE3L59e3C88ex37twp27ZtC3aF0DhSpu0VcUiXS+e2L33pS6Z+EjLEBwu7FKCqOVajt46DybyG5gfL5rf05q5LL71ULr744uC6IW+syGuHRYy1Ld1www3y4Q9/eLk+u1Fn1rFB86Zt773vfa+87W1vc/OYdcwnHUgiAAAgAElEQVS2tp1QeaqqhyrGo2RbTXMrWmuUyYvGV1aEzxqjquhnmkfreJfV1kNjqaWNpeezLVu2mMbGvDEk9tSZrDEs1ObzypVuJ2XWBVlxWzctlGmnSY7WNpbFPmbTmS9jSERPv8Mlx7mitqX5e/e73x3cTGXJRxmmeX3fp5fe5PHxj3/cbWzN2zDun+tWe7L0S8JAAAIQgAAEINB/BBDQ+69OyBEEIAABCECgZwTyjMVp41yWcSdPuLB4I2sBrXcVZuWxyMiWZUyyCLBZBiWLN14V4nnMEa9Z5bV6BfuGlg4fU98ah8XzKGmQO++88+Sxxx5bFlzS7NPci0Qy62YN6/GeMTytHTUdp9WrPq/caaPukUce6Ta+ZBkP03UZezxulsHWeqS31Uvch0u2iyKhL/bI5KJ6suZR40iGTbfhdB+ytmHrcblZ4UJiqLV9pvuvlu3qq692j6fTSNd9etNV6GqGvLGpivkgb37LMoZ3+wSRLIN9sj46mWM1nqwx2ir+FYknlvE0yeqCCy6Qm266ablo6fq1eoVmte/0+JcOo9/rRo+QeG3tB1lM0+2/aENE3thqPRrY2gd8eXpVD1n9JXY8SvZFHTP27NnjxNqQEGxdX8Vcn2NZr3jGvehneeuw9AYJ39Y1fDc2UOVt6ivaOJaXV/19zKY5H49lvLH0306OWy+KP90n8+Yvy5rI2r9jmGSNLVltI2uzRtF7VPrkrbxxNs1d+3NyI0Y6L5a1cNb4VtTmY/p+3maD9DhkmY8s7ZIwEIAABCAAAQgMBwEE9OGoR0oBAQhAAAIQKEXAIjb7iK0eHhZv5HSYkBBkDZ9lzFHjyqZNm57Fx3I8Y8gbL200C5XDWklWo62PzyrWxeb3/7R3h7yXJNXDgH92sZCsI+vwBLkKwQfAIGY9CW4SkKzCQbKKLCQILKiVsGK/Aw6JJUEhVr/pyXsnTf2ru07V7Xvm3Jln3c7t23XqOVXd/avT3bfd/mjBrX2SqWfeW6yNFsajr1W96vWi0fEWzedMkTbyxNOs5Wgcb/1ojwWjwkakMBbp9976q6++evnyyy/fFMQiT7nd+1TQzIL/0U0t0UL/kWeby5knw+7tf6+Icfu3o3iPnpQ7cojchDQ736LbRwuXRw6jXETm/yPOsdGbgfbx7cdZ9I0rvZyuzINI2zPzoHf8Gx2vRrmaMT0y6J3PZq5JthijY7tCHrZ4I+er3vll+7fR9VK0eHnLbXT7/XZn42ZmTNxiiIz1mTFxdBPQyG5lvJ9ZRM73W5uRc37vuvXec1lbRF19kr11a/vdOye0bUevQ4/mQNSwHRsjw+jfCUfn+KPzYa84H71mP/obIDqXZ+d+L9az83z0b6DRfPM5AQIECBAg8NwCCujPnT/REyBAgACBuwRmC6rtAszqU9uRgmvbsciiUmTxcr/fUWHx7EmQmQX/2STNLoy1C5e9hdDoAug+1uhifvu0yhdffPHy0Ucfvd3VytMco9xsO58pgEb2t+/7zFNAZ/mNvpHhto/Ra1AjT0m28YyeuJt5Sn2/79F8ixjettnG7P6V6JGn7+8tIoys933tFTJGBdZRoSZyPG1zGblBafZ4M/P09T1Pnm5x9QobjzoftIvlo6c2o8e7Gd9HnGNniwtbvCs3MvTG98rxZ5TfSJHq7Ly0fTbK7ShnswW46M9OjI6RvbhGXtt3HpGHRx6PZufi7HmzZxK54e9s3DxinkVvRD26Frn9+70F4kdcY26xzbwdJnJNP5q3t8/3+xoVkqP73LYbHZtWzhln18vRa9qVcdTm58hp9lon+mR9L1eRtzFFrvOi13KPOB/PjCfbEiBAgAABAs8poID+nHkTNQECBAgQuFtgZQEmsqg5KhqtBj5abLti8ffs9cP7RZxHFs/bRa7t/0eFunahr10Yizxtf5SXURE0suC3UqCNFBFGheF9n2ae+lodo0ffu3K8rPRjdPPAbPHo1s+Rf/sK2rMbK7b59Ytf/OLl1atXb55Ajyys3ltEmDlWzbx69OYzGsOjG08i4ymyuHw2nmefspydy6OxtzrXRueDlfPbFstqTnr9WIlhdI4dfX7kGTlOj+bztu/oU4z7OGYKRtFCeHvMipwjj2xWimDtWNn+f/QzDtHj1bvIwz1j/1FzcfbYECmiRebB1u6j5tmoINvr80qxe2S3ckNl5Fg+OudHrx1G8e8/v+f6dtTO6CaK6BsY9u2cXXdE5n57vR/9G2HbLjJHZq91Zo7Fq/NqlKdIv2avXe45Dozi9TkBAgQIECDwXAIK6M+VL9ESIECAAIHLBK5YNB79PnJ0MXzUqchTl6Ni1aiN9vOjNjNe6bfy1NrZE4YrNxfcPEZFxsiTjSuLxpFC1ii2s0XW22dXPq10NMba/t+2Wyl+rliezY12QXNmzo4WLUf5uX1+y8H3v//9l9evXx/+Nm50cT4610c3h+z3s3KTwdkYjsybo36MClbR/vcW1EdjcvZYcvVxuRdz5EnpUb9uZlfG+4hzbKSI1ct/pHAY6fvsPBgVTFbnwaiwNTMHVk1HxbPIOawXZ6SIViUPW/yj49HqPJjJ4bZtJI+jc1bvumfmGmE0z1au7VYKfyO70dhdHZf7sXv2SvjRmBnFf3ZtN3MNM2rnbJ6Njm2jffc+H10z3b6zMo62747G57bN7NiYiSXyt9y9btEn66M3Xa0ex1f64TsECBAgQIBATQEF9Jp5ERUBAgQIEHi4QGSRthfE2cLXFQtK7YJVL4b2Sa4r2m3b6S3sf/PNNy+ff/75203v/d3VXt9W+3JWiIgURo4G3GhBL7JoPbsgFzWYKYBu/Tv6bcdb36NPCK5MzrNxPbPgu5LLszm7WsDqeZ49gdmbK7e4bv3f9nlWQN/344pczSzizy6ijhaqI8e5yDiLFoYj83vbZuQ6O5dn3do4I069mFfH9cr8OrJ9xDm2vYErMkZ62/SKB5FczRRLeseItt1V78h5J2oT6XdvX2exj8410diOikGPzEM0tt52vePR6jw4iqP31ox226Nrs2gsj5hnq8XD9nsz1wtHhjPnvts+Inb7WI/G7uiacnb8PcJni2H0BpHVc8xZ/yLXtKvjqNen9ng8e0Pl7M0x95rdM/dXzxmr54fZcWx7AgQIECBAoK6AAnrd3IiMAAECBAg8VCCyUNML4GzhbWZhp/c7e5EO9xbl7l2U6bXbLvJ98sknb56Mbf+LPsUQ6du2TfQJqXZ/Z4ubK4ult/2PFjsjBZDZBajoOFrt12hxfFREjObyLEe9fYwWxmcXN3vjqR2vo/ye9XU0Vs8W0/fj9RbTvn9tAWS//cgpkp9RgXu/j9lF4u27o2PSaAxG+rBtc28BPTJ/97HMzOXojTA9r2j/ry7SrJ4Xe/Gu7uvouBYpHkTdRoWT3riayectjrN5sLK/6Hkp6hA918zmd/X6pm2nN75X3N7l8eieN4dEbqCZOZdGznePmmeRAnSvL/eM0cj+otc7kfhH1wQz593VOXzF9UHv2qnd7+y5M9KfyDVtJA9HbY38Z8fa6LjSxjFTxL567l99Po7k0zYECBAgQIDA+yGggP5+5FEvCBAgQIDAtMB+oSZaBB4tvkQXdu4pHvWeLJpZlIlCHcW4LWh//PHHL19//fWbXV21WHeLK/oKzOjC1ChnI4/RIuFowW92QW6LJ5LP0ULtqF/b52cLdPcWJs/aP3s68ex1sSuWowXO1UXFrX+jfZ8V0G/ttvP5Np5ah6ufPo8eqyL97OX6bAxf9XTq1m702H00Hh9VEJ9xu/p80M7tmbk84zE6xlx9jr2qKLvF3RbNIsfT0Xzvecw8pT0zlu85bu3jXOnT7ftn577V4k9r2LveWYl5Jg+jcX32eS+H+7ajOb73GHk050fXK73j1j0e+3kWKd732lrJ91nMV1xjHj3hP7reXDU468/KjYWRnLY/E9GOqSvPFVs8kWNwe308+xas0TXk7FiLXKvvrSNmGXM/ehxauVkpMrZsQ4AAAQIECDyXgAL6c+VLtAQIECBA4BKBdlFg5QmULZD2e6Ni6/ado2LJWSF6tOhy9aLc0RNIt8Wqf/7zny+ffvrp21xE/SLJWy0MHNlHF+V6sY0WJkeLcb3F6IhVZBzNFEBH7ke/UR5dZBvt/+jz0Tj77ne/+z9fXenzaG5ECgpH8Y9e5310nNmPm6NF6X0Bfb/97ILxUewjl/33Zra9fe9sHt8zJ1fHWmR+j8b7IxbXH3E+GBVxovNxpvDe7vMR59iV+R8dL5FCSGSbtr2zc/c98+Ce49Y+xlXT0RhbPY9H8lUpD6N4V+bBWQHt6BgVuRYZ5ezWl9UxMbJYHRMr+T6LZfWNAKPr8Fub0TdojM43I8/95/s2r7hGGL2+vf1b5p5zxey4Wx1HWzvttW57PT57rRMdE1vbkWL0o+b+6rkmclyZGae2JUCAAAECBJ5TQAH9OfMmagIECBAgcJfA2ZOhZzseFcxGiyltASby9HZk0eWeBaVef3uLOPtYV17pHE3YSmHgzGh14WiLt81Xu+AZKajNLsi1C5NHY2Rlv6MctIuLZ0+Dj/Y183mvkN5bkF3p82hOroy33mJoL09HxZNbP3q+vSfQV55gHPnPHDNmto0sFN8zJ0f9mvk8Mn/3+5st5IxuhHnU+WDVd9bjzPoR59hHFfa2foxy1W5zxbl7NU+r3+vla9V09L3ZY8bMvJ3d9+ga6krPth8r86B9ej9SaI3M3Wg/R7mdydV+29m83b57dXF4H0e08DtzzXu0/9XCfcR79LdJZB9H57rt39vjXfRmjJl2o9d3q+Oovbbu3Wgwul7c92d0XDk7Fmyfjd5WcbRNu9/I3F+d07PXPDP5ti0BAgQIECDwPAIK6M+TK5ESIECAAIHLBFYWBUZPI0cWUyKL9KPFkdGiS2Rhv11IahcRR69u3L6/0pdRAkfGR98/e6okumjc2/doUTIyjmYX+6JPfEQWgVf6PnpCZ5TD2+ez/Y7kfmZxc4sjMidXC+ijmytuDu1rrH/605++vH79+uWPf/xj9+cP9m7b01E//OEP325/xZNlR3G9evWqm9qIYfvF0RheGZfRcTezXWT+7vc3c8yLjOeZ/d3iiIy7yDY9pysLVbO2vfnanstWiwCRMRE5tsweK0aFjdV5MDovRfrbG08zN0yNxsrs8X8m5ip5iMS8HwORa7OV4217PXaUx+iryx81z1bGRDuHogXvo9ys+s5cF/UK5d9+++3Ldo79+9///ia0yJuIIuPr6Lxwj1PvBto23pUC+uh4F7mmbcd6ZE7djEY3QcyOjdF1Tpu/0Riabb93rX0090dt98Za5BpmZozalgABAgQIEHheAQX0582dyAkQIECAwLJA+4RPZDFrtAAxWhzagp1d+G0Xi44W3qJPbhwttq28in61SHOWtNYwsjjWLvK0RcbZRa4jo14sowXhlQWxUdHlFl/k94VX+r7ynV5OV4qDZ99ZsYz0JVI4a/sXeb1pb3Fzu/nlRz/60cvPfvazl3/84x/dRfS2gP69733v7faRJxEjB8WZ1wpHDNs2R2N4JZdbG6P9Rvq+32Y0f9v9zRy/I24z++uNp8j5YNsmMm6uLlRlnGMj/dr6PyrmR4pBkXy24+WKdtt9tnHce1NN5LplNL9758ZR34/m6uh4nJGHaPExcjzaO0T2u5KP0TXQzTr6BPSKcWSerVwTtD9xEZ3zR+PrimvM0XVp70aFv/3tby+fffbZm7BG3589j23bz1yTnO0/+jaglb9nRvmPXNO2fxPNHP/asdT+3TM792ZvNBn1f7b9Xt6PPK44H98791bGte8QIECAAAECNQQU0GvkQRQECBAgQCBVoF1IGS1sRhbdIgvGswWTdoE28mTRBjm6IWC0SB2J8xFPJ7T9jSyORV53Onparh18vUXE0RM4vTG0shAduRkiutAWGbdt36P7Hk3YlQW7s4LmSlyRBc7RjTG9frZ9Ozt+7LfdFiC3/7aF9MhC5zbmvvnmm5fPP//8cPtRHnqfR1xu35vZ9vadyBi+d05eUYSIHOdufZqdy5Hi2kz7WxzR88HM+Owtws88iXw0/h5xjl0554yeOuy59s6fkXy2FpEbNGbnQet67zyYNY0W2FZusIsci6vkIerWHv+P3vRxdJwZXctt32vn+9GYiB5von3bj/fIPIvkd7/PdvvIte3ofBg9hu73M3sts7fYjqW///3v39w8+6inz3vn3e3fItfP+3725vbZ8WVUED4bH20xdub67opjS69fs9c6M/3fLEZ/d80Y3GxX5v723VEx/OobtUbz0ucECBAgQIBAbQEF9Nr5ER0BAgQIELhcoLdIdFYwiBRT20XMo4Wr/QLKqEjRLhKdLYjNLHiOnsKIPI3XW7wZ9SeSyHYxaPvOWXGyXWCN/F74aJ/RAkGkoDa7IBdZZNu2mdnv7BNcV70eePZmiNEC/Eyfe+PzaE7OLhS2Y3S0SL0fo7/61a9e/vvf/755ffvRAuZ+/1999dXLl19++WbhfbTgGZlft20iBe6VbW/fGS0Ub9tFfibitr+rnq7bG0Xm73772cLd7A1Vo+Nn9HzQO35t/TgrxM0eI0Zj7VHn2PY8u/3/2byIzu1IrmbmzBZX9C0L7Tw468/s+XGUp95xcnasHOVgds5GjwdZeTi77oj2beZNH7dczN70Fh0TM9d1j5pn0fnYOz9s/zY6RkbGe68of8U15r7tvfUW809+8pOX3/72t282Gd2sG+nD2TbtsTxqFj2/nJ0Tj45dkbzPXN9F51/vGuZsHF1dED8aE0fj4FFzv93vaC5F/+a9d6z6PgECBAgQIPA8Agroz5MrkRIgQIAAgUsE2oWajz/++OXrr79+s++2yNBbVDpaJIo83dMu3vUWt44KIFt8Z8W6UWGvt4jSW8ybKRSNip6zCWsLb//617/eFA97/W4XCs9seqa97XuLq0f7jTjNLsitFl3OimO9PvVuNIjeOBDN6UwhLzIvZi23OCOF3G27XhFi9HrPm8PoCcH9ONkW0v/973+/+epf/vKXlx/84Af/h7N95e/29Hl0ETyam5mbJKKGt7ajYzj6tFs7z3vH6Wi/99tF5u9++0iRdb99xC0y7mfPB71j8jaGtv/a4330nDDr+6hz7BZHJObZAn7k2BLJ594peoNG5Ljbuw6JHn8iueuZttc5vfPItu+zY1PkCeJe386ees3MQy+OmePR3nV0o9XRsWP799HTsm2OI2/DGRVyHzHP2nPy0fjpGR85RMb3ke32Uyrbefho3zPXmG0cvT5cfR7v9f3ofBF9e9Vtn5HxGjl2RY4BW5tXvJ2gPWYdWUT+hhu92SN6nXPzjF5vRN4wcnY+GP1N197Q0VrM/M07O/dsT4AAAQIECDyvgAL68+ZO5AQIECBAYEmgLVD9+Mc/fvn0009D+zpaeJl5uudocTASwNmizlmhpbfvyNPakQW/2VfQHvWzZ/jJJ5+EchOJ82zR6Sims0XEyJNw9y72HxVnj4oZWz96Y7RXIB6Nt9EC4uj72+e9RfjI93r9nrWcmZOzc+fWh1HxfNtutkA0+4RcxLPd5mw87Ps0u0jcy/mZ0cr4iJhHTGYL4pHXcd/anXG7+nzQe5Lvr3/965ufARj9d8Wc39p4xDl2H/vssXx0fhjd/DaTz1ucM09UzvRnX/Qb9WuU7/3nZ+eUdj/7GEaFttlzz8w1zqgI3B5/R15XH4/2eZ2ZWytx7HPUuwY42+dRbDPjcmt/5Dt7TbCNre0acHtjy/ZfJN9nY759MvzPf/7zyx/+8Ie3+z/77micR86x98Yfnc+r1zO3/c/EOTtGjv6Gmr2m3WJdOXdG/4YbGcy+bj16vfGIud/+rfKnP/3p5Te/+U1o3I8comPSdgQIECBAgMBzCyigP3f+RE+AAAECBKYFer9JGVk8PivcRJ8u2IKNLm7dFiP/85//vC0ijxbxovuO/mZzZNF35hW0Z8k6WpAaLcBHYry1O7M4NXpl9qigO1PAvcUXXWQ7y/NK0b3Ny5WLZtExebYAv2I5Mydv/Y8uyN475mbeGBApSsweBI/mQdvW7CLxFkd0DM/OyasdHlUQ3/oVffr4EeeD3o093/nOd15ev359umA+Ot7NjLFHnGPb9qOFm9E5M5KrlXkQeap936dIf7bjxvZWls8+++zNV0d9m8lZO3d7373Nwf0NGZFj4egcfmtrdN7JyEP0GiFyPGpvJPn1r38dTklkPGw7u/n/7ne/e3uTzJHjUR7O3KNxzIzFiPEW0y9/+cv/OW7de4zqvREgcmyMjPE2se118YxPeJAMNoz8XbPfxWqM0TFydt2zck27xR49toz6Nntsmb3OmTkfRD2jc793rfPtt9++vHr16s0bvo7+u+pmxavGs/0QIECAAAEC705AAf3d2WuZAAECBAi8E4F9kezsactbcJFFu9nFlG3fR4sk7cLsyr6PFihHC9RbXKOn8dqkzf5u31HSz57o7vVntCB2NrjOFnAji0aRJxJnF+TaxcBI/1Z+73L29Y9XTtKjAvWoGLFiuTJvbn09ijMyf0bzY5TXNj8rbUZyFvlZg5mnaG9tziwU7+OMFvUjfRttE5m/Z7GNzgkrbledD86O3xlvN2jPIVedY49yeuQ2mme3/UVutFnJ5+gGq6P+9ApCt/HWjtuVwt5obrT5u21/y2M7T2eOTysF3H28mXm44ni0HwOjY8bMeNi2bXMfHW+9Y0AktnvnWa9/vVj2/YrMzch47s311q8XS/QY0ouhjT1iPNOXmW1HNzFeFdtRwT5yTX107TW6Nuxdd+xtosfI2evF2euc2b+r2r8Hzvp0NvdHN5+enW9mxphtCRAgQIAAgfdbQAH9/c6v3hEgQIAAAQJPIjDzROiTdEmYBAgQSBMYLZanBaKhhwhEnpZ/SMO7nV5d1Hx0vPZP4F0IRH7i513Epc0PS2Dl5tMPS0hvCRAgQIAAgYiAAnpEyTYECBAgQIAAgQcLrDyh8eCQ7J4AAQJPI2Cx/GlStRRo+4TnzJOdSw12vrS/0S36dOhVbdsPgWcQcCPTM2Tpw4hx5a0dH4aMXhIgQIAAAQIzAgroM1q2JUCAAAECBAg8QMCC4wNQ7ZIAgQ9KwGL586R75Zy3v8nsntdL35Rmb7jIeoX882RRpAT+r4C3KRkVVQS8CaFKJsRBgAABAgSeW0AB/bnzJ3oCBAgQIEDgPRCYXch/D7qsCwQIELhUwGL5pZwP3VlbjB79lnj79PkVv1s8+0r49vdy38UT8A9Nip0TuFPAteydgL5+qYCbOS7ltDMCBAgQIPDBCiigf7Cp13ECBAgQIECgisC+OOC1sFWyIg4CBJ5JYP+E8s9//vOXL7744uWjjz56pi58ULHu87V1vFdEbwvt23ZXPH2+7ae3715hvi0Kbt81vj6ooaqzAYF2noxuigns0iYElgVmb9JabsgXCRAgQIAAgfdeQAH9vU+xDhIgQIAAAQLVBfZPSVxVHKjeZ/ERIEDgKgGL5VdJ5u1n/8r9aKtX32DWPtkeicM5OqJkm/ddoHcDyq3P5sj7nv36/Zt9w0j9HomQAAECBAgQeFcCCujvSl67BAgQIECAAIH/L7B/Es9TO4YFAQIE5gS8OnjOq8rWM0X0RxXlZoronjyvMnLE8a4Fjgroj5qn77q/2n8ugf255eobr55LQrQECBAgQIDAvQIK6PcK+j4BAgQIECBA4A6BdhHyit92vSMcXyVAgMDTCVgsf7qU/U/AZ4X0rILcWSFd4fy5x5forxfo/bSBG0Cvd7bHNYH98TzrHLIWqW8R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KJL510AACAASURBV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bUuT6QAABFlJREFU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QBBfQUZo0QIECAAAECBAgQIECAAAECBAgQIECAAAECBAgQIECAQHUBBfTqGRIfAQIECBAgQIAAAQIECBAgQIAAAQIECBAgQIAAAQIECKQIKKCnMGuEAAECBAgQIECAAAECBAgQIECAAAECBAgQIECAAAECBKoLKKBXz5D4CBAgQIAAAQIECBAgQIAAAQIECBAgQIAAAQIECBAgQCBFQAE9hVkjBAgQIECAAAECBAgQIECAAAECBAgQIECAAAECBAgQIFBdQAG9eobER4AAAQIECBAgQIAAAQIECBAgQIAAAQIECBAgQIAAAQIpAgroKcwaIUCAAAECBAgQIECAAAECBAgQIECAAAECBAgQIECAAIHqAgro1TMkPgIECBAgQIAAAQIECBAgQIAAAQIECBAgQIAAAQIECBBIEVBAT2HWCAECBAgQIECAAAECBAgQIECAAAECBAgQIECAAAECBAhUF1BAr54h8REgQIAAAQIECBAgQIAAAQIECBAgQIAAAQIECBAgQIBAioACegqzRggQIECAAAECBAgQIECAAAECBAgQIECAAAECBAgQIECguoACevUMiY8AAQIECBAgQIAAAQIECBAgQIAAAQIECBAgQIAAAQIEUgQU0FOYNUKAAAECBAgQIECAAAECBAgQIECAAAECBAgQIECAAAEC1QUU0KtnSHwECBAgQIAAAQIECBAgQIAAAQIECBAgQIAAAQIECBAgkCKggJ7CrBECBAgQIECAAAECBAgQIECAAAECBAgQIECAAAECBAgQqC6ggF49Q+IjQIAAAQIECBAgQIAAAQIECBAgQIAAAQIECBAgQIAAgRSB/weSkz5tsfN+EwAAAABJRU5ErkJggg=="/>
          <p:cNvSpPr>
            <a:spLocks noChangeAspect="1" noChangeArrowheads="1"/>
          </p:cNvSpPr>
          <p:nvPr/>
        </p:nvSpPr>
        <p:spPr bwMode="auto">
          <a:xfrm>
            <a:off x="307974" y="7937"/>
            <a:ext cx="3349625" cy="33496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2"/>
          <a:stretch>
            <a:fillRect/>
          </a:stretch>
        </p:blipFill>
        <p:spPr>
          <a:xfrm>
            <a:off x="618136" y="1904538"/>
            <a:ext cx="4039589" cy="3332440"/>
          </a:xfrm>
          <a:prstGeom prst="rect">
            <a:avLst/>
          </a:prstGeom>
        </p:spPr>
      </p:pic>
      <p:pic>
        <p:nvPicPr>
          <p:cNvPr id="12" name="Picture 11"/>
          <p:cNvPicPr>
            <a:picLocks noChangeAspect="1"/>
          </p:cNvPicPr>
          <p:nvPr/>
        </p:nvPicPr>
        <p:blipFill>
          <a:blip r:embed="rId3"/>
          <a:stretch>
            <a:fillRect/>
          </a:stretch>
        </p:blipFill>
        <p:spPr>
          <a:xfrm>
            <a:off x="5197831" y="1905010"/>
            <a:ext cx="7096125" cy="3390900"/>
          </a:xfrm>
          <a:prstGeom prst="rect">
            <a:avLst/>
          </a:prstGeom>
        </p:spPr>
      </p:pic>
      <p:sp>
        <p:nvSpPr>
          <p:cNvPr id="13" name="TextBox 12"/>
          <p:cNvSpPr txBox="1"/>
          <p:nvPr/>
        </p:nvSpPr>
        <p:spPr>
          <a:xfrm>
            <a:off x="466374" y="5429250"/>
            <a:ext cx="4343112" cy="369332"/>
          </a:xfrm>
          <a:prstGeom prst="rect">
            <a:avLst/>
          </a:prstGeom>
          <a:noFill/>
        </p:spPr>
        <p:txBody>
          <a:bodyPr wrap="none" rtlCol="0">
            <a:spAutoFit/>
          </a:bodyPr>
          <a:lstStyle/>
          <a:p>
            <a:r>
              <a:rPr lang="en-US" dirty="0" err="1" smtClean="0"/>
              <a:t>Octomap</a:t>
            </a:r>
            <a:r>
              <a:rPr lang="en-US" dirty="0" smtClean="0"/>
              <a:t>: Radar data converted to </a:t>
            </a:r>
            <a:r>
              <a:rPr lang="en-US" dirty="0" err="1" smtClean="0"/>
              <a:t>Octomap</a:t>
            </a:r>
            <a:endParaRPr lang="en-US" dirty="0"/>
          </a:p>
        </p:txBody>
      </p:sp>
      <p:sp>
        <p:nvSpPr>
          <p:cNvPr id="16" name="TextBox 15"/>
          <p:cNvSpPr txBox="1"/>
          <p:nvPr/>
        </p:nvSpPr>
        <p:spPr>
          <a:xfrm>
            <a:off x="6305199" y="5429250"/>
            <a:ext cx="4291496" cy="369332"/>
          </a:xfrm>
          <a:prstGeom prst="rect">
            <a:avLst/>
          </a:prstGeom>
          <a:noFill/>
        </p:spPr>
        <p:txBody>
          <a:bodyPr wrap="none" rtlCol="0">
            <a:spAutoFit/>
          </a:bodyPr>
          <a:lstStyle/>
          <a:p>
            <a:r>
              <a:rPr lang="en-US" dirty="0" smtClean="0"/>
              <a:t>Less noise as compared to binomial filtering</a:t>
            </a:r>
            <a:endParaRPr lang="en-US" dirty="0"/>
          </a:p>
        </p:txBody>
      </p:sp>
    </p:spTree>
    <p:extLst>
      <p:ext uri="{BB962C8B-B14F-4D97-AF65-F5344CB8AC3E}">
        <p14:creationId xmlns:p14="http://schemas.microsoft.com/office/powerpoint/2010/main" val="3919276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 | </a:t>
            </a:r>
            <a:r>
              <a:rPr lang="en-US" sz="2800" dirty="0" smtClean="0">
                <a:solidFill>
                  <a:srgbClr val="002060"/>
                </a:solidFill>
              </a:rPr>
              <a:t>Field Test 3 | One Time Planning</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yl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5415" y="1231270"/>
            <a:ext cx="11800512" cy="4998081"/>
          </a:xfrm>
          <a:prstGeom prst="rect">
            <a:avLst/>
          </a:prstGeom>
        </p:spPr>
      </p:pic>
    </p:spTree>
    <p:extLst>
      <p:ext uri="{BB962C8B-B14F-4D97-AF65-F5344CB8AC3E}">
        <p14:creationId xmlns:p14="http://schemas.microsoft.com/office/powerpoint/2010/main" val="3526835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9113129"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Content</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386000" y="1223711"/>
            <a:ext cx="11297187" cy="4048777"/>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marL="514350" indent="-514350" defTabSz="699496" fontAlgn="base">
              <a:lnSpc>
                <a:spcPct val="150000"/>
              </a:lnSpc>
              <a:spcBef>
                <a:spcPct val="0"/>
              </a:spcBef>
              <a:spcAft>
                <a:spcPct val="0"/>
              </a:spcAft>
              <a:buFont typeface="+mj-lt"/>
              <a:buAutoNum type="arabicPeriod"/>
              <a:defRPr/>
            </a:pP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Project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description</a:t>
            </a:r>
          </a:p>
          <a:p>
            <a:pPr marL="514350" indent="-514350" defTabSz="699496" fontAlgn="base">
              <a:lnSpc>
                <a:spcPct val="150000"/>
              </a:lnSpc>
              <a:spcBef>
                <a:spcPct val="0"/>
              </a:spcBef>
              <a:spcAft>
                <a:spcPct val="0"/>
              </a:spcAft>
              <a:buFont typeface="+mj-lt"/>
              <a:buAutoNum type="arabicPeriod"/>
              <a:defRPr/>
            </a:pP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Use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case/System graphical representation</a:t>
            </a:r>
          </a:p>
          <a:p>
            <a:pPr marL="514350" indent="-514350" defTabSz="699496" fontAlgn="base">
              <a:lnSpc>
                <a:spcPct val="150000"/>
              </a:lnSpc>
              <a:spcBef>
                <a:spcPct val="0"/>
              </a:spcBef>
              <a:spcAft>
                <a:spcPct val="0"/>
              </a:spcAft>
              <a:buFont typeface="+mj-lt"/>
              <a:buAutoNum type="arabicPeriod"/>
              <a:defRPr/>
            </a:pP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System-level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requirements</a:t>
            </a:r>
          </a:p>
          <a:p>
            <a:pPr marL="514350" indent="-514350" defTabSz="699496" fontAlgn="base">
              <a:lnSpc>
                <a:spcPct val="150000"/>
              </a:lnSpc>
              <a:spcBef>
                <a:spcPct val="0"/>
              </a:spcBef>
              <a:spcAft>
                <a:spcPct val="0"/>
              </a:spcAft>
              <a:buFont typeface="+mj-lt"/>
              <a:buAutoNum type="arabicPeriod"/>
              <a:defRPr/>
            </a:pP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Current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system status</a:t>
            </a:r>
          </a:p>
          <a:p>
            <a:pPr marL="514350" indent="-514350" defTabSz="699496" fontAlgn="base">
              <a:lnSpc>
                <a:spcPct val="150000"/>
              </a:lnSpc>
              <a:spcBef>
                <a:spcPct val="0"/>
              </a:spcBef>
              <a:spcAft>
                <a:spcPct val="0"/>
              </a:spcAft>
              <a:buFont typeface="+mj-lt"/>
              <a:buAutoNum type="arabicPeriod"/>
              <a:defRPr/>
            </a:pP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Project management</a:t>
            </a:r>
          </a:p>
          <a:p>
            <a:pPr marL="514350" indent="-514350" defTabSz="699496" fontAlgn="base">
              <a:lnSpc>
                <a:spcPct val="150000"/>
              </a:lnSpc>
              <a:spcBef>
                <a:spcPct val="0"/>
              </a:spcBef>
              <a:spcAft>
                <a:spcPct val="0"/>
              </a:spcAft>
              <a:buFont typeface="+mj-lt"/>
              <a:buAutoNum type="arabicPeriod"/>
              <a:defRPr/>
            </a:pP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Conclusions</a:t>
            </a:r>
            <a:endParaRPr lang="en-US" sz="2000" spc="-58" dirty="0">
              <a:solidFill>
                <a:schemeClr val="tx1">
                  <a:lumMod val="75000"/>
                  <a:lumOff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33085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3" y="893"/>
            <a:ext cx="11639223"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 | </a:t>
            </a:r>
            <a:r>
              <a:rPr lang="en-US" sz="2800" dirty="0" smtClean="0">
                <a:solidFill>
                  <a:srgbClr val="002060"/>
                </a:solidFill>
              </a:rPr>
              <a:t>Field Test 3 | Continuous Re-planning </a:t>
            </a:r>
            <a:r>
              <a:rPr lang="en-US" sz="1600" dirty="0" smtClean="0">
                <a:solidFill>
                  <a:srgbClr val="002060"/>
                </a:solidFill>
              </a:rPr>
              <a:t>(partially successful)</a:t>
            </a:r>
            <a:endParaRPr lang="en-US" sz="16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2" descr="O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35" y="1071562"/>
            <a:ext cx="9343987" cy="534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93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Simulator</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3089273" y="938212"/>
            <a:ext cx="7969251" cy="5772906"/>
          </a:xfrm>
          <a:prstGeom prst="rect">
            <a:avLst/>
          </a:prstGeom>
        </p:spPr>
      </p:pic>
      <p:sp>
        <p:nvSpPr>
          <p:cNvPr id="8" name="TextBox 7"/>
          <p:cNvSpPr txBox="1"/>
          <p:nvPr/>
        </p:nvSpPr>
        <p:spPr>
          <a:xfrm>
            <a:off x="155575" y="2711690"/>
            <a:ext cx="2701862" cy="2511457"/>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Fake Obstacles</a:t>
            </a:r>
          </a:p>
          <a:p>
            <a:pPr algn="just">
              <a:lnSpc>
                <a:spcPct val="90000"/>
              </a:lnSpc>
            </a:pPr>
            <a:endParaRPr lang="en-US" sz="2000" dirty="0" smtClean="0">
              <a:gradFill>
                <a:gsLst>
                  <a:gs pos="2917">
                    <a:schemeClr val="tx1"/>
                  </a:gs>
                  <a:gs pos="30000">
                    <a:schemeClr val="tx1"/>
                  </a:gs>
                </a:gsLst>
                <a:lin ang="5400000" scaled="0"/>
              </a:gradFill>
            </a:endParaRPr>
          </a:p>
          <a:p>
            <a:pPr marL="457200" indent="-457200" algn="just">
              <a:lnSpc>
                <a:spcPct val="90000"/>
              </a:lnSpc>
              <a:buAutoNum type="arabicPeriod"/>
            </a:pPr>
            <a:r>
              <a:rPr lang="en-US" sz="2000" dirty="0" smtClean="0">
                <a:gradFill>
                  <a:gsLst>
                    <a:gs pos="2917">
                      <a:schemeClr val="tx1"/>
                    </a:gs>
                    <a:gs pos="30000">
                      <a:schemeClr val="tx1"/>
                    </a:gs>
                  </a:gsLst>
                  <a:lin ang="5400000" scaled="0"/>
                </a:gradFill>
              </a:rPr>
              <a:t>Static</a:t>
            </a:r>
          </a:p>
          <a:p>
            <a:pPr marL="457200" indent="-457200" algn="just">
              <a:lnSpc>
                <a:spcPct val="90000"/>
              </a:lnSpc>
              <a:buAutoNum type="arabicPeriod"/>
            </a:pPr>
            <a:r>
              <a:rPr lang="en-US" sz="2000" dirty="0" smtClean="0">
                <a:gradFill>
                  <a:gsLst>
                    <a:gs pos="2917">
                      <a:schemeClr val="tx1"/>
                    </a:gs>
                    <a:gs pos="30000">
                      <a:schemeClr val="tx1"/>
                    </a:gs>
                  </a:gsLst>
                  <a:lin ang="5400000" scaled="0"/>
                </a:gradFill>
              </a:rPr>
              <a:t>Random Dynamic</a:t>
            </a:r>
          </a:p>
          <a:p>
            <a:pPr marL="457200" indent="-457200" algn="just">
              <a:lnSpc>
                <a:spcPct val="90000"/>
              </a:lnSpc>
              <a:buAutoNum type="arabicPeriod"/>
            </a:pPr>
            <a:r>
              <a:rPr lang="en-US" sz="2000" dirty="0" smtClean="0">
                <a:gradFill>
                  <a:gsLst>
                    <a:gs pos="2917">
                      <a:schemeClr val="tx1"/>
                    </a:gs>
                    <a:gs pos="30000">
                      <a:schemeClr val="tx1"/>
                    </a:gs>
                  </a:gsLst>
                  <a:lin ang="5400000" scaled="0"/>
                </a:gradFill>
              </a:rPr>
              <a:t>Tele-operated</a:t>
            </a:r>
            <a:endParaRPr lang="en-US" sz="2000" dirty="0" smtClean="0">
              <a:gradFill>
                <a:gsLst>
                  <a:gs pos="2917">
                    <a:schemeClr val="tx1"/>
                  </a:gs>
                  <a:gs pos="30000">
                    <a:schemeClr val="tx1"/>
                  </a:gs>
                </a:gsLst>
                <a:lin ang="5400000" scaled="0"/>
              </a:gradFill>
            </a:endParaRPr>
          </a:p>
          <a:p>
            <a:pPr algn="just">
              <a:lnSpc>
                <a:spcPct val="90000"/>
              </a:lnSpc>
            </a:pPr>
            <a:endParaRPr lang="en-US" sz="2000" dirty="0">
              <a:gradFill>
                <a:gsLst>
                  <a:gs pos="2917">
                    <a:schemeClr val="tx1"/>
                  </a:gs>
                  <a:gs pos="30000">
                    <a:schemeClr val="tx1"/>
                  </a:gs>
                </a:gsLst>
                <a:lin ang="5400000" scaled="0"/>
              </a:gradFill>
            </a:endParaRPr>
          </a:p>
          <a:p>
            <a:pPr algn="just">
              <a:lnSpc>
                <a:spcPct val="90000"/>
              </a:lnSpc>
            </a:pPr>
            <a:endParaRPr lang="en-US" sz="2000" dirty="0" smtClean="0">
              <a:gradFill>
                <a:gsLst>
                  <a:gs pos="2917">
                    <a:schemeClr val="tx1"/>
                  </a:gs>
                  <a:gs pos="30000">
                    <a:schemeClr val="tx1"/>
                  </a:gs>
                </a:gsLst>
                <a:lin ang="5400000" scaled="0"/>
              </a:gradFill>
            </a:endParaRPr>
          </a:p>
          <a:p>
            <a:pPr algn="just">
              <a:lnSpc>
                <a:spcPct val="90000"/>
              </a:lnSpc>
            </a:pPr>
            <a:endParaRPr lang="en-US" sz="2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1612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Integration (To be tested during Field Test 4)</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p:nvPr/>
        </p:nvPicPr>
        <p:blipFill>
          <a:blip r:embed="rId2"/>
          <a:stretch>
            <a:fillRect/>
          </a:stretch>
        </p:blipFill>
        <p:spPr>
          <a:xfrm>
            <a:off x="685454" y="792123"/>
            <a:ext cx="10699689" cy="5722977"/>
          </a:xfrm>
          <a:prstGeom prst="rect">
            <a:avLst/>
          </a:prstGeom>
        </p:spPr>
      </p:pic>
    </p:spTree>
    <p:extLst>
      <p:ext uri="{BB962C8B-B14F-4D97-AF65-F5344CB8AC3E}">
        <p14:creationId xmlns:p14="http://schemas.microsoft.com/office/powerpoint/2010/main" val="127327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6573466"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Project Management</a:t>
            </a:r>
          </a:p>
        </p:txBody>
      </p:sp>
    </p:spTree>
    <p:extLst>
      <p:ext uri="{BB962C8B-B14F-4D97-AF65-F5344CB8AC3E}">
        <p14:creationId xmlns:p14="http://schemas.microsoft.com/office/powerpoint/2010/main" val="208163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Work Breakdown </a:t>
            </a:r>
            <a:r>
              <a:rPr lang="en-US" sz="2800" b="1" dirty="0" smtClean="0">
                <a:solidFill>
                  <a:srgbClr val="002060"/>
                </a:solidFill>
              </a:rPr>
              <a:t>Structure | Schedule Status</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85999" y="991386"/>
            <a:ext cx="11406853" cy="3591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70C0"/>
                </a:solidFill>
                <a:latin typeface="Segoe UI Semilight" panose="020B0402040204020203" pitchFamily="34" charset="0"/>
                <a:cs typeface="Segoe UI Semilight" panose="020B0402040204020203" pitchFamily="34" charset="0"/>
              </a:rPr>
              <a:t>Autonomous Water Taxi</a:t>
            </a:r>
            <a:endParaRPr lang="en-US" dirty="0">
              <a:solidFill>
                <a:srgbClr val="0070C0"/>
              </a:solidFill>
              <a:latin typeface="Segoe UI Semilight" panose="020B0402040204020203" pitchFamily="34" charset="0"/>
              <a:cs typeface="Segoe UI Semilight" panose="020B0402040204020203" pitchFamily="34" charset="0"/>
            </a:endParaRPr>
          </a:p>
        </p:txBody>
      </p:sp>
      <p:grpSp>
        <p:nvGrpSpPr>
          <p:cNvPr id="13" name="Group 12"/>
          <p:cNvGrpSpPr/>
          <p:nvPr/>
        </p:nvGrpSpPr>
        <p:grpSpPr>
          <a:xfrm>
            <a:off x="363279" y="1719278"/>
            <a:ext cx="1305865" cy="2613620"/>
            <a:chOff x="360360" y="1719278"/>
            <a:chExt cx="1755728" cy="2613620"/>
          </a:xfrm>
        </p:grpSpPr>
        <p:grpSp>
          <p:nvGrpSpPr>
            <p:cNvPr id="33" name="Group 32"/>
            <p:cNvGrpSpPr/>
            <p:nvPr/>
          </p:nvGrpSpPr>
          <p:grpSpPr>
            <a:xfrm>
              <a:off x="371750" y="1719278"/>
              <a:ext cx="1744337" cy="1363058"/>
              <a:chOff x="500307" y="2699813"/>
              <a:chExt cx="1878161" cy="1356420"/>
            </a:xfrm>
          </p:grpSpPr>
          <p:sp>
            <p:nvSpPr>
              <p:cNvPr id="44" name="Rectangle 43"/>
              <p:cNvSpPr/>
              <p:nvPr/>
            </p:nvSpPr>
            <p:spPr bwMode="auto">
              <a:xfrm>
                <a:off x="500307" y="3484746"/>
                <a:ext cx="1878161" cy="571487"/>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smtClean="0">
                    <a:solidFill>
                      <a:schemeClr val="bg1"/>
                    </a:solidFill>
                    <a:latin typeface="Segoe UI" panose="020B0502040204020203" pitchFamily="34" charset="0"/>
                    <a:cs typeface="Segoe UI" panose="020B0502040204020203" pitchFamily="34" charset="0"/>
                  </a:rPr>
                  <a:t>Get raw </a:t>
                </a:r>
                <a:r>
                  <a:rPr lang="en-US" sz="1100" dirty="0">
                    <a:solidFill>
                      <a:schemeClr val="bg1"/>
                    </a:solidFill>
                    <a:latin typeface="Segoe UI" panose="020B0502040204020203" pitchFamily="34" charset="0"/>
                    <a:cs typeface="Segoe UI" panose="020B0502040204020203" pitchFamily="34" charset="0"/>
                  </a:rPr>
                  <a:t>data from Radar</a:t>
                </a:r>
              </a:p>
            </p:txBody>
          </p:sp>
          <p:grpSp>
            <p:nvGrpSpPr>
              <p:cNvPr id="45" name="Group 44"/>
              <p:cNvGrpSpPr/>
              <p:nvPr/>
            </p:nvGrpSpPr>
            <p:grpSpPr>
              <a:xfrm>
                <a:off x="500307" y="2699813"/>
                <a:ext cx="1878161" cy="429279"/>
                <a:chOff x="500309" y="2699813"/>
                <a:chExt cx="1878161" cy="429279"/>
              </a:xfrm>
              <a:solidFill>
                <a:srgbClr val="018DC0"/>
              </a:solidFill>
            </p:grpSpPr>
            <p:sp>
              <p:nvSpPr>
                <p:cNvPr id="46" name="Rectangle 45"/>
                <p:cNvSpPr/>
                <p:nvPr/>
              </p:nvSpPr>
              <p:spPr bwMode="auto">
                <a:xfrm>
                  <a:off x="500309" y="2699813"/>
                  <a:ext cx="1878161" cy="429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b="1" spc="-58" dirty="0">
                      <a:solidFill>
                        <a:schemeClr val="bg1">
                          <a:lumMod val="95000"/>
                        </a:schemeClr>
                      </a:solidFill>
                      <a:latin typeface="Segoe UI Light" pitchFamily="34" charset="0"/>
                      <a:ea typeface="Segoe UI" pitchFamily="34" charset="0"/>
                      <a:cs typeface="Segoe UI" pitchFamily="34" charset="0"/>
                    </a:rPr>
                    <a:t>P</a:t>
                  </a:r>
                  <a:r>
                    <a:rPr lang="en-US" sz="1600" b="1" spc="-58" dirty="0" smtClean="0">
                      <a:solidFill>
                        <a:schemeClr val="bg1">
                          <a:lumMod val="95000"/>
                        </a:schemeClr>
                      </a:solidFill>
                      <a:latin typeface="Segoe UI Light" pitchFamily="34" charset="0"/>
                      <a:ea typeface="Segoe UI" pitchFamily="34" charset="0"/>
                      <a:cs typeface="Segoe UI" pitchFamily="34" charset="0"/>
                    </a:rPr>
                    <a:t>erception</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47" name="Isosceles Triangle 46"/>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22" name="Rectangle 21"/>
            <p:cNvSpPr/>
            <p:nvPr/>
          </p:nvSpPr>
          <p:spPr bwMode="auto">
            <a:xfrm>
              <a:off x="371750" y="3252635"/>
              <a:ext cx="1744338" cy="409715"/>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Filter data</a:t>
              </a:r>
            </a:p>
          </p:txBody>
        </p:sp>
        <p:sp>
          <p:nvSpPr>
            <p:cNvPr id="28" name="Rectangle 27"/>
            <p:cNvSpPr/>
            <p:nvPr/>
          </p:nvSpPr>
          <p:spPr bwMode="auto">
            <a:xfrm>
              <a:off x="360360" y="3796742"/>
              <a:ext cx="1744340" cy="536156"/>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Morphological operation</a:t>
              </a:r>
            </a:p>
          </p:txBody>
        </p:sp>
      </p:grpSp>
      <p:grpSp>
        <p:nvGrpSpPr>
          <p:cNvPr id="56" name="Group 55"/>
          <p:cNvGrpSpPr/>
          <p:nvPr/>
        </p:nvGrpSpPr>
        <p:grpSpPr>
          <a:xfrm>
            <a:off x="3807372" y="1719277"/>
            <a:ext cx="1309265" cy="2790831"/>
            <a:chOff x="355789" y="1719279"/>
            <a:chExt cx="1760299" cy="2790831"/>
          </a:xfrm>
        </p:grpSpPr>
        <p:grpSp>
          <p:nvGrpSpPr>
            <p:cNvPr id="57" name="Group 56"/>
            <p:cNvGrpSpPr/>
            <p:nvPr/>
          </p:nvGrpSpPr>
          <p:grpSpPr>
            <a:xfrm>
              <a:off x="371750" y="1719279"/>
              <a:ext cx="1744337" cy="1353507"/>
              <a:chOff x="500307" y="2699813"/>
              <a:chExt cx="1878161" cy="1346915"/>
            </a:xfrm>
          </p:grpSpPr>
          <p:sp>
            <p:nvSpPr>
              <p:cNvPr id="60" name="Rectangle 59"/>
              <p:cNvSpPr/>
              <p:nvPr/>
            </p:nvSpPr>
            <p:spPr bwMode="auto">
              <a:xfrm>
                <a:off x="500307" y="3484746"/>
                <a:ext cx="1878161" cy="561982"/>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Import external navigation map</a:t>
                </a:r>
              </a:p>
            </p:txBody>
          </p:sp>
          <p:sp>
            <p:nvSpPr>
              <p:cNvPr id="62" name="Rectangle 61"/>
              <p:cNvSpPr/>
              <p:nvPr/>
            </p:nvSpPr>
            <p:spPr bwMode="auto">
              <a:xfrm>
                <a:off x="500307" y="2699813"/>
                <a:ext cx="1878161" cy="429278"/>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400" dirty="0"/>
                  <a:t>Mapping &amp; Localization</a:t>
                </a:r>
                <a:endParaRPr lang="en-US" sz="1400" b="1" spc="-58" dirty="0">
                  <a:solidFill>
                    <a:schemeClr val="bg1">
                      <a:lumMod val="95000"/>
                    </a:schemeClr>
                  </a:solidFill>
                  <a:latin typeface="Segoe UI Light" pitchFamily="34" charset="0"/>
                  <a:ea typeface="Segoe UI" pitchFamily="34" charset="0"/>
                  <a:cs typeface="Segoe UI" pitchFamily="34" charset="0"/>
                </a:endParaRPr>
              </a:p>
            </p:txBody>
          </p:sp>
        </p:grpSp>
        <p:sp>
          <p:nvSpPr>
            <p:cNvPr id="58" name="Rectangle 57"/>
            <p:cNvSpPr/>
            <p:nvPr/>
          </p:nvSpPr>
          <p:spPr bwMode="auto">
            <a:xfrm>
              <a:off x="371750" y="3189893"/>
              <a:ext cx="1744338" cy="606849"/>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Generate occupancy grid map</a:t>
              </a:r>
            </a:p>
          </p:txBody>
        </p:sp>
        <p:sp>
          <p:nvSpPr>
            <p:cNvPr id="59" name="Rectangle 58"/>
            <p:cNvSpPr/>
            <p:nvPr/>
          </p:nvSpPr>
          <p:spPr bwMode="auto">
            <a:xfrm>
              <a:off x="355789" y="3919408"/>
              <a:ext cx="1744340" cy="590702"/>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Localize boat on the map</a:t>
              </a:r>
            </a:p>
          </p:txBody>
        </p:sp>
      </p:grpSp>
      <p:grpSp>
        <p:nvGrpSpPr>
          <p:cNvPr id="64" name="Group 63"/>
          <p:cNvGrpSpPr/>
          <p:nvPr/>
        </p:nvGrpSpPr>
        <p:grpSpPr>
          <a:xfrm>
            <a:off x="5541453" y="1719277"/>
            <a:ext cx="1311978" cy="2625199"/>
            <a:chOff x="371750" y="1719279"/>
            <a:chExt cx="1763945" cy="2625199"/>
          </a:xfrm>
        </p:grpSpPr>
        <p:grpSp>
          <p:nvGrpSpPr>
            <p:cNvPr id="65" name="Group 64"/>
            <p:cNvGrpSpPr/>
            <p:nvPr/>
          </p:nvGrpSpPr>
          <p:grpSpPr>
            <a:xfrm>
              <a:off x="371750" y="1719279"/>
              <a:ext cx="1744337" cy="1353507"/>
              <a:chOff x="500307" y="2699813"/>
              <a:chExt cx="1878161" cy="1346915"/>
            </a:xfrm>
          </p:grpSpPr>
          <p:sp>
            <p:nvSpPr>
              <p:cNvPr id="68" name="Rectangle 67"/>
              <p:cNvSpPr/>
              <p:nvPr/>
            </p:nvSpPr>
            <p:spPr bwMode="auto">
              <a:xfrm>
                <a:off x="500307" y="3484746"/>
                <a:ext cx="1878161" cy="561982"/>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Generate a world model </a:t>
                </a:r>
              </a:p>
            </p:txBody>
          </p:sp>
          <p:grpSp>
            <p:nvGrpSpPr>
              <p:cNvPr id="69" name="Group 68"/>
              <p:cNvGrpSpPr/>
              <p:nvPr/>
            </p:nvGrpSpPr>
            <p:grpSpPr>
              <a:xfrm>
                <a:off x="500307" y="2699813"/>
                <a:ext cx="1878161" cy="429278"/>
                <a:chOff x="500309" y="2699813"/>
                <a:chExt cx="1878161" cy="429278"/>
              </a:xfrm>
              <a:solidFill>
                <a:srgbClr val="018DC0"/>
              </a:solidFill>
            </p:grpSpPr>
            <p:sp>
              <p:nvSpPr>
                <p:cNvPr id="70" name="Rectangle 69"/>
                <p:cNvSpPr/>
                <p:nvPr/>
              </p:nvSpPr>
              <p:spPr bwMode="auto">
                <a:xfrm>
                  <a:off x="500309" y="2699813"/>
                  <a:ext cx="1878161" cy="429278"/>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dirty="0"/>
                    <a:t>Simulator</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71" name="Isosceles Triangle 70"/>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67" name="Rectangle 66"/>
            <p:cNvSpPr/>
            <p:nvPr/>
          </p:nvSpPr>
          <p:spPr bwMode="auto">
            <a:xfrm>
              <a:off x="391355" y="3248533"/>
              <a:ext cx="1744340" cy="1095945"/>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Apply path planning algorithm to the boat model</a:t>
              </a:r>
            </a:p>
          </p:txBody>
        </p:sp>
      </p:grpSp>
      <p:grpSp>
        <p:nvGrpSpPr>
          <p:cNvPr id="72" name="Group 71"/>
          <p:cNvGrpSpPr/>
          <p:nvPr/>
        </p:nvGrpSpPr>
        <p:grpSpPr>
          <a:xfrm>
            <a:off x="7265962" y="1721321"/>
            <a:ext cx="1297395" cy="3434396"/>
            <a:chOff x="371747" y="1719279"/>
            <a:chExt cx="1744340" cy="3434396"/>
          </a:xfrm>
        </p:grpSpPr>
        <p:grpSp>
          <p:nvGrpSpPr>
            <p:cNvPr id="77" name="Group 76"/>
            <p:cNvGrpSpPr/>
            <p:nvPr/>
          </p:nvGrpSpPr>
          <p:grpSpPr>
            <a:xfrm>
              <a:off x="371750" y="1719279"/>
              <a:ext cx="1744337" cy="431379"/>
              <a:chOff x="500309" y="2699813"/>
              <a:chExt cx="1878161" cy="429278"/>
            </a:xfrm>
            <a:solidFill>
              <a:srgbClr val="018DC0"/>
            </a:solidFill>
          </p:grpSpPr>
          <p:sp>
            <p:nvSpPr>
              <p:cNvPr id="78" name="Rectangle 77"/>
              <p:cNvSpPr/>
              <p:nvPr/>
            </p:nvSpPr>
            <p:spPr bwMode="auto">
              <a:xfrm>
                <a:off x="500309" y="2699813"/>
                <a:ext cx="1878161" cy="429278"/>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dirty="0"/>
                  <a:t>Integration</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79" name="Isosceles Triangle 78"/>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sp>
          <p:nvSpPr>
            <p:cNvPr id="74" name="Rectangle 73"/>
            <p:cNvSpPr/>
            <p:nvPr/>
          </p:nvSpPr>
          <p:spPr bwMode="auto">
            <a:xfrm>
              <a:off x="371748" y="3358669"/>
              <a:ext cx="1744338" cy="681841"/>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Integrate SBPL library with external map</a:t>
              </a:r>
            </a:p>
          </p:txBody>
        </p:sp>
        <p:sp>
          <p:nvSpPr>
            <p:cNvPr id="75" name="Rectangle 74"/>
            <p:cNvSpPr/>
            <p:nvPr/>
          </p:nvSpPr>
          <p:spPr bwMode="auto">
            <a:xfrm>
              <a:off x="371747" y="4177384"/>
              <a:ext cx="1744340" cy="976291"/>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tx1"/>
                  </a:solidFill>
                  <a:latin typeface="Segoe UI" panose="020B0502040204020203" pitchFamily="34" charset="0"/>
                  <a:cs typeface="Segoe UI" panose="020B0502040204020203" pitchFamily="34" charset="0"/>
                </a:rPr>
                <a:t>Integrate perception with path planning</a:t>
              </a:r>
              <a:endParaRPr lang="en-US" sz="1200" dirty="0" smtClean="0">
                <a:solidFill>
                  <a:schemeClr val="tx1"/>
                </a:solidFill>
                <a:latin typeface="Segoe UI" panose="020B0502040204020203" pitchFamily="34" charset="0"/>
                <a:cs typeface="Segoe UI" panose="020B0502040204020203" pitchFamily="34" charset="0"/>
              </a:endParaRPr>
            </a:p>
          </p:txBody>
        </p:sp>
      </p:grpSp>
      <p:grpSp>
        <p:nvGrpSpPr>
          <p:cNvPr id="88" name="Group 87"/>
          <p:cNvGrpSpPr/>
          <p:nvPr/>
        </p:nvGrpSpPr>
        <p:grpSpPr>
          <a:xfrm>
            <a:off x="8866810" y="1719277"/>
            <a:ext cx="1298325" cy="2458108"/>
            <a:chOff x="370498" y="1719277"/>
            <a:chExt cx="1745590" cy="2458108"/>
          </a:xfrm>
        </p:grpSpPr>
        <p:grpSp>
          <p:nvGrpSpPr>
            <p:cNvPr id="89" name="Group 88"/>
            <p:cNvGrpSpPr/>
            <p:nvPr/>
          </p:nvGrpSpPr>
          <p:grpSpPr>
            <a:xfrm>
              <a:off x="371750" y="1719277"/>
              <a:ext cx="1744337" cy="1212364"/>
              <a:chOff x="500307" y="2699813"/>
              <a:chExt cx="1878161" cy="1206460"/>
            </a:xfrm>
          </p:grpSpPr>
          <p:sp>
            <p:nvSpPr>
              <p:cNvPr id="92" name="Rectangle 91"/>
              <p:cNvSpPr/>
              <p:nvPr/>
            </p:nvSpPr>
            <p:spPr bwMode="auto">
              <a:xfrm>
                <a:off x="500307" y="3484746"/>
                <a:ext cx="1878161" cy="421527"/>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Sensor test</a:t>
                </a:r>
              </a:p>
            </p:txBody>
          </p:sp>
          <p:grpSp>
            <p:nvGrpSpPr>
              <p:cNvPr id="93" name="Group 92"/>
              <p:cNvGrpSpPr/>
              <p:nvPr/>
            </p:nvGrpSpPr>
            <p:grpSpPr>
              <a:xfrm>
                <a:off x="500307" y="2699813"/>
                <a:ext cx="1878161" cy="429279"/>
                <a:chOff x="500309" y="2699813"/>
                <a:chExt cx="1878161" cy="429279"/>
              </a:xfrm>
              <a:solidFill>
                <a:srgbClr val="018DC0"/>
              </a:solidFill>
            </p:grpSpPr>
            <p:sp>
              <p:nvSpPr>
                <p:cNvPr id="94" name="Rectangle 93"/>
                <p:cNvSpPr/>
                <p:nvPr/>
              </p:nvSpPr>
              <p:spPr bwMode="auto">
                <a:xfrm>
                  <a:off x="500309" y="2699813"/>
                  <a:ext cx="1878161" cy="429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dirty="0"/>
                    <a:t>Testing</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95" name="Isosceles Triangle 94"/>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90" name="Rectangle 89"/>
            <p:cNvSpPr/>
            <p:nvPr/>
          </p:nvSpPr>
          <p:spPr bwMode="auto">
            <a:xfrm>
              <a:off x="371750" y="3044752"/>
              <a:ext cx="1744338" cy="513574"/>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Algorithms test</a:t>
              </a:r>
            </a:p>
          </p:txBody>
        </p:sp>
        <p:sp>
          <p:nvSpPr>
            <p:cNvPr id="91" name="Rectangle 90"/>
            <p:cNvSpPr/>
            <p:nvPr/>
          </p:nvSpPr>
          <p:spPr bwMode="auto">
            <a:xfrm>
              <a:off x="370498" y="3685157"/>
              <a:ext cx="1744340" cy="492228"/>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tx1">
                      <a:lumMod val="75000"/>
                      <a:lumOff val="25000"/>
                    </a:schemeClr>
                  </a:solidFill>
                  <a:latin typeface="Segoe UI" panose="020B0502040204020203" pitchFamily="34" charset="0"/>
                  <a:cs typeface="Segoe UI" panose="020B0502040204020203" pitchFamily="34" charset="0"/>
                </a:rPr>
                <a:t>Field test</a:t>
              </a:r>
            </a:p>
          </p:txBody>
        </p:sp>
      </p:grpSp>
      <p:grpSp>
        <p:nvGrpSpPr>
          <p:cNvPr id="96" name="Group 95"/>
          <p:cNvGrpSpPr/>
          <p:nvPr/>
        </p:nvGrpSpPr>
        <p:grpSpPr>
          <a:xfrm>
            <a:off x="10462918" y="1719277"/>
            <a:ext cx="1297396" cy="2458107"/>
            <a:chOff x="371747" y="1719277"/>
            <a:chExt cx="1744341" cy="2458107"/>
          </a:xfrm>
        </p:grpSpPr>
        <p:grpSp>
          <p:nvGrpSpPr>
            <p:cNvPr id="97" name="Group 96"/>
            <p:cNvGrpSpPr/>
            <p:nvPr/>
          </p:nvGrpSpPr>
          <p:grpSpPr>
            <a:xfrm>
              <a:off x="371750" y="1719277"/>
              <a:ext cx="1744337" cy="1212363"/>
              <a:chOff x="500307" y="2699813"/>
              <a:chExt cx="1878161" cy="1206459"/>
            </a:xfrm>
          </p:grpSpPr>
          <p:sp>
            <p:nvSpPr>
              <p:cNvPr id="100" name="Rectangle 99"/>
              <p:cNvSpPr/>
              <p:nvPr/>
            </p:nvSpPr>
            <p:spPr bwMode="auto">
              <a:xfrm>
                <a:off x="500307" y="3484746"/>
                <a:ext cx="1878161" cy="421526"/>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Task scheduling</a:t>
                </a:r>
              </a:p>
            </p:txBody>
          </p:sp>
          <p:sp>
            <p:nvSpPr>
              <p:cNvPr id="102" name="Rectangle 101"/>
              <p:cNvSpPr/>
              <p:nvPr/>
            </p:nvSpPr>
            <p:spPr bwMode="auto">
              <a:xfrm>
                <a:off x="500307" y="2699813"/>
                <a:ext cx="1878161" cy="427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400" dirty="0"/>
                  <a:t>Project Management</a:t>
                </a:r>
                <a:endParaRPr lang="en-US" sz="1400" b="1" spc="-58" dirty="0">
                  <a:solidFill>
                    <a:schemeClr val="bg1">
                      <a:lumMod val="95000"/>
                    </a:schemeClr>
                  </a:solidFill>
                  <a:latin typeface="Segoe UI Light" pitchFamily="34" charset="0"/>
                  <a:ea typeface="Segoe UI" pitchFamily="34" charset="0"/>
                  <a:cs typeface="Segoe UI" pitchFamily="34" charset="0"/>
                </a:endParaRPr>
              </a:p>
            </p:txBody>
          </p:sp>
        </p:grpSp>
        <p:sp>
          <p:nvSpPr>
            <p:cNvPr id="98" name="Rectangle 97"/>
            <p:cNvSpPr/>
            <p:nvPr/>
          </p:nvSpPr>
          <p:spPr bwMode="auto">
            <a:xfrm>
              <a:off x="371750" y="3044753"/>
              <a:ext cx="1744338" cy="513573"/>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Field management</a:t>
              </a:r>
            </a:p>
          </p:txBody>
        </p:sp>
        <p:sp>
          <p:nvSpPr>
            <p:cNvPr id="99" name="Rectangle 98"/>
            <p:cNvSpPr/>
            <p:nvPr/>
          </p:nvSpPr>
          <p:spPr bwMode="auto">
            <a:xfrm>
              <a:off x="371747" y="3711083"/>
              <a:ext cx="1744340" cy="466301"/>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Budget management</a:t>
              </a:r>
              <a:endParaRPr lang="en-US" sz="1200" dirty="0" smtClean="0">
                <a:solidFill>
                  <a:schemeClr val="bg1"/>
                </a:solidFill>
                <a:latin typeface="Segoe UI" panose="020B0502040204020203" pitchFamily="34" charset="0"/>
                <a:cs typeface="Segoe UI" panose="020B0502040204020203" pitchFamily="34" charset="0"/>
              </a:endParaRPr>
            </a:p>
          </p:txBody>
        </p:sp>
      </p:grpSp>
      <p:sp>
        <p:nvSpPr>
          <p:cNvPr id="104" name="Rectangle 103"/>
          <p:cNvSpPr/>
          <p:nvPr/>
        </p:nvSpPr>
        <p:spPr bwMode="auto">
          <a:xfrm>
            <a:off x="371749" y="4542675"/>
            <a:ext cx="1297395" cy="504629"/>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Contour extraction</a:t>
            </a:r>
          </a:p>
        </p:txBody>
      </p:sp>
      <p:sp>
        <p:nvSpPr>
          <p:cNvPr id="105" name="Rectangle 104"/>
          <p:cNvSpPr/>
          <p:nvPr/>
        </p:nvSpPr>
        <p:spPr bwMode="auto">
          <a:xfrm>
            <a:off x="371749" y="5197998"/>
            <a:ext cx="1297395" cy="504629"/>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Obstacle detection</a:t>
            </a:r>
          </a:p>
        </p:txBody>
      </p:sp>
      <p:grpSp>
        <p:nvGrpSpPr>
          <p:cNvPr id="116" name="Group 115"/>
          <p:cNvGrpSpPr/>
          <p:nvPr/>
        </p:nvGrpSpPr>
        <p:grpSpPr>
          <a:xfrm>
            <a:off x="2078914" y="1719277"/>
            <a:ext cx="1305865" cy="2613620"/>
            <a:chOff x="360360" y="1719278"/>
            <a:chExt cx="1755728" cy="2613620"/>
          </a:xfrm>
        </p:grpSpPr>
        <p:grpSp>
          <p:nvGrpSpPr>
            <p:cNvPr id="117" name="Group 116"/>
            <p:cNvGrpSpPr/>
            <p:nvPr/>
          </p:nvGrpSpPr>
          <p:grpSpPr>
            <a:xfrm>
              <a:off x="371750" y="1719278"/>
              <a:ext cx="1744337" cy="1212364"/>
              <a:chOff x="500307" y="2699813"/>
              <a:chExt cx="1878161" cy="1206460"/>
            </a:xfrm>
          </p:grpSpPr>
          <p:sp>
            <p:nvSpPr>
              <p:cNvPr id="120" name="Rectangle 119"/>
              <p:cNvSpPr/>
              <p:nvPr/>
            </p:nvSpPr>
            <p:spPr bwMode="auto">
              <a:xfrm>
                <a:off x="500307" y="3484746"/>
                <a:ext cx="1878161" cy="421527"/>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smtClean="0">
                    <a:solidFill>
                      <a:schemeClr val="bg1"/>
                    </a:solidFill>
                    <a:latin typeface="Segoe UI" panose="020B0502040204020203" pitchFamily="34" charset="0"/>
                    <a:cs typeface="Segoe UI" panose="020B0502040204020203" pitchFamily="34" charset="0"/>
                  </a:rPr>
                  <a:t>Interface IMU/GPS</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121" name="Group 120"/>
              <p:cNvGrpSpPr/>
              <p:nvPr/>
            </p:nvGrpSpPr>
            <p:grpSpPr>
              <a:xfrm>
                <a:off x="500307" y="2699813"/>
                <a:ext cx="1878161" cy="429279"/>
                <a:chOff x="500309" y="2699813"/>
                <a:chExt cx="1878161" cy="429279"/>
              </a:xfrm>
              <a:solidFill>
                <a:srgbClr val="018DC0"/>
              </a:solidFill>
            </p:grpSpPr>
            <p:sp>
              <p:nvSpPr>
                <p:cNvPr id="122" name="Rectangle 121"/>
                <p:cNvSpPr/>
                <p:nvPr/>
              </p:nvSpPr>
              <p:spPr bwMode="auto">
                <a:xfrm>
                  <a:off x="500309" y="2699813"/>
                  <a:ext cx="1878161" cy="429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b="1" spc="-58" dirty="0" smtClean="0">
                      <a:solidFill>
                        <a:schemeClr val="bg1">
                          <a:lumMod val="95000"/>
                        </a:schemeClr>
                      </a:solidFill>
                      <a:latin typeface="Segoe UI Light" pitchFamily="34" charset="0"/>
                      <a:ea typeface="Segoe UI" pitchFamily="34" charset="0"/>
                      <a:cs typeface="Segoe UI" pitchFamily="34" charset="0"/>
                    </a:rPr>
                    <a:t>Path planning</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123" name="Isosceles Triangle 122"/>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118" name="Rectangle 117"/>
            <p:cNvSpPr/>
            <p:nvPr/>
          </p:nvSpPr>
          <p:spPr bwMode="auto">
            <a:xfrm>
              <a:off x="371751" y="3072783"/>
              <a:ext cx="1744337" cy="589568"/>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Position and pose estimation</a:t>
              </a:r>
            </a:p>
          </p:txBody>
        </p:sp>
        <p:sp>
          <p:nvSpPr>
            <p:cNvPr id="119" name="Rectangle 118"/>
            <p:cNvSpPr/>
            <p:nvPr/>
          </p:nvSpPr>
          <p:spPr bwMode="auto">
            <a:xfrm>
              <a:off x="360360" y="3796742"/>
              <a:ext cx="1744340" cy="536156"/>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Interface SBPL library</a:t>
              </a:r>
            </a:p>
          </p:txBody>
        </p:sp>
      </p:grpSp>
      <p:sp>
        <p:nvSpPr>
          <p:cNvPr id="124" name="Rectangle 123"/>
          <p:cNvSpPr/>
          <p:nvPr/>
        </p:nvSpPr>
        <p:spPr bwMode="auto">
          <a:xfrm>
            <a:off x="2087384" y="4542674"/>
            <a:ext cx="1297395" cy="504629"/>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Algorithm evaluation</a:t>
            </a:r>
          </a:p>
        </p:txBody>
      </p:sp>
      <p:sp>
        <p:nvSpPr>
          <p:cNvPr id="125" name="Rectangle 124"/>
          <p:cNvSpPr/>
          <p:nvPr/>
        </p:nvSpPr>
        <p:spPr bwMode="auto">
          <a:xfrm>
            <a:off x="2087384" y="5197997"/>
            <a:ext cx="1297395" cy="729630"/>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Send command to low-level controller</a:t>
            </a:r>
          </a:p>
        </p:txBody>
      </p:sp>
      <p:sp>
        <p:nvSpPr>
          <p:cNvPr id="126" name="Rectangle 125"/>
          <p:cNvSpPr/>
          <p:nvPr/>
        </p:nvSpPr>
        <p:spPr bwMode="auto">
          <a:xfrm>
            <a:off x="3799530" y="4657876"/>
            <a:ext cx="1297395" cy="620782"/>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Overlay radar image on the map</a:t>
            </a:r>
          </a:p>
        </p:txBody>
      </p:sp>
      <p:sp>
        <p:nvSpPr>
          <p:cNvPr id="128" name="Rectangle 127"/>
          <p:cNvSpPr/>
          <p:nvPr/>
        </p:nvSpPr>
        <p:spPr bwMode="auto">
          <a:xfrm>
            <a:off x="5572343" y="4525442"/>
            <a:ext cx="1297395" cy="853028"/>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fr-FR" sz="1200" dirty="0" err="1">
                <a:solidFill>
                  <a:schemeClr val="tx1"/>
                </a:solidFill>
                <a:latin typeface="Segoe UI" panose="020B0502040204020203" pitchFamily="34" charset="0"/>
                <a:cs typeface="Segoe UI" panose="020B0502040204020203" pitchFamily="34" charset="0"/>
              </a:rPr>
              <a:t>Evaluate</a:t>
            </a:r>
            <a:r>
              <a:rPr lang="fr-FR" sz="1200" dirty="0">
                <a:solidFill>
                  <a:schemeClr val="tx1"/>
                </a:solidFill>
                <a:latin typeface="Segoe UI" panose="020B0502040204020203" pitchFamily="34" charset="0"/>
                <a:cs typeface="Segoe UI" panose="020B0502040204020203" pitchFamily="34" charset="0"/>
              </a:rPr>
              <a:t> performance for obstacles </a:t>
            </a:r>
            <a:r>
              <a:rPr lang="fr-FR" sz="1200" dirty="0" err="1">
                <a:solidFill>
                  <a:schemeClr val="tx1"/>
                </a:solidFill>
                <a:latin typeface="Segoe UI" panose="020B0502040204020203" pitchFamily="34" charset="0"/>
                <a:cs typeface="Segoe UI" panose="020B0502040204020203" pitchFamily="34" charset="0"/>
              </a:rPr>
              <a:t>avoidance</a:t>
            </a:r>
            <a:endParaRPr lang="en-US" sz="1200" dirty="0" smtClean="0">
              <a:solidFill>
                <a:schemeClr val="tx1"/>
              </a:solidFill>
              <a:latin typeface="Segoe UI" panose="020B0502040204020203" pitchFamily="34" charset="0"/>
              <a:cs typeface="Segoe UI" panose="020B0502040204020203" pitchFamily="34" charset="0"/>
            </a:endParaRPr>
          </a:p>
        </p:txBody>
      </p:sp>
      <p:sp>
        <p:nvSpPr>
          <p:cNvPr id="130" name="Rectangle 129"/>
          <p:cNvSpPr/>
          <p:nvPr/>
        </p:nvSpPr>
        <p:spPr bwMode="auto">
          <a:xfrm>
            <a:off x="8859128" y="4332897"/>
            <a:ext cx="1297395" cy="598003"/>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tx1"/>
                </a:solidFill>
                <a:latin typeface="Segoe UI" panose="020B0502040204020203" pitchFamily="34" charset="0"/>
                <a:cs typeface="Segoe UI" panose="020B0502040204020203" pitchFamily="34" charset="0"/>
              </a:rPr>
              <a:t>Performance evaluation</a:t>
            </a:r>
            <a:endParaRPr lang="en-US" sz="1200" dirty="0" smtClean="0">
              <a:solidFill>
                <a:schemeClr val="tx1"/>
              </a:solidFill>
              <a:latin typeface="Segoe UI" panose="020B0502040204020203" pitchFamily="34" charset="0"/>
              <a:cs typeface="Segoe UI" panose="020B0502040204020203" pitchFamily="34" charset="0"/>
            </a:endParaRPr>
          </a:p>
        </p:txBody>
      </p:sp>
      <p:sp>
        <p:nvSpPr>
          <p:cNvPr id="131" name="Rectangle 130"/>
          <p:cNvSpPr/>
          <p:nvPr/>
        </p:nvSpPr>
        <p:spPr bwMode="auto">
          <a:xfrm>
            <a:off x="10464930" y="4424727"/>
            <a:ext cx="1297395" cy="510130"/>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Risk management</a:t>
            </a:r>
          </a:p>
        </p:txBody>
      </p:sp>
      <p:sp>
        <p:nvSpPr>
          <p:cNvPr id="101" name="Rectangle 100"/>
          <p:cNvSpPr/>
          <p:nvPr/>
        </p:nvSpPr>
        <p:spPr bwMode="auto">
          <a:xfrm>
            <a:off x="7265964" y="2510093"/>
            <a:ext cx="1297393" cy="681841"/>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Integrate </a:t>
            </a:r>
            <a:r>
              <a:rPr lang="en-US" sz="1100" dirty="0" err="1">
                <a:solidFill>
                  <a:schemeClr val="bg1"/>
                </a:solidFill>
                <a:latin typeface="Segoe UI" panose="020B0502040204020203" pitchFamily="34" charset="0"/>
                <a:cs typeface="Segoe UI" panose="020B0502040204020203" pitchFamily="34" charset="0"/>
              </a:rPr>
              <a:t>OpenCPN</a:t>
            </a:r>
            <a:r>
              <a:rPr lang="en-US" sz="1100" dirty="0">
                <a:solidFill>
                  <a:schemeClr val="bg1"/>
                </a:solidFill>
                <a:latin typeface="Segoe UI" panose="020B0502040204020203" pitchFamily="34" charset="0"/>
                <a:cs typeface="Segoe UI" panose="020B0502040204020203" pitchFamily="34" charset="0"/>
              </a:rPr>
              <a:t> with ROS</a:t>
            </a:r>
          </a:p>
        </p:txBody>
      </p:sp>
      <p:sp>
        <p:nvSpPr>
          <p:cNvPr id="73" name="Rectangle 72"/>
          <p:cNvSpPr/>
          <p:nvPr/>
        </p:nvSpPr>
        <p:spPr bwMode="auto">
          <a:xfrm>
            <a:off x="328327" y="5853321"/>
            <a:ext cx="1297395" cy="504629"/>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Optimize radar filters</a:t>
            </a:r>
          </a:p>
        </p:txBody>
      </p:sp>
      <p:sp>
        <p:nvSpPr>
          <p:cNvPr id="76" name="Rectangle 75"/>
          <p:cNvSpPr/>
          <p:nvPr/>
        </p:nvSpPr>
        <p:spPr bwMode="auto">
          <a:xfrm>
            <a:off x="2087384" y="6109050"/>
            <a:ext cx="1297395" cy="504629"/>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Dynamically run planner</a:t>
            </a:r>
          </a:p>
        </p:txBody>
      </p:sp>
      <p:sp>
        <p:nvSpPr>
          <p:cNvPr id="66" name="Rectangle 65"/>
          <p:cNvSpPr/>
          <p:nvPr/>
        </p:nvSpPr>
        <p:spPr>
          <a:xfrm>
            <a:off x="9030389" y="6281506"/>
            <a:ext cx="854021" cy="512757"/>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Finished</a:t>
            </a:r>
          </a:p>
        </p:txBody>
      </p:sp>
      <p:sp>
        <p:nvSpPr>
          <p:cNvPr id="80" name="Rectangle 79"/>
          <p:cNvSpPr/>
          <p:nvPr/>
        </p:nvSpPr>
        <p:spPr>
          <a:xfrm>
            <a:off x="7608468" y="6281507"/>
            <a:ext cx="1200129" cy="51275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Subsystem</a:t>
            </a:r>
            <a:endParaRPr lang="en-US" sz="1600" dirty="0"/>
          </a:p>
        </p:txBody>
      </p:sp>
      <p:sp>
        <p:nvSpPr>
          <p:cNvPr id="81" name="Rectangle 80"/>
          <p:cNvSpPr/>
          <p:nvPr/>
        </p:nvSpPr>
        <p:spPr>
          <a:xfrm>
            <a:off x="10130842" y="6281506"/>
            <a:ext cx="854021" cy="482271"/>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tx1">
                    <a:lumMod val="75000"/>
                    <a:lumOff val="25000"/>
                  </a:schemeClr>
                </a:solidFill>
                <a:latin typeface="Segoe UI" panose="020B0502040204020203" pitchFamily="34" charset="0"/>
                <a:cs typeface="Segoe UI" panose="020B0502040204020203" pitchFamily="34" charset="0"/>
              </a:rPr>
              <a:t>In progress</a:t>
            </a:r>
          </a:p>
        </p:txBody>
      </p:sp>
      <p:sp>
        <p:nvSpPr>
          <p:cNvPr id="82" name="Rectangle 81"/>
          <p:cNvSpPr/>
          <p:nvPr/>
        </p:nvSpPr>
        <p:spPr>
          <a:xfrm>
            <a:off x="11231295" y="6281506"/>
            <a:ext cx="854021" cy="482271"/>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Not started</a:t>
            </a:r>
          </a:p>
        </p:txBody>
      </p:sp>
    </p:spTree>
    <p:extLst>
      <p:ext uri="{BB962C8B-B14F-4D97-AF65-F5344CB8AC3E}">
        <p14:creationId xmlns:p14="http://schemas.microsoft.com/office/powerpoint/2010/main" val="216702394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Spring Validation Experiments: </a:t>
            </a:r>
            <a:r>
              <a:rPr lang="en-US" sz="2800" dirty="0" smtClean="0">
                <a:solidFill>
                  <a:srgbClr val="002060"/>
                </a:solidFill>
              </a:rPr>
              <a:t>Test Plan</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Shape 54"/>
          <p:cNvGraphicFramePr/>
          <p:nvPr>
            <p:extLst>
              <p:ext uri="{D42A27DB-BD31-4B8C-83A1-F6EECF244321}">
                <p14:modId xmlns:p14="http://schemas.microsoft.com/office/powerpoint/2010/main" val="3093517218"/>
              </p:ext>
            </p:extLst>
          </p:nvPr>
        </p:nvGraphicFramePr>
        <p:xfrm>
          <a:off x="2087747" y="1463123"/>
          <a:ext cx="7664725" cy="4671019"/>
        </p:xfrm>
        <a:graphic>
          <a:graphicData uri="http://schemas.openxmlformats.org/drawingml/2006/table">
            <a:tbl>
              <a:tblPr>
                <a:tableStyleId>{8799B23B-EC83-4686-B30A-512413B5E67A}</a:tableStyleId>
              </a:tblPr>
              <a:tblGrid>
                <a:gridCol w="883425"/>
                <a:gridCol w="1562075"/>
                <a:gridCol w="5219225"/>
              </a:tblGrid>
              <a:tr h="582025">
                <a:tc>
                  <a:txBody>
                    <a:bodyPr/>
                    <a:lstStyle/>
                    <a:p>
                      <a:pPr lvl="0" algn="ctr" rtl="0">
                        <a:spcBef>
                          <a:spcPts val="0"/>
                        </a:spcBef>
                        <a:buNone/>
                      </a:pPr>
                      <a:r>
                        <a:rPr lang="en" dirty="0" smtClean="0"/>
                        <a:t>PR No</a:t>
                      </a:r>
                      <a:r>
                        <a:rPr lang="en" dirty="0"/>
                        <a:t>.</a:t>
                      </a:r>
                    </a:p>
                  </a:txBody>
                  <a:tcPr marL="91425" marR="91425" marT="91425" marB="91425"/>
                </a:tc>
                <a:tc>
                  <a:txBody>
                    <a:bodyPr/>
                    <a:lstStyle/>
                    <a:p>
                      <a:pPr lvl="0" algn="ctr" rtl="0">
                        <a:spcBef>
                          <a:spcPts val="0"/>
                        </a:spcBef>
                        <a:buNone/>
                      </a:pPr>
                      <a:r>
                        <a:rPr lang="en" dirty="0" smtClean="0"/>
                        <a:t>Date</a:t>
                      </a:r>
                      <a:endParaRPr lang="en" dirty="0"/>
                    </a:p>
                  </a:txBody>
                  <a:tcPr marL="91425" marR="91425" marT="91425" marB="91425"/>
                </a:tc>
                <a:tc>
                  <a:txBody>
                    <a:bodyPr/>
                    <a:lstStyle/>
                    <a:p>
                      <a:pPr lvl="0" algn="ctr" rtl="0">
                        <a:spcBef>
                          <a:spcPts val="0"/>
                        </a:spcBef>
                        <a:buNone/>
                      </a:pPr>
                      <a:r>
                        <a:rPr lang="en" dirty="0"/>
                        <a:t>Milestones</a:t>
                      </a:r>
                    </a:p>
                  </a:txBody>
                  <a:tcPr marL="91425" marR="91425" marT="91425" marB="91425"/>
                </a:tc>
              </a:tr>
              <a:tr h="582025">
                <a:tc>
                  <a:txBody>
                    <a:bodyPr/>
                    <a:lstStyle/>
                    <a:p>
                      <a:pPr lvl="0" algn="ctr" rtl="0">
                        <a:spcBef>
                          <a:spcPts val="0"/>
                        </a:spcBef>
                        <a:buNone/>
                      </a:pPr>
                      <a:r>
                        <a:rPr lang="en" dirty="0"/>
                        <a:t>PR.7</a:t>
                      </a:r>
                    </a:p>
                  </a:txBody>
                  <a:tcPr marL="91425" marR="91425" marT="91425" marB="91425"/>
                </a:tc>
                <a:tc>
                  <a:txBody>
                    <a:bodyPr/>
                    <a:lstStyle/>
                    <a:p>
                      <a:pPr lvl="0" algn="ctr" rtl="0">
                        <a:spcBef>
                          <a:spcPts val="0"/>
                        </a:spcBef>
                        <a:buNone/>
                      </a:pPr>
                      <a:r>
                        <a:rPr lang="en" dirty="0" smtClean="0">
                          <a:solidFill>
                            <a:schemeClr val="tx1"/>
                          </a:solidFill>
                        </a:rPr>
                        <a:t>Jan</a:t>
                      </a:r>
                      <a:r>
                        <a:rPr lang="en" baseline="0" dirty="0" smtClean="0">
                          <a:solidFill>
                            <a:schemeClr val="tx1"/>
                          </a:solidFill>
                        </a:rPr>
                        <a:t> 27</a:t>
                      </a:r>
                      <a:endParaRPr lang="en" dirty="0">
                        <a:solidFill>
                          <a:schemeClr val="dk1"/>
                        </a:solidFill>
                      </a:endParaRPr>
                    </a:p>
                  </a:txBody>
                  <a:tcPr marL="91425" marR="91425" marT="91425" marB="91425"/>
                </a:tc>
                <a:tc>
                  <a:txBody>
                    <a:bodyPr/>
                    <a:lstStyle/>
                    <a:p>
                      <a:pPr lvl="0" algn="ctr" rtl="0">
                        <a:spcBef>
                          <a:spcPts val="0"/>
                        </a:spcBef>
                        <a:buNone/>
                      </a:pPr>
                      <a:r>
                        <a:rPr lang="en" dirty="0"/>
                        <a:t>Improve costmap functionality and path planning simulation</a:t>
                      </a:r>
                    </a:p>
                  </a:txBody>
                  <a:tcPr marL="91425" marR="91425" marT="91425" marB="91425"/>
                </a:tc>
              </a:tr>
              <a:tr h="582025">
                <a:tc>
                  <a:txBody>
                    <a:bodyPr/>
                    <a:lstStyle/>
                    <a:p>
                      <a:pPr lvl="0" algn="ctr" rtl="0">
                        <a:spcBef>
                          <a:spcPts val="0"/>
                        </a:spcBef>
                        <a:buNone/>
                      </a:pPr>
                      <a:r>
                        <a:rPr lang="en"/>
                        <a:t>PR.8</a:t>
                      </a:r>
                      <a:endParaRPr lang="en">
                        <a:solidFill>
                          <a:schemeClr val="dk1"/>
                        </a:solidFill>
                      </a:endParaRPr>
                    </a:p>
                  </a:txBody>
                  <a:tcPr marL="91425" marR="91425" marT="91425" marB="91425"/>
                </a:tc>
                <a:tc>
                  <a:txBody>
                    <a:bodyPr/>
                    <a:lstStyle/>
                    <a:p>
                      <a:pPr lvl="0" algn="ctr" rtl="0">
                        <a:spcBef>
                          <a:spcPts val="0"/>
                        </a:spcBef>
                        <a:buNone/>
                      </a:pPr>
                      <a:r>
                        <a:rPr lang="en" dirty="0" smtClean="0"/>
                        <a:t>Feb 10</a:t>
                      </a:r>
                      <a:endParaRPr lang="en" dirty="0">
                        <a:solidFill>
                          <a:schemeClr val="dk1"/>
                        </a:solidFill>
                      </a:endParaRPr>
                    </a:p>
                  </a:txBody>
                  <a:tcPr marL="91425" marR="91425" marT="91425" marB="91425"/>
                </a:tc>
                <a:tc>
                  <a:txBody>
                    <a:bodyPr/>
                    <a:lstStyle/>
                    <a:p>
                      <a:pPr lvl="0" algn="ctr" rtl="0">
                        <a:spcBef>
                          <a:spcPts val="0"/>
                        </a:spcBef>
                        <a:buNone/>
                      </a:pPr>
                      <a:r>
                        <a:rPr lang="en" dirty="0" smtClean="0">
                          <a:solidFill>
                            <a:schemeClr val="dk1"/>
                          </a:solidFill>
                        </a:rPr>
                        <a:t>Robust</a:t>
                      </a:r>
                      <a:r>
                        <a:rPr lang="en" baseline="0" dirty="0" smtClean="0">
                          <a:solidFill>
                            <a:schemeClr val="dk1"/>
                          </a:solidFill>
                        </a:rPr>
                        <a:t> single time planning and re-planning (in progress)</a:t>
                      </a:r>
                      <a:endParaRPr lang="en" dirty="0">
                        <a:solidFill>
                          <a:schemeClr val="dk1"/>
                        </a:solidFill>
                      </a:endParaRPr>
                    </a:p>
                  </a:txBody>
                  <a:tcPr marL="91425" marR="91425" marT="91425" marB="91425"/>
                </a:tc>
              </a:tr>
              <a:tr h="582025">
                <a:tc>
                  <a:txBody>
                    <a:bodyPr/>
                    <a:lstStyle/>
                    <a:p>
                      <a:pPr lvl="0" algn="ctr" rtl="0">
                        <a:spcBef>
                          <a:spcPts val="0"/>
                        </a:spcBef>
                        <a:buNone/>
                      </a:pPr>
                      <a:r>
                        <a:rPr lang="en"/>
                        <a:t>PR.9</a:t>
                      </a:r>
                      <a:endParaRPr lang="en">
                        <a:solidFill>
                          <a:schemeClr val="dk1"/>
                        </a:solidFill>
                      </a:endParaRPr>
                    </a:p>
                  </a:txBody>
                  <a:tcPr marL="91425" marR="91425" marT="91425" marB="91425"/>
                </a:tc>
                <a:tc>
                  <a:txBody>
                    <a:bodyPr/>
                    <a:lstStyle/>
                    <a:p>
                      <a:pPr lvl="0" algn="ctr" rtl="0">
                        <a:spcBef>
                          <a:spcPts val="0"/>
                        </a:spcBef>
                        <a:buNone/>
                      </a:pPr>
                      <a:r>
                        <a:rPr lang="en" dirty="0" smtClean="0"/>
                        <a:t>Feb 24</a:t>
                      </a:r>
                      <a:endParaRPr lang="en" dirty="0">
                        <a:solidFill>
                          <a:schemeClr val="dk1"/>
                        </a:solidFill>
                      </a:endParaRPr>
                    </a:p>
                  </a:txBody>
                  <a:tcPr marL="91425" marR="91425" marT="91425" marB="91425"/>
                </a:tc>
                <a:tc>
                  <a:txBody>
                    <a:bodyPr/>
                    <a:lstStyle/>
                    <a:p>
                      <a:pPr lvl="0" algn="ctr" rtl="0">
                        <a:spcBef>
                          <a:spcPts val="0"/>
                        </a:spcBef>
                        <a:buNone/>
                      </a:pPr>
                      <a:r>
                        <a:rPr lang="en" dirty="0" smtClean="0"/>
                        <a:t>Improve Filtering of Radar data</a:t>
                      </a:r>
                      <a:endParaRPr dirty="0">
                        <a:solidFill>
                          <a:schemeClr val="dk1"/>
                        </a:solidFill>
                      </a:endParaRPr>
                    </a:p>
                  </a:txBody>
                  <a:tcPr marL="91425" marR="91425" marT="91425" marB="91425"/>
                </a:tc>
              </a:tr>
              <a:tr h="582025">
                <a:tc>
                  <a:txBody>
                    <a:bodyPr/>
                    <a:lstStyle/>
                    <a:p>
                      <a:pPr lvl="0" algn="ctr" rtl="0">
                        <a:spcBef>
                          <a:spcPts val="0"/>
                        </a:spcBef>
                        <a:buNone/>
                      </a:pPr>
                      <a:r>
                        <a:rPr lang="en"/>
                        <a:t>PR.10</a:t>
                      </a:r>
                      <a:endParaRPr lang="en">
                        <a:solidFill>
                          <a:schemeClr val="dk1"/>
                        </a:solidFill>
                      </a:endParaRPr>
                    </a:p>
                  </a:txBody>
                  <a:tcPr marL="91425" marR="91425" marT="91425" marB="91425"/>
                </a:tc>
                <a:tc>
                  <a:txBody>
                    <a:bodyPr/>
                    <a:lstStyle/>
                    <a:p>
                      <a:pPr lvl="0" algn="ctr" rtl="0">
                        <a:spcBef>
                          <a:spcPts val="0"/>
                        </a:spcBef>
                        <a:buNone/>
                      </a:pPr>
                      <a:r>
                        <a:rPr lang="en" dirty="0" smtClean="0"/>
                        <a:t>Mar 16</a:t>
                      </a:r>
                      <a:endParaRPr lang="en" dirty="0">
                        <a:solidFill>
                          <a:schemeClr val="dk1"/>
                        </a:solidFill>
                      </a:endParaRPr>
                    </a:p>
                  </a:txBody>
                  <a:tcPr marL="91425" marR="91425" marT="91425" marB="91425"/>
                </a:tc>
                <a:tc>
                  <a:txBody>
                    <a:bodyPr/>
                    <a:lstStyle/>
                    <a:p>
                      <a:pPr lvl="0" algn="ctr" rtl="0">
                        <a:spcBef>
                          <a:spcPts val="0"/>
                        </a:spcBef>
                        <a:buNone/>
                      </a:pPr>
                      <a:r>
                        <a:rPr lang="en" dirty="0" smtClean="0"/>
                        <a:t>Integrate radar obstacles with path planner and re-planning</a:t>
                      </a:r>
                      <a:r>
                        <a:rPr lang="en" baseline="0" dirty="0" smtClean="0"/>
                        <a:t> </a:t>
                      </a:r>
                      <a:endParaRPr lang="en" dirty="0">
                        <a:solidFill>
                          <a:schemeClr val="dk1"/>
                        </a:solidFill>
                      </a:endParaRPr>
                    </a:p>
                  </a:txBody>
                  <a:tcPr marL="91425" marR="91425" marT="91425" marB="91425"/>
                </a:tc>
              </a:tr>
              <a:tr h="582025">
                <a:tc>
                  <a:txBody>
                    <a:bodyPr/>
                    <a:lstStyle/>
                    <a:p>
                      <a:pPr lvl="0" algn="ctr" rtl="0">
                        <a:spcBef>
                          <a:spcPts val="0"/>
                        </a:spcBef>
                        <a:buNone/>
                      </a:pPr>
                      <a:r>
                        <a:rPr lang="en"/>
                        <a:t>PR.11</a:t>
                      </a:r>
                      <a:endParaRPr lang="en">
                        <a:solidFill>
                          <a:schemeClr val="dk1"/>
                        </a:solidFill>
                      </a:endParaRPr>
                    </a:p>
                  </a:txBody>
                  <a:tcPr marL="91425" marR="91425" marT="91425" marB="91425"/>
                </a:tc>
                <a:tc>
                  <a:txBody>
                    <a:bodyPr/>
                    <a:lstStyle/>
                    <a:p>
                      <a:pPr lvl="0" algn="ctr" rtl="0">
                        <a:spcBef>
                          <a:spcPts val="0"/>
                        </a:spcBef>
                        <a:buNone/>
                      </a:pPr>
                      <a:r>
                        <a:rPr lang="en" dirty="0" smtClean="0"/>
                        <a:t>Mar 30</a:t>
                      </a:r>
                      <a:endParaRPr lang="en" dirty="0">
                        <a:solidFill>
                          <a:schemeClr val="dk1"/>
                        </a:solidFill>
                      </a:endParaRPr>
                    </a:p>
                  </a:txBody>
                  <a:tcPr marL="91425" marR="91425" marT="91425" marB="91425"/>
                </a:tc>
                <a:tc>
                  <a:txBody>
                    <a:bodyPr/>
                    <a:lstStyle/>
                    <a:p>
                      <a:pPr lvl="0" algn="ctr" rtl="0">
                        <a:spcBef>
                          <a:spcPts val="0"/>
                        </a:spcBef>
                        <a:buNone/>
                      </a:pPr>
                      <a:r>
                        <a:rPr lang="en" dirty="0" smtClean="0"/>
                        <a:t>Rules of road and dry run to </a:t>
                      </a:r>
                      <a:r>
                        <a:rPr lang="en-US" dirty="0" smtClean="0"/>
                        <a:t>Identify and practice exact scenario for SVE</a:t>
                      </a:r>
                      <a:endParaRPr dirty="0">
                        <a:solidFill>
                          <a:schemeClr val="dk1"/>
                        </a:solidFill>
                      </a:endParaRPr>
                    </a:p>
                  </a:txBody>
                  <a:tcPr marL="91425" marR="91425" marT="91425" marB="91425"/>
                </a:tc>
              </a:tr>
              <a:tr h="582025">
                <a:tc>
                  <a:txBody>
                    <a:bodyPr/>
                    <a:lstStyle/>
                    <a:p>
                      <a:pPr lvl="0" algn="ctr" rtl="0">
                        <a:spcBef>
                          <a:spcPts val="0"/>
                        </a:spcBef>
                        <a:buNone/>
                      </a:pPr>
                      <a:r>
                        <a:rPr lang="en"/>
                        <a:t>PR.12</a:t>
                      </a:r>
                      <a:endParaRPr lang="en">
                        <a:solidFill>
                          <a:schemeClr val="dk1"/>
                        </a:solidFill>
                      </a:endParaRPr>
                    </a:p>
                  </a:txBody>
                  <a:tcPr marL="91425" marR="91425" marT="91425" marB="91425"/>
                </a:tc>
                <a:tc>
                  <a:txBody>
                    <a:bodyPr/>
                    <a:lstStyle/>
                    <a:p>
                      <a:pPr lvl="0" algn="ctr" rtl="0">
                        <a:spcBef>
                          <a:spcPts val="0"/>
                        </a:spcBef>
                        <a:buNone/>
                      </a:pPr>
                      <a:r>
                        <a:rPr lang="en" dirty="0" smtClean="0"/>
                        <a:t>Apr 11</a:t>
                      </a:r>
                      <a:endParaRPr lang="en" dirty="0">
                        <a:solidFill>
                          <a:schemeClr val="dk1"/>
                        </a:solidFill>
                      </a:endParaRPr>
                    </a:p>
                  </a:txBody>
                  <a:tcPr marL="91425" marR="91425" marT="91425" marB="91425"/>
                </a:tc>
                <a:tc>
                  <a:txBody>
                    <a:bodyPr/>
                    <a:lstStyle/>
                    <a:p>
                      <a:pPr lvl="0" algn="ctr" rtl="0">
                        <a:spcBef>
                          <a:spcPts val="0"/>
                        </a:spcBef>
                        <a:buNone/>
                      </a:pPr>
                      <a:r>
                        <a:rPr lang="en" dirty="0" smtClean="0">
                          <a:solidFill>
                            <a:schemeClr val="dk1"/>
                          </a:solidFill>
                        </a:rPr>
                        <a:t>Back up to fix</a:t>
                      </a:r>
                      <a:r>
                        <a:rPr lang="en" baseline="0" dirty="0" smtClean="0">
                          <a:solidFill>
                            <a:schemeClr val="dk1"/>
                          </a:solidFill>
                        </a:rPr>
                        <a:t> bugs or enhace performance</a:t>
                      </a:r>
                      <a:endParaRPr lang="en" dirty="0">
                        <a:solidFill>
                          <a:schemeClr val="dk1"/>
                        </a:solidFill>
                      </a:endParaRPr>
                    </a:p>
                  </a:txBody>
                  <a:tcPr marL="91425" marR="91425" marT="91425" marB="91425"/>
                </a:tc>
              </a:tr>
            </a:tbl>
          </a:graphicData>
        </a:graphic>
      </p:graphicFrame>
      <p:sp>
        <p:nvSpPr>
          <p:cNvPr id="2" name="Rectangle 1"/>
          <p:cNvSpPr/>
          <p:nvPr/>
        </p:nvSpPr>
        <p:spPr>
          <a:xfrm>
            <a:off x="9901238" y="2874169"/>
            <a:ext cx="1343025" cy="52863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Field Test 3</a:t>
            </a:r>
            <a:endParaRPr lang="en-US" dirty="0"/>
          </a:p>
        </p:txBody>
      </p:sp>
      <p:sp>
        <p:nvSpPr>
          <p:cNvPr id="11" name="Rectangle 10"/>
          <p:cNvSpPr/>
          <p:nvPr/>
        </p:nvSpPr>
        <p:spPr>
          <a:xfrm>
            <a:off x="9901238" y="4155281"/>
            <a:ext cx="1343025" cy="52863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Field Test 4</a:t>
            </a:r>
            <a:endParaRPr lang="en-US" dirty="0"/>
          </a:p>
        </p:txBody>
      </p:sp>
      <p:sp>
        <p:nvSpPr>
          <p:cNvPr id="12" name="Rectangle 11"/>
          <p:cNvSpPr/>
          <p:nvPr/>
        </p:nvSpPr>
        <p:spPr>
          <a:xfrm>
            <a:off x="9901238" y="4907755"/>
            <a:ext cx="1343025" cy="52863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Field Test 5</a:t>
            </a:r>
            <a:endParaRPr lang="en-US" dirty="0"/>
          </a:p>
        </p:txBody>
      </p:sp>
      <p:sp>
        <p:nvSpPr>
          <p:cNvPr id="13" name="Rectangle 12"/>
          <p:cNvSpPr/>
          <p:nvPr/>
        </p:nvSpPr>
        <p:spPr>
          <a:xfrm>
            <a:off x="9901238" y="5605504"/>
            <a:ext cx="1343025" cy="52863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Field Test 6</a:t>
            </a:r>
            <a:endParaRPr lang="en-US" dirty="0"/>
          </a:p>
        </p:txBody>
      </p:sp>
    </p:spTree>
    <p:extLst>
      <p:ext uri="{BB962C8B-B14F-4D97-AF65-F5344CB8AC3E}">
        <p14:creationId xmlns:p14="http://schemas.microsoft.com/office/powerpoint/2010/main" val="201930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Spring Validation Experiments: </a:t>
            </a:r>
            <a:r>
              <a:rPr lang="en-US" sz="2800" dirty="0" smtClean="0">
                <a:solidFill>
                  <a:srgbClr val="002060"/>
                </a:solidFill>
              </a:rPr>
              <a:t>Script for final demo</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736" y="814054"/>
            <a:ext cx="6068074" cy="6043946"/>
          </a:xfrm>
          <a:prstGeom prst="rect">
            <a:avLst/>
          </a:prstGeom>
        </p:spPr>
      </p:pic>
    </p:spTree>
    <p:extLst>
      <p:ext uri="{BB962C8B-B14F-4D97-AF65-F5344CB8AC3E}">
        <p14:creationId xmlns:p14="http://schemas.microsoft.com/office/powerpoint/2010/main" val="90789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Budget Allocation</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3134317462"/>
              </p:ext>
            </p:extLst>
          </p:nvPr>
        </p:nvGraphicFramePr>
        <p:xfrm>
          <a:off x="1972357" y="854368"/>
          <a:ext cx="8125884" cy="3395215"/>
        </p:xfrm>
        <a:graphic>
          <a:graphicData uri="http://schemas.openxmlformats.org/drawingml/2006/table">
            <a:tbl>
              <a:tblPr firstRow="1" bandRow="1">
                <a:tableStyleId>{F5AB1C69-6EDB-4FF4-983F-18BD219EF322}</a:tableStyleId>
              </a:tblPr>
              <a:tblGrid>
                <a:gridCol w="814760"/>
                <a:gridCol w="2112135"/>
                <a:gridCol w="3309871"/>
                <a:gridCol w="1889118"/>
              </a:tblGrid>
              <a:tr h="370840">
                <a:tc gridSpan="4">
                  <a:txBody>
                    <a:bodyPr/>
                    <a:lstStyle/>
                    <a:p>
                      <a:pPr algn="ctr"/>
                      <a:r>
                        <a:rPr lang="en-US" dirty="0" smtClean="0"/>
                        <a:t>Hardware/Equipment/Budget provided by the sponsor (NREC)</a:t>
                      </a:r>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tr>
              <a:tr h="428495">
                <a:tc>
                  <a:txBody>
                    <a:bodyPr/>
                    <a:lstStyle/>
                    <a:p>
                      <a:r>
                        <a:rPr lang="en-US" b="1" dirty="0" err="1" smtClean="0"/>
                        <a:t>S.No</a:t>
                      </a:r>
                      <a:endParaRPr lang="en-US" b="1" dirty="0"/>
                    </a:p>
                  </a:txBody>
                  <a:tcPr/>
                </a:tc>
                <a:tc>
                  <a:txBody>
                    <a:bodyPr/>
                    <a:lstStyle/>
                    <a:p>
                      <a:r>
                        <a:rPr lang="en-US" b="1" dirty="0" smtClean="0"/>
                        <a:t>Part</a:t>
                      </a:r>
                      <a:endParaRPr lang="en-US" b="1" dirty="0"/>
                    </a:p>
                  </a:txBody>
                  <a:tcPr/>
                </a:tc>
                <a:tc>
                  <a:txBody>
                    <a:bodyPr/>
                    <a:lstStyle/>
                    <a:p>
                      <a:r>
                        <a:rPr lang="en-US" b="1" dirty="0" smtClean="0"/>
                        <a:t>Part Name</a:t>
                      </a:r>
                      <a:endParaRPr lang="en-US" b="1" dirty="0"/>
                    </a:p>
                  </a:txBody>
                  <a:tcPr/>
                </a:tc>
                <a:tc>
                  <a:txBody>
                    <a:bodyPr/>
                    <a:lstStyle/>
                    <a:p>
                      <a:r>
                        <a:rPr lang="en-US" b="1" dirty="0" smtClean="0"/>
                        <a:t>Quantity</a:t>
                      </a:r>
                      <a:endParaRPr lang="en-US" b="1" dirty="0"/>
                    </a:p>
                  </a:txBody>
                  <a:tcPr/>
                </a:tc>
              </a:tr>
              <a:tr h="370840">
                <a:tc>
                  <a:txBody>
                    <a:bodyPr/>
                    <a:lstStyle/>
                    <a:p>
                      <a:pPr algn="l"/>
                      <a:r>
                        <a:rPr lang="en-US" dirty="0" smtClean="0"/>
                        <a:t>1</a:t>
                      </a:r>
                      <a:endParaRPr lang="en-US" dirty="0"/>
                    </a:p>
                  </a:txBody>
                  <a:tcPr/>
                </a:tc>
                <a:tc>
                  <a:txBody>
                    <a:bodyPr/>
                    <a:lstStyle/>
                    <a:p>
                      <a:r>
                        <a:rPr lang="en-US" dirty="0" smtClean="0"/>
                        <a:t>Boat</a:t>
                      </a:r>
                      <a:endParaRPr lang="en-US" dirty="0"/>
                    </a:p>
                  </a:txBody>
                  <a:tcPr/>
                </a:tc>
                <a:tc>
                  <a:txBody>
                    <a:bodyPr/>
                    <a:lstStyle/>
                    <a:p>
                      <a:r>
                        <a:rPr lang="en-US" dirty="0" smtClean="0"/>
                        <a:t>2015 </a:t>
                      </a:r>
                      <a:r>
                        <a:rPr lang="en-US" dirty="0" err="1" smtClean="0"/>
                        <a:t>SeaHawk</a:t>
                      </a:r>
                      <a:r>
                        <a:rPr lang="en-US" dirty="0" smtClean="0"/>
                        <a:t> OS 2700S</a:t>
                      </a:r>
                    </a:p>
                  </a:txBody>
                  <a:tcPr/>
                </a:tc>
                <a:tc>
                  <a:txBody>
                    <a:bodyPr/>
                    <a:lstStyle/>
                    <a:p>
                      <a:r>
                        <a:rPr lang="en-US" dirty="0" smtClean="0"/>
                        <a:t>1</a:t>
                      </a:r>
                      <a:endParaRPr lang="en-US" dirty="0"/>
                    </a:p>
                  </a:txBody>
                  <a:tcPr/>
                </a:tc>
              </a:tr>
              <a:tr h="370840">
                <a:tc>
                  <a:txBody>
                    <a:bodyPr/>
                    <a:lstStyle/>
                    <a:p>
                      <a:pPr algn="l"/>
                      <a:r>
                        <a:rPr lang="en-US" dirty="0" smtClean="0"/>
                        <a:t>2</a:t>
                      </a:r>
                      <a:endParaRPr lang="en-US" dirty="0"/>
                    </a:p>
                  </a:txBody>
                  <a:tcPr/>
                </a:tc>
                <a:tc>
                  <a:txBody>
                    <a:bodyPr/>
                    <a:lstStyle/>
                    <a:p>
                      <a:r>
                        <a:rPr lang="en-US" dirty="0" smtClean="0"/>
                        <a:t>Radar</a:t>
                      </a:r>
                      <a:endParaRPr lang="en-US" dirty="0"/>
                    </a:p>
                  </a:txBody>
                  <a:tcPr/>
                </a:tc>
                <a:tc>
                  <a:txBody>
                    <a:bodyPr/>
                    <a:lstStyle/>
                    <a:p>
                      <a:pPr marL="0" indent="0" defTabSz="699496" fontAlgn="base">
                        <a:spcBef>
                          <a:spcPct val="0"/>
                        </a:spcBef>
                        <a:spcAft>
                          <a:spcPct val="0"/>
                        </a:spcAft>
                        <a:buNone/>
                        <a:defRPr/>
                      </a:pPr>
                      <a:r>
                        <a:rPr lang="en-US" sz="1800" spc="-58" dirty="0" err="1" smtClean="0">
                          <a:solidFill>
                            <a:schemeClr val="tx1"/>
                          </a:solidFill>
                        </a:rPr>
                        <a:t>SimRad</a:t>
                      </a:r>
                      <a:r>
                        <a:rPr lang="en-US" sz="1800" spc="-58" dirty="0" smtClean="0">
                          <a:solidFill>
                            <a:schemeClr val="tx1"/>
                          </a:solidFill>
                        </a:rPr>
                        <a:t> 4G FMCW Radar</a:t>
                      </a:r>
                      <a:endParaRPr lang="en-US" sz="1800" spc="-58" dirty="0">
                        <a:solidFill>
                          <a:schemeClr val="tx1"/>
                        </a:solidFill>
                      </a:endParaRPr>
                    </a:p>
                  </a:txBody>
                  <a:tcPr/>
                </a:tc>
                <a:tc>
                  <a:txBody>
                    <a:bodyPr/>
                    <a:lstStyle/>
                    <a:p>
                      <a:r>
                        <a:rPr lang="en-US" dirty="0" smtClean="0"/>
                        <a:t>1</a:t>
                      </a:r>
                      <a:endParaRPr lang="en-US" dirty="0"/>
                    </a:p>
                  </a:txBody>
                  <a:tcPr/>
                </a:tc>
              </a:tr>
              <a:tr h="370840">
                <a:tc>
                  <a:txBody>
                    <a:bodyPr/>
                    <a:lstStyle/>
                    <a:p>
                      <a:pPr algn="l"/>
                      <a:r>
                        <a:rPr lang="en-US" dirty="0" smtClean="0"/>
                        <a:t>3</a:t>
                      </a:r>
                      <a:endParaRPr lang="en-US" dirty="0"/>
                    </a:p>
                  </a:txBody>
                  <a:tcPr/>
                </a:tc>
                <a:tc>
                  <a:txBody>
                    <a:bodyPr/>
                    <a:lstStyle/>
                    <a:p>
                      <a:r>
                        <a:rPr lang="en-US" dirty="0" smtClean="0"/>
                        <a:t>Lidar</a:t>
                      </a:r>
                      <a:endParaRPr lang="en-US" dirty="0"/>
                    </a:p>
                  </a:txBody>
                  <a:tcPr/>
                </a:tc>
                <a:tc>
                  <a:txBody>
                    <a:bodyPr/>
                    <a:lstStyle/>
                    <a:p>
                      <a:pPr marL="0" indent="0" defTabSz="699496" fontAlgn="base">
                        <a:spcBef>
                          <a:spcPct val="0"/>
                        </a:spcBef>
                        <a:spcAft>
                          <a:spcPct val="0"/>
                        </a:spcAft>
                        <a:buNone/>
                        <a:defRPr/>
                      </a:pPr>
                      <a:r>
                        <a:rPr lang="en-US" sz="1800" spc="-58" dirty="0" err="1" smtClean="0">
                          <a:solidFill>
                            <a:schemeClr val="tx1"/>
                          </a:solidFill>
                        </a:rPr>
                        <a:t>Velodyne</a:t>
                      </a:r>
                      <a:r>
                        <a:rPr lang="en-US" sz="1800" spc="-58" dirty="0" smtClean="0">
                          <a:solidFill>
                            <a:schemeClr val="tx1"/>
                          </a:solidFill>
                        </a:rPr>
                        <a:t> VLP-16</a:t>
                      </a:r>
                      <a:endParaRPr lang="en-US" sz="1800" spc="-58" dirty="0">
                        <a:solidFill>
                          <a:schemeClr val="tx1"/>
                        </a:solidFill>
                      </a:endParaRPr>
                    </a:p>
                  </a:txBody>
                  <a:tcPr/>
                </a:tc>
                <a:tc>
                  <a:txBody>
                    <a:bodyPr/>
                    <a:lstStyle/>
                    <a:p>
                      <a:r>
                        <a:rPr lang="en-US" dirty="0" smtClean="0"/>
                        <a:t>1</a:t>
                      </a:r>
                      <a:endParaRPr lang="en-US" dirty="0"/>
                    </a:p>
                  </a:txBody>
                  <a:tcPr/>
                </a:tc>
              </a:tr>
              <a:tr h="370840">
                <a:tc>
                  <a:txBody>
                    <a:bodyPr/>
                    <a:lstStyle/>
                    <a:p>
                      <a:pPr algn="l"/>
                      <a:r>
                        <a:rPr lang="en-US" dirty="0" smtClean="0"/>
                        <a:t>4</a:t>
                      </a:r>
                      <a:endParaRPr lang="en-US" dirty="0"/>
                    </a:p>
                  </a:txBody>
                  <a:tcPr/>
                </a:tc>
                <a:tc>
                  <a:txBody>
                    <a:bodyPr/>
                    <a:lstStyle/>
                    <a:p>
                      <a:r>
                        <a:rPr lang="en-US" dirty="0" smtClean="0"/>
                        <a:t>IMU/GPS</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Novatel SPAN with IMU positioning</a:t>
                      </a:r>
                    </a:p>
                  </a:txBody>
                  <a:tcPr/>
                </a:tc>
                <a:tc>
                  <a:txBody>
                    <a:bodyPr/>
                    <a:lstStyle/>
                    <a:p>
                      <a:r>
                        <a:rPr lang="en-US" dirty="0" smtClean="0"/>
                        <a:t>1</a:t>
                      </a:r>
                      <a:endParaRPr lang="en-US" dirty="0"/>
                    </a:p>
                  </a:txBody>
                  <a:tcPr/>
                </a:tc>
              </a:tr>
              <a:tr h="370840">
                <a:tc>
                  <a:txBody>
                    <a:bodyPr/>
                    <a:lstStyle/>
                    <a:p>
                      <a:pPr algn="l"/>
                      <a:r>
                        <a:rPr lang="en-US" dirty="0" smtClean="0"/>
                        <a:t>5</a:t>
                      </a:r>
                      <a:endParaRPr lang="en-US" dirty="0"/>
                    </a:p>
                  </a:txBody>
                  <a:tcPr/>
                </a:tc>
                <a:tc>
                  <a:txBody>
                    <a:bodyPr/>
                    <a:lstStyle/>
                    <a:p>
                      <a:r>
                        <a:rPr lang="en-US" dirty="0" smtClean="0"/>
                        <a:t>Laptop </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Dell i7</a:t>
                      </a:r>
                    </a:p>
                  </a:txBody>
                  <a:tcPr/>
                </a:tc>
                <a:tc>
                  <a:txBody>
                    <a:bodyPr/>
                    <a:lstStyle/>
                    <a:p>
                      <a:r>
                        <a:rPr lang="en-US" dirty="0" smtClean="0"/>
                        <a:t>5</a:t>
                      </a:r>
                      <a:endParaRPr lang="en-US" dirty="0"/>
                    </a:p>
                  </a:txBody>
                  <a:tcPr/>
                </a:tc>
              </a:tr>
              <a:tr h="370840">
                <a:tc>
                  <a:txBody>
                    <a:bodyPr/>
                    <a:lstStyle/>
                    <a:p>
                      <a:pPr algn="l"/>
                      <a:r>
                        <a:rPr lang="en-US" dirty="0" smtClean="0"/>
                        <a:t>6</a:t>
                      </a:r>
                      <a:endParaRPr lang="en-US" dirty="0"/>
                    </a:p>
                  </a:txBody>
                  <a:tcPr/>
                </a:tc>
                <a:tc>
                  <a:txBody>
                    <a:bodyPr/>
                    <a:lstStyle/>
                    <a:p>
                      <a:r>
                        <a:rPr lang="en-US" dirty="0" smtClean="0"/>
                        <a:t>Proprietary Boards</a:t>
                      </a:r>
                      <a:endParaRPr lang="en-US" dirty="0"/>
                    </a:p>
                  </a:txBody>
                  <a:tcPr/>
                </a:tc>
                <a:tc>
                  <a:txBody>
                    <a:bodyPr/>
                    <a:lstStyle/>
                    <a:p>
                      <a:r>
                        <a:rPr lang="en-US" dirty="0" smtClean="0"/>
                        <a:t>SBC and Microcontroller</a:t>
                      </a:r>
                      <a:r>
                        <a:rPr lang="en-US" baseline="0" dirty="0" smtClean="0"/>
                        <a:t> boards</a:t>
                      </a:r>
                      <a:endParaRPr lang="en-US" dirty="0"/>
                    </a:p>
                  </a:txBody>
                  <a:tcPr/>
                </a:tc>
                <a:tc>
                  <a:txBody>
                    <a:bodyPr/>
                    <a:lstStyle/>
                    <a:p>
                      <a:r>
                        <a:rPr lang="en-US" dirty="0" smtClean="0"/>
                        <a:t>2</a:t>
                      </a:r>
                      <a:endParaRPr lang="en-US" dirty="0"/>
                    </a:p>
                  </a:txBody>
                  <a:tcPr/>
                </a:tc>
              </a:tr>
              <a:tr h="370840">
                <a:tc>
                  <a:txBody>
                    <a:bodyPr/>
                    <a:lstStyle/>
                    <a:p>
                      <a:pPr algn="l"/>
                      <a:r>
                        <a:rPr lang="en-US" dirty="0" smtClean="0"/>
                        <a:t>7</a:t>
                      </a:r>
                      <a:endParaRPr lang="en-US" dirty="0"/>
                    </a:p>
                  </a:txBody>
                  <a:tcPr/>
                </a:tc>
                <a:tc>
                  <a:txBody>
                    <a:bodyPr/>
                    <a:lstStyle/>
                    <a:p>
                      <a:r>
                        <a:rPr lang="en-US" dirty="0" smtClean="0"/>
                        <a:t>Trails</a:t>
                      </a:r>
                      <a:r>
                        <a:rPr lang="en-US" baseline="0" dirty="0" smtClean="0"/>
                        <a:t> for testing</a:t>
                      </a:r>
                      <a:endParaRPr lang="en-US" dirty="0"/>
                    </a:p>
                  </a:txBody>
                  <a:tcPr/>
                </a:tc>
                <a:tc>
                  <a:txBody>
                    <a:bodyPr/>
                    <a:lstStyle/>
                    <a:p>
                      <a:r>
                        <a:rPr lang="en-US" dirty="0" smtClean="0"/>
                        <a:t>$800 per </a:t>
                      </a:r>
                      <a:r>
                        <a:rPr lang="en-US" dirty="0" smtClean="0"/>
                        <a:t>field test</a:t>
                      </a:r>
                      <a:endParaRPr lang="en-US" dirty="0"/>
                    </a:p>
                  </a:txBody>
                  <a:tcPr/>
                </a:tc>
                <a:tc>
                  <a:txBody>
                    <a:bodyPr/>
                    <a:lstStyle/>
                    <a:p>
                      <a:r>
                        <a:rPr lang="en-US" dirty="0" smtClean="0"/>
                        <a:t>25 </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32597797"/>
              </p:ext>
            </p:extLst>
          </p:nvPr>
        </p:nvGraphicFramePr>
        <p:xfrm>
          <a:off x="581219" y="4389805"/>
          <a:ext cx="10038280" cy="2468195"/>
        </p:xfrm>
        <a:graphic>
          <a:graphicData uri="http://schemas.openxmlformats.org/drawingml/2006/table">
            <a:tbl>
              <a:tblPr firstRow="1" bandRow="1">
                <a:tableStyleId>{F5AB1C69-6EDB-4FF4-983F-18BD219EF322}</a:tableStyleId>
              </a:tblPr>
              <a:tblGrid>
                <a:gridCol w="700407"/>
                <a:gridCol w="1757376"/>
                <a:gridCol w="3606469"/>
                <a:gridCol w="1061000"/>
                <a:gridCol w="693187"/>
                <a:gridCol w="739947"/>
                <a:gridCol w="739947"/>
                <a:gridCol w="739947"/>
              </a:tblGrid>
              <a:tr h="264897">
                <a:tc gridSpan="6">
                  <a:txBody>
                    <a:bodyPr/>
                    <a:lstStyle/>
                    <a:p>
                      <a:pPr algn="ctr"/>
                      <a:r>
                        <a:rPr lang="en-US" dirty="0" smtClean="0"/>
                        <a:t>From</a:t>
                      </a:r>
                      <a:r>
                        <a:rPr lang="en-US" baseline="0" dirty="0" smtClean="0"/>
                        <a:t> RI Budget $4000</a:t>
                      </a:r>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457038">
                <a:tc>
                  <a:txBody>
                    <a:bodyPr/>
                    <a:lstStyle/>
                    <a:p>
                      <a:r>
                        <a:rPr lang="en-US" b="1" dirty="0" err="1" smtClean="0"/>
                        <a:t>S.No</a:t>
                      </a:r>
                      <a:endParaRPr lang="en-US" b="1" dirty="0"/>
                    </a:p>
                  </a:txBody>
                  <a:tcPr/>
                </a:tc>
                <a:tc>
                  <a:txBody>
                    <a:bodyPr/>
                    <a:lstStyle/>
                    <a:p>
                      <a:r>
                        <a:rPr lang="en-US" b="1" dirty="0" smtClean="0"/>
                        <a:t>Name</a:t>
                      </a:r>
                      <a:endParaRPr lang="en-US" b="1" dirty="0"/>
                    </a:p>
                  </a:txBody>
                  <a:tcPr/>
                </a:tc>
                <a:tc>
                  <a:txBody>
                    <a:bodyPr/>
                    <a:lstStyle/>
                    <a:p>
                      <a:r>
                        <a:rPr lang="en-US" b="1" dirty="0" smtClean="0"/>
                        <a:t>Description</a:t>
                      </a:r>
                      <a:endParaRPr lang="en-US" b="1" dirty="0"/>
                    </a:p>
                  </a:txBody>
                  <a:tcPr/>
                </a:tc>
                <a:tc>
                  <a:txBody>
                    <a:bodyPr/>
                    <a:lstStyle/>
                    <a:p>
                      <a:r>
                        <a:rPr lang="en-US" b="1" dirty="0" smtClean="0"/>
                        <a:t>Quantity</a:t>
                      </a:r>
                      <a:endParaRPr lang="en-US" b="1" dirty="0"/>
                    </a:p>
                  </a:txBody>
                  <a:tcPr/>
                </a:tc>
                <a:tc>
                  <a:txBody>
                    <a:bodyPr/>
                    <a:lstStyle/>
                    <a:p>
                      <a:r>
                        <a:rPr lang="en-US" b="1" dirty="0" smtClean="0"/>
                        <a:t>Cost</a:t>
                      </a:r>
                      <a:endParaRPr lang="en-US" b="1" dirty="0"/>
                    </a:p>
                  </a:txBody>
                  <a:tcPr/>
                </a:tc>
                <a:tc>
                  <a:txBody>
                    <a:bodyPr/>
                    <a:lstStyle/>
                    <a:p>
                      <a:r>
                        <a:rPr lang="en-US" b="1" dirty="0" smtClean="0"/>
                        <a:t>Total</a:t>
                      </a:r>
                      <a:endParaRPr lang="en-US" b="1" dirty="0"/>
                    </a:p>
                  </a:txBody>
                  <a:tcPr/>
                </a:tc>
                <a:tc>
                  <a:txBody>
                    <a:bodyPr/>
                    <a:lstStyle/>
                    <a:p>
                      <a:r>
                        <a:rPr lang="en-US" b="1" dirty="0" smtClean="0"/>
                        <a:t>Spent</a:t>
                      </a:r>
                      <a:endParaRPr lang="en-US" b="1" dirty="0"/>
                    </a:p>
                  </a:txBody>
                  <a:tcPr/>
                </a:tc>
                <a:tc>
                  <a:txBody>
                    <a:bodyPr/>
                    <a:lstStyle/>
                    <a:p>
                      <a:r>
                        <a:rPr lang="en-US" b="1" dirty="0" smtClean="0"/>
                        <a:t>Left</a:t>
                      </a:r>
                      <a:endParaRPr lang="en-US" b="1" dirty="0"/>
                    </a:p>
                  </a:txBody>
                  <a:tcPr/>
                </a:tc>
              </a:tr>
              <a:tr h="316721">
                <a:tc>
                  <a:txBody>
                    <a:bodyPr/>
                    <a:lstStyle/>
                    <a:p>
                      <a:pPr algn="l"/>
                      <a:r>
                        <a:rPr lang="en-US" dirty="0" smtClean="0"/>
                        <a:t>1</a:t>
                      </a:r>
                      <a:endParaRPr lang="en-US" dirty="0"/>
                    </a:p>
                  </a:txBody>
                  <a:tcPr/>
                </a:tc>
                <a:tc>
                  <a:txBody>
                    <a:bodyPr/>
                    <a:lstStyle/>
                    <a:p>
                      <a:r>
                        <a:rPr lang="en-US" dirty="0" smtClean="0"/>
                        <a:t>Transportation</a:t>
                      </a:r>
                      <a:endParaRPr lang="en-US" dirty="0"/>
                    </a:p>
                  </a:txBody>
                  <a:tcPr/>
                </a:tc>
                <a:tc>
                  <a:txBody>
                    <a:bodyPr/>
                    <a:lstStyle/>
                    <a:p>
                      <a:r>
                        <a:rPr lang="en-US" dirty="0" smtClean="0"/>
                        <a:t>Travel to NREC (5 people)</a:t>
                      </a:r>
                    </a:p>
                  </a:txBody>
                  <a:tcPr/>
                </a:tc>
                <a:tc>
                  <a:txBody>
                    <a:bodyPr/>
                    <a:lstStyle/>
                    <a:p>
                      <a:r>
                        <a:rPr lang="en-US" dirty="0" smtClean="0"/>
                        <a:t>64</a:t>
                      </a:r>
                      <a:endParaRPr lang="en-US" dirty="0"/>
                    </a:p>
                  </a:txBody>
                  <a:tcPr/>
                </a:tc>
                <a:tc>
                  <a:txBody>
                    <a:bodyPr/>
                    <a:lstStyle/>
                    <a:p>
                      <a:r>
                        <a:rPr lang="en-US" dirty="0" smtClean="0"/>
                        <a:t>25</a:t>
                      </a:r>
                      <a:endParaRPr lang="en-US" dirty="0"/>
                    </a:p>
                  </a:txBody>
                  <a:tcPr/>
                </a:tc>
                <a:tc>
                  <a:txBody>
                    <a:bodyPr/>
                    <a:lstStyle/>
                    <a:p>
                      <a:r>
                        <a:rPr lang="en-US" dirty="0" smtClean="0"/>
                        <a:t>1600</a:t>
                      </a:r>
                      <a:endParaRPr lang="en-US" dirty="0"/>
                    </a:p>
                  </a:txBody>
                  <a:tcPr/>
                </a:tc>
                <a:tc>
                  <a:txBody>
                    <a:bodyPr/>
                    <a:lstStyle/>
                    <a:p>
                      <a:r>
                        <a:rPr lang="en-US" dirty="0" smtClean="0"/>
                        <a:t>50</a:t>
                      </a:r>
                      <a:endParaRPr lang="en-US" dirty="0"/>
                    </a:p>
                  </a:txBody>
                  <a:tcPr/>
                </a:tc>
                <a:tc>
                  <a:txBody>
                    <a:bodyPr/>
                    <a:lstStyle/>
                    <a:p>
                      <a:r>
                        <a:rPr lang="en-US" dirty="0" smtClean="0"/>
                        <a:t>1550</a:t>
                      </a:r>
                      <a:endParaRPr lang="en-US" dirty="0"/>
                    </a:p>
                  </a:txBody>
                  <a:tcPr/>
                </a:tc>
              </a:tr>
              <a:tr h="279412">
                <a:tc>
                  <a:txBody>
                    <a:bodyPr/>
                    <a:lstStyle/>
                    <a:p>
                      <a:pPr algn="l"/>
                      <a:r>
                        <a:rPr lang="en-US" dirty="0" smtClean="0"/>
                        <a:t>2</a:t>
                      </a:r>
                      <a:endParaRPr lang="en-US" dirty="0"/>
                    </a:p>
                  </a:txBody>
                  <a:tcPr/>
                </a:tc>
                <a:tc>
                  <a:txBody>
                    <a:bodyPr/>
                    <a:lstStyle/>
                    <a:p>
                      <a:r>
                        <a:rPr lang="en-US" dirty="0" smtClean="0"/>
                        <a:t>Videography</a:t>
                      </a:r>
                      <a:endParaRPr lang="en-US" dirty="0"/>
                    </a:p>
                  </a:txBody>
                  <a:tcPr/>
                </a:tc>
                <a:tc>
                  <a:txBody>
                    <a:bodyPr/>
                    <a:lstStyle/>
                    <a:p>
                      <a:pPr marL="0" marR="0" indent="0" algn="l" defTabSz="914126" rtl="0" eaLnBrk="1" fontAlgn="auto" latinLnBrk="0" hangingPunct="1">
                        <a:lnSpc>
                          <a:spcPct val="100000"/>
                        </a:lnSpc>
                        <a:spcBef>
                          <a:spcPts val="0"/>
                        </a:spcBef>
                        <a:spcAft>
                          <a:spcPts val="0"/>
                        </a:spcAft>
                        <a:buClrTx/>
                        <a:buSzTx/>
                        <a:buFontTx/>
                        <a:buNone/>
                        <a:tabLst/>
                        <a:defRPr/>
                      </a:pPr>
                      <a:r>
                        <a:rPr lang="en-US" dirty="0" smtClean="0"/>
                        <a:t>Professional video for NREC</a:t>
                      </a:r>
                      <a:endParaRPr lang="en-US" dirty="0"/>
                    </a:p>
                  </a:txBody>
                  <a:tcPr/>
                </a:tc>
                <a:tc>
                  <a:txBody>
                    <a:bodyPr/>
                    <a:lstStyle/>
                    <a:p>
                      <a:r>
                        <a:rPr lang="en-US" dirty="0" smtClean="0"/>
                        <a:t>1</a:t>
                      </a:r>
                      <a:endParaRPr lang="en-US" dirty="0"/>
                    </a:p>
                  </a:txBody>
                  <a:tcPr/>
                </a:tc>
                <a:tc>
                  <a:txBody>
                    <a:bodyPr/>
                    <a:lstStyle/>
                    <a:p>
                      <a:r>
                        <a:rPr lang="en-US" dirty="0" smtClean="0"/>
                        <a:t>500</a:t>
                      </a:r>
                      <a:endParaRPr lang="en-US" dirty="0"/>
                    </a:p>
                  </a:txBody>
                  <a:tcPr/>
                </a:tc>
                <a:tc>
                  <a:txBody>
                    <a:bodyPr/>
                    <a:lstStyle/>
                    <a:p>
                      <a:r>
                        <a:rPr lang="en-US" dirty="0" smtClean="0"/>
                        <a:t>500</a:t>
                      </a:r>
                      <a:endParaRPr lang="en-US" dirty="0"/>
                    </a:p>
                  </a:txBody>
                  <a:tcPr/>
                </a:tc>
                <a:tc>
                  <a:txBody>
                    <a:bodyPr/>
                    <a:lstStyle/>
                    <a:p>
                      <a:r>
                        <a:rPr lang="en-US" dirty="0" smtClean="0"/>
                        <a:t>0</a:t>
                      </a:r>
                      <a:endParaRPr lang="en-US" dirty="0"/>
                    </a:p>
                  </a:txBody>
                  <a:tcPr/>
                </a:tc>
                <a:tc>
                  <a:txBody>
                    <a:bodyPr/>
                    <a:lstStyle/>
                    <a:p>
                      <a:r>
                        <a:rPr lang="en-US" dirty="0" smtClean="0"/>
                        <a:t>500</a:t>
                      </a:r>
                      <a:endParaRPr lang="en-US" dirty="0"/>
                    </a:p>
                  </a:txBody>
                  <a:tcPr/>
                </a:tc>
              </a:tr>
              <a:tr h="457038">
                <a:tc>
                  <a:txBody>
                    <a:bodyPr/>
                    <a:lstStyle/>
                    <a:p>
                      <a:pPr algn="l"/>
                      <a:r>
                        <a:rPr lang="en-US" dirty="0" smtClean="0"/>
                        <a:t>3</a:t>
                      </a:r>
                      <a:endParaRPr lang="en-US" dirty="0"/>
                    </a:p>
                  </a:txBody>
                  <a:tcPr/>
                </a:tc>
                <a:tc>
                  <a:txBody>
                    <a:bodyPr/>
                    <a:lstStyle/>
                    <a:p>
                      <a:r>
                        <a:rPr lang="en-US" dirty="0" smtClean="0"/>
                        <a:t>Backup for Trails</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Incase we run out of allotted 25 trails</a:t>
                      </a:r>
                      <a:endParaRPr lang="en-US" sz="1800" spc="-58" dirty="0">
                        <a:solidFill>
                          <a:schemeClr val="tx1"/>
                        </a:solidFill>
                      </a:endParaRPr>
                    </a:p>
                  </a:txBody>
                  <a:tcPr/>
                </a:tc>
                <a:tc>
                  <a:txBody>
                    <a:bodyPr/>
                    <a:lstStyle/>
                    <a:p>
                      <a:r>
                        <a:rPr lang="en-US" dirty="0" smtClean="0"/>
                        <a:t>2</a:t>
                      </a:r>
                      <a:endParaRPr lang="en-US" dirty="0"/>
                    </a:p>
                  </a:txBody>
                  <a:tcPr/>
                </a:tc>
                <a:tc>
                  <a:txBody>
                    <a:bodyPr/>
                    <a:lstStyle/>
                    <a:p>
                      <a:r>
                        <a:rPr lang="en-US" dirty="0" smtClean="0"/>
                        <a:t>800</a:t>
                      </a:r>
                      <a:endParaRPr lang="en-US" dirty="0"/>
                    </a:p>
                  </a:txBody>
                  <a:tcPr/>
                </a:tc>
                <a:tc>
                  <a:txBody>
                    <a:bodyPr/>
                    <a:lstStyle/>
                    <a:p>
                      <a:r>
                        <a:rPr lang="en-US" dirty="0" smtClean="0"/>
                        <a:t>1600</a:t>
                      </a:r>
                      <a:endParaRPr lang="en-US" dirty="0"/>
                    </a:p>
                  </a:txBody>
                  <a:tcPr/>
                </a:tc>
                <a:tc>
                  <a:txBody>
                    <a:bodyPr/>
                    <a:lstStyle/>
                    <a:p>
                      <a:r>
                        <a:rPr lang="en-US" dirty="0" smtClean="0"/>
                        <a:t>0</a:t>
                      </a:r>
                      <a:endParaRPr lang="en-US" dirty="0"/>
                    </a:p>
                  </a:txBody>
                  <a:tcPr/>
                </a:tc>
                <a:tc>
                  <a:txBody>
                    <a:bodyPr/>
                    <a:lstStyle/>
                    <a:p>
                      <a:r>
                        <a:rPr lang="en-US" dirty="0" smtClean="0"/>
                        <a:t>1600</a:t>
                      </a:r>
                      <a:endParaRPr lang="en-US" dirty="0"/>
                    </a:p>
                  </a:txBody>
                  <a:tcPr/>
                </a:tc>
              </a:tr>
              <a:tr h="457220">
                <a:tc>
                  <a:txBody>
                    <a:bodyPr/>
                    <a:lstStyle/>
                    <a:p>
                      <a:pPr algn="l"/>
                      <a:r>
                        <a:rPr lang="en-US" dirty="0" smtClean="0"/>
                        <a:t>4</a:t>
                      </a:r>
                      <a:endParaRPr lang="en-US" dirty="0"/>
                    </a:p>
                  </a:txBody>
                  <a:tcPr/>
                </a:tc>
                <a:tc>
                  <a:txBody>
                    <a:bodyPr/>
                    <a:lstStyle/>
                    <a:p>
                      <a:r>
                        <a:rPr lang="en-US" dirty="0" smtClean="0"/>
                        <a:t>Miscellaneous</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To buy camera,</a:t>
                      </a:r>
                      <a:r>
                        <a:rPr lang="en-US" sz="1800" spc="-58" baseline="0" dirty="0" smtClean="0">
                          <a:solidFill>
                            <a:schemeClr val="tx1"/>
                          </a:solidFill>
                        </a:rPr>
                        <a:t> contraption, books, </a:t>
                      </a:r>
                      <a:r>
                        <a:rPr lang="en-US" sz="1800" spc="-58" baseline="0" dirty="0" err="1" smtClean="0">
                          <a:solidFill>
                            <a:schemeClr val="tx1"/>
                          </a:solidFill>
                        </a:rPr>
                        <a:t>etc</a:t>
                      </a:r>
                      <a:endParaRPr lang="en-US" sz="1800" spc="-58" dirty="0" smtClean="0">
                        <a:solidFill>
                          <a:schemeClr val="tx1"/>
                        </a:solidFill>
                      </a:endParaRPr>
                    </a:p>
                  </a:txBody>
                  <a:tcPr/>
                </a:tc>
                <a:tc>
                  <a:txBody>
                    <a:bodyPr/>
                    <a:lstStyle/>
                    <a:p>
                      <a:r>
                        <a:rPr lang="en-US" dirty="0" smtClean="0"/>
                        <a:t>1</a:t>
                      </a:r>
                      <a:endParaRPr lang="en-US" dirty="0"/>
                    </a:p>
                  </a:txBody>
                  <a:tcPr/>
                </a:tc>
                <a:tc>
                  <a:txBody>
                    <a:bodyPr/>
                    <a:lstStyle/>
                    <a:p>
                      <a:r>
                        <a:rPr lang="en-US" dirty="0" smtClean="0"/>
                        <a:t>300</a:t>
                      </a:r>
                      <a:endParaRPr lang="en-US" dirty="0"/>
                    </a:p>
                  </a:txBody>
                  <a:tcPr/>
                </a:tc>
                <a:tc>
                  <a:txBody>
                    <a:bodyPr/>
                    <a:lstStyle/>
                    <a:p>
                      <a:r>
                        <a:rPr lang="en-US" dirty="0" smtClean="0"/>
                        <a:t>300</a:t>
                      </a:r>
                      <a:endParaRPr lang="en-US" dirty="0"/>
                    </a:p>
                  </a:txBody>
                  <a:tcPr/>
                </a:tc>
                <a:tc>
                  <a:txBody>
                    <a:bodyPr/>
                    <a:lstStyle/>
                    <a:p>
                      <a:r>
                        <a:rPr lang="en-US" dirty="0" smtClean="0"/>
                        <a:t>54</a:t>
                      </a:r>
                      <a:endParaRPr lang="en-US" dirty="0"/>
                    </a:p>
                  </a:txBody>
                  <a:tcPr/>
                </a:tc>
                <a:tc>
                  <a:txBody>
                    <a:bodyPr/>
                    <a:lstStyle/>
                    <a:p>
                      <a:r>
                        <a:rPr lang="en-US" dirty="0" smtClean="0"/>
                        <a:t>246</a:t>
                      </a:r>
                      <a:endParaRPr lang="en-US" dirty="0"/>
                    </a:p>
                  </a:txBody>
                  <a:tcPr/>
                </a:tc>
              </a:tr>
            </a:tbl>
          </a:graphicData>
        </a:graphic>
      </p:graphicFrame>
      <p:sp>
        <p:nvSpPr>
          <p:cNvPr id="3" name="Rectangle 2"/>
          <p:cNvSpPr/>
          <p:nvPr/>
        </p:nvSpPr>
        <p:spPr>
          <a:xfrm>
            <a:off x="10619499" y="6438122"/>
            <a:ext cx="1041723" cy="419878"/>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3896</a:t>
            </a:r>
            <a:endParaRPr lang="en-US" dirty="0">
              <a:solidFill>
                <a:schemeClr val="tx1"/>
              </a:solidFill>
            </a:endParaRPr>
          </a:p>
        </p:txBody>
      </p:sp>
      <p:sp>
        <p:nvSpPr>
          <p:cNvPr id="4" name="Rectangle 3"/>
          <p:cNvSpPr/>
          <p:nvPr/>
        </p:nvSpPr>
        <p:spPr>
          <a:xfrm>
            <a:off x="10619499" y="5952931"/>
            <a:ext cx="1041723" cy="48519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Available</a:t>
            </a:r>
            <a:endParaRPr lang="en-US" dirty="0">
              <a:solidFill>
                <a:schemeClr val="tx1"/>
              </a:solidFill>
            </a:endParaRPr>
          </a:p>
        </p:txBody>
      </p:sp>
    </p:spTree>
    <p:extLst>
      <p:ext uri="{BB962C8B-B14F-4D97-AF65-F5344CB8AC3E}">
        <p14:creationId xmlns:p14="http://schemas.microsoft.com/office/powerpoint/2010/main" val="3574259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Risk Assessment</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70820" y="3244334"/>
            <a:ext cx="247184" cy="369332"/>
          </a:xfrm>
          <a:prstGeom prst="rect">
            <a:avLst/>
          </a:prstGeom>
        </p:spPr>
        <p:txBody>
          <a:bodyPr wrap="none">
            <a:spAutoFit/>
          </a:bodyPr>
          <a:lstStyle/>
          <a:p>
            <a:r>
              <a:rPr lang="en-US" dirty="0"/>
              <a:t> </a:t>
            </a:r>
          </a:p>
        </p:txBody>
      </p:sp>
      <p:sp>
        <p:nvSpPr>
          <p:cNvPr id="6" name="Rectangle 5"/>
          <p:cNvSpPr/>
          <p:nvPr/>
        </p:nvSpPr>
        <p:spPr>
          <a:xfrm>
            <a:off x="5970820" y="3244334"/>
            <a:ext cx="247184" cy="369332"/>
          </a:xfrm>
          <a:prstGeom prst="rect">
            <a:avLst/>
          </a:prstGeom>
        </p:spPr>
        <p:txBody>
          <a:bodyPr wrap="none">
            <a:spAutoFit/>
          </a:bodyPr>
          <a:lstStyle/>
          <a:p>
            <a:r>
              <a:rPr lang="en-US" dirty="0"/>
              <a:t> </a:t>
            </a:r>
          </a:p>
        </p:txBody>
      </p:sp>
      <p:sp>
        <p:nvSpPr>
          <p:cNvPr id="9" name="Shape 145"/>
          <p:cNvSpPr/>
          <p:nvPr/>
        </p:nvSpPr>
        <p:spPr>
          <a:xfrm>
            <a:off x="5922065" y="3599224"/>
            <a:ext cx="247134" cy="369103"/>
          </a:xfrm>
          <a:prstGeom prst="rect">
            <a:avLst/>
          </a:prstGeom>
          <a:noFill/>
          <a:ln>
            <a:noFill/>
          </a:ln>
        </p:spPr>
        <p:txBody>
          <a:bodyPr lIns="91410" tIns="45688" rIns="91410" bIns="45688" anchor="t" anchorCtr="0">
            <a:noAutofit/>
          </a:bodyPr>
          <a:lstStyle/>
          <a:p>
            <a:pPr>
              <a:buSzPct val="25000"/>
            </a:pPr>
            <a:r>
              <a:rPr lang="en" sz="1866">
                <a:solidFill>
                  <a:schemeClr val="dk1"/>
                </a:solidFill>
                <a:latin typeface="Quattrocento Sans"/>
                <a:ea typeface="Quattrocento Sans"/>
                <a:cs typeface="Quattrocento Sans"/>
                <a:sym typeface="Quattrocento Sans"/>
              </a:rPr>
              <a:t> </a:t>
            </a:r>
          </a:p>
        </p:txBody>
      </p:sp>
      <p:sp>
        <p:nvSpPr>
          <p:cNvPr id="11" name="Shape 146"/>
          <p:cNvSpPr/>
          <p:nvPr/>
        </p:nvSpPr>
        <p:spPr>
          <a:xfrm>
            <a:off x="5922065" y="3599224"/>
            <a:ext cx="247134" cy="369103"/>
          </a:xfrm>
          <a:prstGeom prst="rect">
            <a:avLst/>
          </a:prstGeom>
          <a:noFill/>
          <a:ln>
            <a:noFill/>
          </a:ln>
        </p:spPr>
        <p:txBody>
          <a:bodyPr lIns="91410" tIns="45688" rIns="91410" bIns="45688" anchor="t" anchorCtr="0">
            <a:noAutofit/>
          </a:bodyPr>
          <a:lstStyle/>
          <a:p>
            <a:pPr>
              <a:buSzPct val="25000"/>
            </a:pPr>
            <a:r>
              <a:rPr lang="en" sz="1866">
                <a:solidFill>
                  <a:schemeClr val="dk1"/>
                </a:solidFill>
                <a:latin typeface="Quattrocento Sans"/>
                <a:ea typeface="Quattrocento Sans"/>
                <a:cs typeface="Quattrocento Sans"/>
                <a:sym typeface="Quattrocento Sans"/>
              </a:rPr>
              <a:t> </a:t>
            </a:r>
          </a:p>
        </p:txBody>
      </p:sp>
      <p:graphicFrame>
        <p:nvGraphicFramePr>
          <p:cNvPr id="12" name="Shape 147"/>
          <p:cNvGraphicFramePr/>
          <p:nvPr>
            <p:extLst>
              <p:ext uri="{D42A27DB-BD31-4B8C-83A1-F6EECF244321}">
                <p14:modId xmlns:p14="http://schemas.microsoft.com/office/powerpoint/2010/main" val="1451455184"/>
              </p:ext>
            </p:extLst>
          </p:nvPr>
        </p:nvGraphicFramePr>
        <p:xfrm>
          <a:off x="463804" y="1194653"/>
          <a:ext cx="11014031" cy="5216653"/>
        </p:xfrm>
        <a:graphic>
          <a:graphicData uri="http://schemas.openxmlformats.org/drawingml/2006/table">
            <a:tbl>
              <a:tblPr firstRow="1" bandRow="1">
                <a:tableStyleId>{1FECB4D8-DB02-4DC6-A0A2-4F2EBAE1DC90}</a:tableStyleId>
              </a:tblPr>
              <a:tblGrid>
                <a:gridCol w="518798"/>
                <a:gridCol w="1206219"/>
                <a:gridCol w="616806"/>
                <a:gridCol w="872939"/>
                <a:gridCol w="1858283"/>
                <a:gridCol w="2160371"/>
                <a:gridCol w="906364"/>
                <a:gridCol w="832150"/>
                <a:gridCol w="2042101"/>
              </a:tblGrid>
              <a:tr h="738968">
                <a:tc>
                  <a:txBody>
                    <a:bodyPr/>
                    <a:lstStyle/>
                    <a:p>
                      <a:pPr marL="0" marR="0" lvl="0" indent="0" algn="ctr" rtl="0">
                        <a:spcBef>
                          <a:spcPts val="0"/>
                        </a:spcBef>
                        <a:buClr>
                          <a:schemeClr val="dk1"/>
                        </a:buClr>
                        <a:buSzPct val="25000"/>
                        <a:buFont typeface="Quattrocento Sans"/>
                        <a:buNone/>
                      </a:pPr>
                      <a:r>
                        <a:rPr lang="en" sz="1500" u="none" strike="noStrike" cap="none" dirty="0"/>
                        <a:t>Risk ID</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a:t>Risk Title</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a:t>Req</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dirty="0"/>
                        <a:t>Type</a:t>
                      </a:r>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Description</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Impact Statement</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Likeli-</a:t>
                      </a:r>
                    </a:p>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hood</a:t>
                      </a:r>
                    </a:p>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(1-5)</a:t>
                      </a:r>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Conse-</a:t>
                      </a:r>
                    </a:p>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quences(1-5)</a:t>
                      </a:r>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Mitigating Actions</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r>
              <a:tr h="1396570">
                <a:tc>
                  <a:txBody>
                    <a:bodyPr/>
                    <a:lstStyle/>
                    <a:p>
                      <a:pPr marL="0" marR="0" lvl="0" indent="0" algn="ctr" rtl="0">
                        <a:spcBef>
                          <a:spcPts val="0"/>
                        </a:spcBef>
                        <a:buClr>
                          <a:schemeClr val="dk1"/>
                        </a:buClr>
                        <a:buSzPct val="25000"/>
                        <a:buFont typeface="Quattrocento Sans"/>
                        <a:buNone/>
                      </a:pPr>
                      <a:r>
                        <a:rPr lang="en" sz="1500" u="none" strike="noStrike" cap="none" dirty="0"/>
                        <a:t>1</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Test environment availability</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All</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Testing</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Won’t be able to do field testing because of weather conditions</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Delay in the progress and insufficient data collect for algorithms</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4</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3</a:t>
                      </a:r>
                    </a:p>
                  </a:txBody>
                  <a:tcPr marL="68615" marR="68615" marT="34291" marB="34291" anchor="ctr">
                    <a:solidFill>
                      <a:schemeClr val="accent4">
                        <a:lumMod val="60000"/>
                        <a:lumOff val="40000"/>
                      </a:schemeClr>
                    </a:solidFill>
                  </a:tcPr>
                </a:tc>
                <a:tc>
                  <a:txBody>
                    <a:bodyPr/>
                    <a:lstStyle/>
                    <a:p>
                      <a:pPr marL="0" marR="0" lvl="0" indent="0" algn="l" rtl="0">
                        <a:spcBef>
                          <a:spcPts val="0"/>
                        </a:spcBef>
                        <a:spcAft>
                          <a:spcPts val="0"/>
                        </a:spcAft>
                        <a:buClr>
                          <a:schemeClr val="dk1"/>
                        </a:buClr>
                        <a:buSzPct val="25000"/>
                        <a:buFont typeface="Quattrocento Sans"/>
                        <a:buNone/>
                      </a:pPr>
                      <a:r>
                        <a:rPr lang="en" sz="1500" u="none" strike="noStrike" cap="none" dirty="0"/>
                        <a:t>Test radar perception on shore for static obstacles.</a:t>
                      </a:r>
                    </a:p>
                    <a:p>
                      <a:pPr marL="0" marR="0" lvl="0" indent="0" algn="l" rtl="0">
                        <a:spcBef>
                          <a:spcPts val="0"/>
                        </a:spcBef>
                        <a:buClr>
                          <a:schemeClr val="dk1"/>
                        </a:buClr>
                        <a:buSzPct val="25000"/>
                        <a:buFont typeface="Quattrocento Sans"/>
                        <a:buNone/>
                      </a:pPr>
                      <a:r>
                        <a:rPr lang="en" sz="1500" u="none" strike="noStrike" cap="none" dirty="0"/>
                        <a:t>Use a simulator for path planning</a:t>
                      </a:r>
                    </a:p>
                  </a:txBody>
                  <a:tcPr marL="68615" marR="68615" marT="34291" marB="34291" anchor="ctr">
                    <a:solidFill>
                      <a:schemeClr val="accent4">
                        <a:lumMod val="60000"/>
                        <a:lumOff val="40000"/>
                      </a:schemeClr>
                    </a:solidFill>
                  </a:tcPr>
                </a:tc>
              </a:tr>
              <a:tr h="1396936">
                <a:tc>
                  <a:txBody>
                    <a:bodyPr/>
                    <a:lstStyle/>
                    <a:p>
                      <a:pPr marL="0" marR="0" lvl="0" indent="0" algn="ctr" rtl="0">
                        <a:spcBef>
                          <a:spcPts val="0"/>
                        </a:spcBef>
                        <a:buClr>
                          <a:schemeClr val="dk1"/>
                        </a:buClr>
                        <a:buSzPct val="25000"/>
                        <a:buFont typeface="Quattrocento Sans"/>
                        <a:buNone/>
                      </a:pPr>
                      <a:r>
                        <a:rPr lang="en" sz="1500" u="none" strike="noStrike" cap="none" dirty="0"/>
                        <a:t>2</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Limited testing trials </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MNFR2</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Project management</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Only 25-30 field tests </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Unable to do system integration before demonstration</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5</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3</a:t>
                      </a:r>
                    </a:p>
                  </a:txBody>
                  <a:tcPr marL="68615" marR="68615" marT="34291" marB="34291" anchor="ctr">
                    <a:solidFill>
                      <a:schemeClr val="accent4">
                        <a:lumMod val="60000"/>
                        <a:lumOff val="40000"/>
                      </a:schemeClr>
                    </a:solidFill>
                  </a:tcPr>
                </a:tc>
                <a:tc>
                  <a:txBody>
                    <a:bodyPr/>
                    <a:lstStyle/>
                    <a:p>
                      <a:pPr marL="0" marR="0" lvl="0" indent="0" algn="l" rtl="0">
                        <a:spcBef>
                          <a:spcPts val="0"/>
                        </a:spcBef>
                        <a:spcAft>
                          <a:spcPts val="0"/>
                        </a:spcAft>
                        <a:buClr>
                          <a:schemeClr val="dk1"/>
                        </a:buClr>
                        <a:buSzPct val="25000"/>
                        <a:buFont typeface="Quattrocento Sans"/>
                        <a:buNone/>
                      </a:pPr>
                      <a:r>
                        <a:rPr lang="en" sz="1500" u="none" strike="noStrike" cap="none" dirty="0"/>
                        <a:t>Appoint a field manager to plan logistics of each test.</a:t>
                      </a:r>
                    </a:p>
                    <a:p>
                      <a:pPr marL="0" marR="0" lvl="0" indent="0" algn="l" rtl="0">
                        <a:spcBef>
                          <a:spcPts val="0"/>
                        </a:spcBef>
                        <a:buClr>
                          <a:schemeClr val="dk1"/>
                        </a:buClr>
                        <a:buSzPct val="25000"/>
                        <a:buFont typeface="Quattrocento Sans"/>
                        <a:buNone/>
                      </a:pPr>
                      <a:endParaRPr sz="1500" u="none" strike="noStrike" cap="none" dirty="0"/>
                    </a:p>
                  </a:txBody>
                  <a:tcPr marL="68615" marR="68615" marT="34291" marB="34291" anchor="ctr">
                    <a:solidFill>
                      <a:schemeClr val="accent4">
                        <a:lumMod val="60000"/>
                        <a:lumOff val="40000"/>
                      </a:schemeClr>
                    </a:solidFill>
                  </a:tcPr>
                </a:tc>
              </a:tr>
              <a:tr h="1668765">
                <a:tc>
                  <a:txBody>
                    <a:bodyPr/>
                    <a:lstStyle/>
                    <a:p>
                      <a:pPr marL="0" marR="0" lvl="0" indent="0" algn="ctr" rtl="0">
                        <a:spcBef>
                          <a:spcPts val="0"/>
                        </a:spcBef>
                        <a:buClr>
                          <a:schemeClr val="lt1"/>
                        </a:buClr>
                        <a:buSzPct val="25000"/>
                        <a:buFont typeface="Quattrocento Sans"/>
                        <a:buNone/>
                      </a:pPr>
                      <a:r>
                        <a:rPr lang="en" sz="1500" u="none" strike="noStrike" cap="none" dirty="0">
                          <a:solidFill>
                            <a:schemeClr val="tx1"/>
                          </a:solidFill>
                        </a:rPr>
                        <a:t>3</a:t>
                      </a:r>
                    </a:p>
                  </a:txBody>
                  <a:tcPr marL="68615" marR="68615" marT="34291" marB="34291" anchor="ctr">
                    <a:solidFill>
                      <a:schemeClr val="tx2">
                        <a:lumMod val="60000"/>
                        <a:lumOff val="40000"/>
                      </a:schemeClr>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tx1"/>
                          </a:solidFill>
                        </a:rPr>
                        <a:t>Radar Performance</a:t>
                      </a:r>
                    </a:p>
                  </a:txBody>
                  <a:tcPr marL="68615" marR="68615" marT="34291" marB="34291" anchor="ctr">
                    <a:solidFill>
                      <a:schemeClr val="tx2">
                        <a:lumMod val="60000"/>
                        <a:lumOff val="40000"/>
                      </a:schemeClr>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tx1"/>
                          </a:solidFill>
                        </a:rPr>
                        <a:t>MF2, MF3, DF1, DF2</a:t>
                      </a:r>
                    </a:p>
                  </a:txBody>
                  <a:tcPr marL="68615" marR="68615" marT="34291" marB="34291" anchor="ctr">
                    <a:solidFill>
                      <a:schemeClr val="tx2">
                        <a:lumMod val="60000"/>
                        <a:lumOff val="40000"/>
                      </a:schemeClr>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tx1"/>
                          </a:solidFill>
                        </a:rPr>
                        <a:t>Technical</a:t>
                      </a:r>
                    </a:p>
                  </a:txBody>
                  <a:tcPr marL="68615" marR="68615" marT="34291" marB="34291" anchor="ctr">
                    <a:solidFill>
                      <a:schemeClr val="tx2">
                        <a:lumMod val="60000"/>
                        <a:lumOff val="40000"/>
                      </a:schemeClr>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tx1"/>
                          </a:solidFill>
                        </a:rPr>
                        <a:t>Radar signal is too noisy </a:t>
                      </a:r>
                    </a:p>
                  </a:txBody>
                  <a:tcPr marL="68615" marR="68615" marT="34291" marB="34291" anchor="ctr">
                    <a:solidFill>
                      <a:schemeClr val="tx2">
                        <a:lumMod val="60000"/>
                        <a:lumOff val="40000"/>
                      </a:schemeClr>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tx1"/>
                          </a:solidFill>
                        </a:rPr>
                        <a:t>Inadequate object detection with only radar</a:t>
                      </a:r>
                    </a:p>
                  </a:txBody>
                  <a:tcPr marL="68615" marR="68615" marT="34291" marB="34291" anchor="ctr">
                    <a:solidFill>
                      <a:schemeClr val="tx2">
                        <a:lumMod val="60000"/>
                        <a:lumOff val="40000"/>
                      </a:schemeClr>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tx1"/>
                          </a:solidFill>
                        </a:rPr>
                        <a:t>3</a:t>
                      </a:r>
                    </a:p>
                  </a:txBody>
                  <a:tcPr marL="68615" marR="68615" marT="34291" marB="34291" anchor="ctr">
                    <a:solidFill>
                      <a:schemeClr val="tx2">
                        <a:lumMod val="60000"/>
                        <a:lumOff val="40000"/>
                      </a:schemeClr>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tx1"/>
                          </a:solidFill>
                        </a:rPr>
                        <a:t>4</a:t>
                      </a:r>
                    </a:p>
                  </a:txBody>
                  <a:tcPr marL="68615" marR="68615" marT="34291" marB="34291" anchor="ctr">
                    <a:solidFill>
                      <a:schemeClr val="tx2">
                        <a:lumMod val="60000"/>
                        <a:lumOff val="40000"/>
                      </a:schemeClr>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tx1"/>
                          </a:solidFill>
                        </a:rPr>
                        <a:t>Incorporate additional sensors like Lidar and camera</a:t>
                      </a:r>
                    </a:p>
                  </a:txBody>
                  <a:tcPr marL="68615" marR="68615" marT="34291" marB="34291" anchor="ctr">
                    <a:solidFill>
                      <a:schemeClr val="tx2">
                        <a:lumMod val="60000"/>
                        <a:lumOff val="40000"/>
                      </a:schemeClr>
                    </a:solidFill>
                  </a:tcPr>
                </a:tc>
              </a:tr>
            </a:tbl>
          </a:graphicData>
        </a:graphic>
      </p:graphicFrame>
    </p:spTree>
    <p:extLst>
      <p:ext uri="{BB962C8B-B14F-4D97-AF65-F5344CB8AC3E}">
        <p14:creationId xmlns:p14="http://schemas.microsoft.com/office/powerpoint/2010/main" val="181195355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Risk Assessment</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70820" y="3244334"/>
            <a:ext cx="247184" cy="369332"/>
          </a:xfrm>
          <a:prstGeom prst="rect">
            <a:avLst/>
          </a:prstGeom>
        </p:spPr>
        <p:txBody>
          <a:bodyPr wrap="none">
            <a:spAutoFit/>
          </a:bodyPr>
          <a:lstStyle/>
          <a:p>
            <a:r>
              <a:rPr lang="en-US" dirty="0"/>
              <a:t> </a:t>
            </a:r>
          </a:p>
        </p:txBody>
      </p:sp>
      <p:sp>
        <p:nvSpPr>
          <p:cNvPr id="6" name="Rectangle 5"/>
          <p:cNvSpPr/>
          <p:nvPr/>
        </p:nvSpPr>
        <p:spPr>
          <a:xfrm>
            <a:off x="5970820" y="3244334"/>
            <a:ext cx="247184" cy="369332"/>
          </a:xfrm>
          <a:prstGeom prst="rect">
            <a:avLst/>
          </a:prstGeom>
        </p:spPr>
        <p:txBody>
          <a:bodyPr wrap="none">
            <a:spAutoFit/>
          </a:bodyPr>
          <a:lstStyle/>
          <a:p>
            <a:r>
              <a:rPr lang="en-US" dirty="0"/>
              <a:t> </a:t>
            </a:r>
          </a:p>
        </p:txBody>
      </p:sp>
      <p:graphicFrame>
        <p:nvGraphicFramePr>
          <p:cNvPr id="9" name="Shape 156"/>
          <p:cNvGraphicFramePr/>
          <p:nvPr>
            <p:extLst>
              <p:ext uri="{D42A27DB-BD31-4B8C-83A1-F6EECF244321}">
                <p14:modId xmlns:p14="http://schemas.microsoft.com/office/powerpoint/2010/main" val="3662747569"/>
              </p:ext>
            </p:extLst>
          </p:nvPr>
        </p:nvGraphicFramePr>
        <p:xfrm>
          <a:off x="512557" y="928642"/>
          <a:ext cx="11014031" cy="5406430"/>
        </p:xfrm>
        <a:graphic>
          <a:graphicData uri="http://schemas.openxmlformats.org/drawingml/2006/table">
            <a:tbl>
              <a:tblPr firstRow="1" bandRow="1">
                <a:tableStyleId>{1FECB4D8-DB02-4DC6-A0A2-4F2EBAE1DC90}</a:tableStyleId>
              </a:tblPr>
              <a:tblGrid>
                <a:gridCol w="518798"/>
                <a:gridCol w="1086084"/>
                <a:gridCol w="638834"/>
                <a:gridCol w="900932"/>
                <a:gridCol w="1743079"/>
                <a:gridCol w="2345689"/>
                <a:gridCol w="906364"/>
                <a:gridCol w="832150"/>
                <a:gridCol w="2042101"/>
              </a:tblGrid>
              <a:tr h="962429">
                <a:tc>
                  <a:txBody>
                    <a:bodyPr/>
                    <a:lstStyle/>
                    <a:p>
                      <a:pPr marL="0" marR="0" lvl="0" indent="0" algn="ctr" rtl="0">
                        <a:spcBef>
                          <a:spcPts val="0"/>
                        </a:spcBef>
                        <a:buClr>
                          <a:schemeClr val="dk1"/>
                        </a:buClr>
                        <a:buSzPct val="25000"/>
                        <a:buFont typeface="Quattrocento Sans"/>
                        <a:buNone/>
                      </a:pPr>
                      <a:r>
                        <a:rPr lang="en" sz="1500" u="none" strike="noStrike" cap="none" dirty="0"/>
                        <a:t>Risk ID</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a:t>Risk Title</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a:t>Req</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a:t>Type</a:t>
                      </a:r>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Description</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Impact Statement</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Likeli-</a:t>
                      </a:r>
                    </a:p>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Hood (1-5)</a:t>
                      </a:r>
                    </a:p>
                    <a:p>
                      <a:pPr marL="0" marR="0" lvl="0" indent="0" algn="ctr" rtl="0">
                        <a:lnSpc>
                          <a:spcPct val="100000"/>
                        </a:lnSpc>
                        <a:spcBef>
                          <a:spcPts val="0"/>
                        </a:spcBef>
                        <a:spcAft>
                          <a:spcPts val="0"/>
                        </a:spcAft>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Conse-</a:t>
                      </a:r>
                    </a:p>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Quences (1-5)</a:t>
                      </a:r>
                    </a:p>
                    <a:p>
                      <a:pPr marL="0" marR="0" lvl="0" indent="0" algn="ctr" rtl="0">
                        <a:lnSpc>
                          <a:spcPct val="100000"/>
                        </a:lnSpc>
                        <a:spcBef>
                          <a:spcPts val="0"/>
                        </a:spcBef>
                        <a:spcAft>
                          <a:spcPts val="0"/>
                        </a:spcAft>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Mitigating Actions</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r>
              <a:tr h="1512939">
                <a:tc>
                  <a:txBody>
                    <a:bodyPr/>
                    <a:lstStyle/>
                    <a:p>
                      <a:pPr marL="0" marR="0" lvl="0" indent="0" algn="ctr" rtl="0">
                        <a:spcBef>
                          <a:spcPts val="0"/>
                        </a:spcBef>
                        <a:buClr>
                          <a:schemeClr val="dk1"/>
                        </a:buClr>
                        <a:buSzPct val="25000"/>
                        <a:buFont typeface="Quattrocento Sans"/>
                        <a:buNone/>
                      </a:pPr>
                      <a:r>
                        <a:rPr lang="en" sz="1500" dirty="0"/>
                        <a:t>4</a:t>
                      </a:r>
                    </a:p>
                  </a:txBody>
                  <a:tcPr marL="68615" marR="68615" marT="34291" marB="34291" anchor="ctr">
                    <a:solidFill>
                      <a:schemeClr val="accent4">
                        <a:lumMod val="60000"/>
                        <a:lumOff val="40000"/>
                      </a:schemeClr>
                    </a:solidFill>
                  </a:tcPr>
                </a:tc>
                <a:tc>
                  <a:txBody>
                    <a:bodyPr/>
                    <a:lstStyle/>
                    <a:p>
                      <a:pPr lvl="0" rtl="0">
                        <a:spcBef>
                          <a:spcPts val="0"/>
                        </a:spcBef>
                        <a:buNone/>
                      </a:pPr>
                      <a:r>
                        <a:rPr lang="en" sz="1500" dirty="0"/>
                        <a:t>Radar cannot detect bridge supports</a:t>
                      </a:r>
                    </a:p>
                  </a:txBody>
                  <a:tcPr marL="68615" marR="68615" marT="34291" marB="34291" anchor="ctr">
                    <a:solidFill>
                      <a:schemeClr val="accent4">
                        <a:lumMod val="60000"/>
                        <a:lumOff val="40000"/>
                      </a:schemeClr>
                    </a:solidFill>
                  </a:tcPr>
                </a:tc>
                <a:tc>
                  <a:txBody>
                    <a:bodyPr/>
                    <a:lstStyle/>
                    <a:p>
                      <a:pPr lvl="0" rtl="0">
                        <a:spcBef>
                          <a:spcPts val="0"/>
                        </a:spcBef>
                        <a:buNone/>
                      </a:pPr>
                      <a:r>
                        <a:rPr lang="en" sz="1500" dirty="0"/>
                        <a:t>All</a:t>
                      </a:r>
                    </a:p>
                  </a:txBody>
                  <a:tcPr marL="68615" marR="68615" marT="34291" marB="34291" anchor="ctr">
                    <a:solidFill>
                      <a:schemeClr val="accent4">
                        <a:lumMod val="60000"/>
                        <a:lumOff val="40000"/>
                      </a:schemeClr>
                    </a:solidFill>
                  </a:tcPr>
                </a:tc>
                <a:tc>
                  <a:txBody>
                    <a:bodyPr/>
                    <a:lstStyle/>
                    <a:p>
                      <a:pPr lvl="0" rtl="0">
                        <a:spcBef>
                          <a:spcPts val="0"/>
                        </a:spcBef>
                        <a:buNone/>
                      </a:pPr>
                      <a:r>
                        <a:rPr lang="en" sz="1500" dirty="0"/>
                        <a:t>Technical</a:t>
                      </a:r>
                    </a:p>
                  </a:txBody>
                  <a:tcPr marL="68615" marR="68615" marT="34291" marB="34291" anchor="ctr">
                    <a:solidFill>
                      <a:schemeClr val="accent4">
                        <a:lumMod val="60000"/>
                        <a:lumOff val="40000"/>
                      </a:schemeClr>
                    </a:solidFill>
                  </a:tcPr>
                </a:tc>
                <a:tc>
                  <a:txBody>
                    <a:bodyPr/>
                    <a:lstStyle/>
                    <a:p>
                      <a:pPr lvl="0" rtl="0">
                        <a:spcBef>
                          <a:spcPts val="0"/>
                        </a:spcBef>
                        <a:buNone/>
                      </a:pPr>
                      <a:r>
                        <a:rPr lang="en" sz="1500" dirty="0"/>
                        <a:t>The Radar only has 2D information</a:t>
                      </a:r>
                    </a:p>
                  </a:txBody>
                  <a:tcPr marL="68615" marR="68615" marT="34291" marB="34291" anchor="ctr">
                    <a:solidFill>
                      <a:schemeClr val="accent4">
                        <a:lumMod val="60000"/>
                        <a:lumOff val="40000"/>
                      </a:schemeClr>
                    </a:solidFill>
                  </a:tcPr>
                </a:tc>
                <a:tc>
                  <a:txBody>
                    <a:bodyPr/>
                    <a:lstStyle/>
                    <a:p>
                      <a:pPr lvl="0" rtl="0">
                        <a:spcBef>
                          <a:spcPts val="0"/>
                        </a:spcBef>
                        <a:buNone/>
                      </a:pPr>
                      <a:r>
                        <a:rPr lang="en" sz="1500" dirty="0"/>
                        <a:t> We can’t plan path without knowing the location of the bridge supports</a:t>
                      </a:r>
                    </a:p>
                  </a:txBody>
                  <a:tcPr marL="68615" marR="68615" marT="34291" marB="34291" anchor="ctr">
                    <a:solidFill>
                      <a:schemeClr val="accent4">
                        <a:lumMod val="60000"/>
                        <a:lumOff val="40000"/>
                      </a:schemeClr>
                    </a:solidFill>
                  </a:tcPr>
                </a:tc>
                <a:tc>
                  <a:txBody>
                    <a:bodyPr/>
                    <a:lstStyle/>
                    <a:p>
                      <a:pPr lvl="0" rtl="0">
                        <a:spcBef>
                          <a:spcPts val="0"/>
                        </a:spcBef>
                        <a:buNone/>
                      </a:pPr>
                      <a:r>
                        <a:rPr lang="en" sz="1500" dirty="0"/>
                        <a:t>5</a:t>
                      </a:r>
                    </a:p>
                  </a:txBody>
                  <a:tcPr marL="68615" marR="68615" marT="34291" marB="34291" anchor="ctr">
                    <a:solidFill>
                      <a:schemeClr val="accent4">
                        <a:lumMod val="60000"/>
                        <a:lumOff val="40000"/>
                      </a:schemeClr>
                    </a:solidFill>
                  </a:tcPr>
                </a:tc>
                <a:tc>
                  <a:txBody>
                    <a:bodyPr/>
                    <a:lstStyle/>
                    <a:p>
                      <a:pPr lvl="0" rtl="0">
                        <a:spcBef>
                          <a:spcPts val="0"/>
                        </a:spcBef>
                        <a:buNone/>
                      </a:pPr>
                      <a:r>
                        <a:rPr lang="en" sz="1500" dirty="0"/>
                        <a:t>5</a:t>
                      </a:r>
                    </a:p>
                  </a:txBody>
                  <a:tcPr marL="68615" marR="68615" marT="34291" marB="34291" anchor="ctr">
                    <a:solidFill>
                      <a:schemeClr val="accent4">
                        <a:lumMod val="60000"/>
                        <a:lumOff val="40000"/>
                      </a:schemeClr>
                    </a:solidFill>
                  </a:tcPr>
                </a:tc>
                <a:tc>
                  <a:txBody>
                    <a:bodyPr/>
                    <a:lstStyle/>
                    <a:p>
                      <a:pPr lvl="0" rtl="0">
                        <a:spcBef>
                          <a:spcPts val="0"/>
                        </a:spcBef>
                        <a:buNone/>
                      </a:pPr>
                      <a:r>
                        <a:rPr lang="en" sz="1500" dirty="0"/>
                        <a:t>Research nautical maps that has information for the bridge supports</a:t>
                      </a:r>
                    </a:p>
                  </a:txBody>
                  <a:tcPr marL="68615" marR="68615" marT="34291" marB="34291" anchor="ctr">
                    <a:solidFill>
                      <a:schemeClr val="accent4">
                        <a:lumMod val="60000"/>
                        <a:lumOff val="40000"/>
                      </a:schemeClr>
                    </a:solidFill>
                  </a:tcPr>
                </a:tc>
              </a:tr>
              <a:tr h="1580455">
                <a:tc>
                  <a:txBody>
                    <a:bodyPr/>
                    <a:lstStyle/>
                    <a:p>
                      <a:pPr marL="0" marR="0" lvl="0" indent="0" algn="ctr" rtl="0">
                        <a:spcBef>
                          <a:spcPts val="0"/>
                        </a:spcBef>
                        <a:buClr>
                          <a:schemeClr val="dk1"/>
                        </a:buClr>
                        <a:buSzPct val="25000"/>
                        <a:buFont typeface="Quattrocento Sans"/>
                        <a:buNone/>
                      </a:pPr>
                      <a:r>
                        <a:rPr lang="en" sz="1500" dirty="0"/>
                        <a:t>5</a:t>
                      </a:r>
                    </a:p>
                  </a:txBody>
                  <a:tcPr marL="68615" marR="68615" marT="34291" marB="34291" anchor="ctr">
                    <a:solidFill>
                      <a:srgbClr val="FFFF00"/>
                    </a:solidFill>
                  </a:tcPr>
                </a:tc>
                <a:tc>
                  <a:txBody>
                    <a:bodyPr/>
                    <a:lstStyle/>
                    <a:p>
                      <a:pPr lvl="0" rtl="0">
                        <a:spcBef>
                          <a:spcPts val="0"/>
                        </a:spcBef>
                        <a:buNone/>
                      </a:pPr>
                      <a:r>
                        <a:rPr lang="en" sz="1500" dirty="0"/>
                        <a:t>Code Efficiency </a:t>
                      </a:r>
                    </a:p>
                  </a:txBody>
                  <a:tcPr marL="68615" marR="68615" marT="34291" marB="34291" anchor="ctr">
                    <a:solidFill>
                      <a:srgbClr val="FFFF00"/>
                    </a:solidFill>
                  </a:tcPr>
                </a:tc>
                <a:tc>
                  <a:txBody>
                    <a:bodyPr/>
                    <a:lstStyle/>
                    <a:p>
                      <a:pPr lvl="0" rtl="0">
                        <a:spcBef>
                          <a:spcPts val="0"/>
                        </a:spcBef>
                        <a:buNone/>
                      </a:pPr>
                      <a:r>
                        <a:rPr lang="en" sz="1500" dirty="0"/>
                        <a:t>All</a:t>
                      </a:r>
                    </a:p>
                  </a:txBody>
                  <a:tcPr marL="68615" marR="68615" marT="34291" marB="34291" anchor="ctr">
                    <a:solidFill>
                      <a:srgbClr val="FFFF00"/>
                    </a:solidFill>
                  </a:tcPr>
                </a:tc>
                <a:tc>
                  <a:txBody>
                    <a:bodyPr/>
                    <a:lstStyle/>
                    <a:p>
                      <a:pPr lvl="0" rtl="0">
                        <a:spcBef>
                          <a:spcPts val="0"/>
                        </a:spcBef>
                        <a:buNone/>
                      </a:pPr>
                      <a:r>
                        <a:rPr lang="en" sz="1500" dirty="0"/>
                        <a:t>Technical</a:t>
                      </a:r>
                    </a:p>
                  </a:txBody>
                  <a:tcPr marL="68615" marR="68615" marT="34291" marB="34291" anchor="ctr">
                    <a:solidFill>
                      <a:srgbClr val="FFFF00"/>
                    </a:solidFill>
                  </a:tcPr>
                </a:tc>
                <a:tc>
                  <a:txBody>
                    <a:bodyPr/>
                    <a:lstStyle/>
                    <a:p>
                      <a:pPr lvl="0" rtl="0">
                        <a:spcBef>
                          <a:spcPts val="0"/>
                        </a:spcBef>
                        <a:buNone/>
                      </a:pPr>
                      <a:r>
                        <a:rPr lang="en" sz="1500" dirty="0"/>
                        <a:t>Code may run too slow after integration</a:t>
                      </a:r>
                    </a:p>
                  </a:txBody>
                  <a:tcPr marL="68615" marR="68615" marT="34291" marB="34291" anchor="ctr">
                    <a:solidFill>
                      <a:srgbClr val="FFFF00"/>
                    </a:solidFill>
                  </a:tcPr>
                </a:tc>
                <a:tc>
                  <a:txBody>
                    <a:bodyPr/>
                    <a:lstStyle/>
                    <a:p>
                      <a:pPr lvl="0" rtl="0">
                        <a:spcBef>
                          <a:spcPts val="0"/>
                        </a:spcBef>
                        <a:buNone/>
                      </a:pPr>
                      <a:r>
                        <a:rPr lang="en" sz="1500" dirty="0"/>
                        <a:t>Poor system performance</a:t>
                      </a:r>
                    </a:p>
                  </a:txBody>
                  <a:tcPr marL="68615" marR="68615" marT="34291" marB="34291" anchor="ctr">
                    <a:solidFill>
                      <a:srgbClr val="FFFF00"/>
                    </a:solidFill>
                  </a:tcPr>
                </a:tc>
                <a:tc>
                  <a:txBody>
                    <a:bodyPr/>
                    <a:lstStyle/>
                    <a:p>
                      <a:pPr lvl="0" rtl="0">
                        <a:spcBef>
                          <a:spcPts val="0"/>
                        </a:spcBef>
                        <a:buNone/>
                      </a:pPr>
                      <a:r>
                        <a:rPr lang="en" sz="1500" dirty="0"/>
                        <a:t>5</a:t>
                      </a:r>
                    </a:p>
                  </a:txBody>
                  <a:tcPr marL="68615" marR="68615" marT="34291" marB="34291" anchor="ctr">
                    <a:solidFill>
                      <a:srgbClr val="FFFF00"/>
                    </a:solidFill>
                  </a:tcPr>
                </a:tc>
                <a:tc>
                  <a:txBody>
                    <a:bodyPr/>
                    <a:lstStyle/>
                    <a:p>
                      <a:pPr lvl="0" rtl="0">
                        <a:spcBef>
                          <a:spcPts val="0"/>
                        </a:spcBef>
                        <a:buNone/>
                      </a:pPr>
                      <a:r>
                        <a:rPr lang="en" sz="1500" dirty="0"/>
                        <a:t>4</a:t>
                      </a:r>
                    </a:p>
                  </a:txBody>
                  <a:tcPr marL="68615" marR="68615" marT="34291" marB="34291" anchor="ctr">
                    <a:solidFill>
                      <a:srgbClr val="FFFF00"/>
                    </a:solidFill>
                  </a:tcPr>
                </a:tc>
                <a:tc>
                  <a:txBody>
                    <a:bodyPr/>
                    <a:lstStyle/>
                    <a:p>
                      <a:pPr lvl="0" rtl="0">
                        <a:spcBef>
                          <a:spcPts val="0"/>
                        </a:spcBef>
                        <a:buNone/>
                      </a:pPr>
                      <a:r>
                        <a:rPr lang="en" sz="1500" dirty="0"/>
                        <a:t>Integration early and often to identify bottlenecks</a:t>
                      </a:r>
                    </a:p>
                  </a:txBody>
                  <a:tcPr marL="68615" marR="68615" marT="34291" marB="34291" anchor="ctr">
                    <a:solidFill>
                      <a:srgbClr val="FFFF00"/>
                    </a:solidFill>
                  </a:tcPr>
                </a:tc>
              </a:tr>
              <a:tr h="1330054">
                <a:tc>
                  <a:txBody>
                    <a:bodyPr/>
                    <a:lstStyle/>
                    <a:p>
                      <a:pPr marL="0" marR="0" lvl="0" indent="0" algn="ctr" rtl="0">
                        <a:spcBef>
                          <a:spcPts val="0"/>
                        </a:spcBef>
                        <a:buClr>
                          <a:schemeClr val="dk1"/>
                        </a:buClr>
                        <a:buSzPct val="25000"/>
                        <a:buFont typeface="Quattrocento Sans"/>
                        <a:buNone/>
                      </a:pPr>
                      <a:r>
                        <a:rPr lang="en" sz="1500" dirty="0"/>
                        <a:t>6</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Team Communication</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All</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Project management</a:t>
                      </a:r>
                    </a:p>
                  </a:txBody>
                  <a:tcPr marL="68615" marR="68615" marT="34291" marB="34291" anchor="ctr">
                    <a:solidFill>
                      <a:schemeClr val="accent4">
                        <a:lumMod val="60000"/>
                        <a:lumOff val="40000"/>
                      </a:schemeClr>
                    </a:solidFill>
                  </a:tcPr>
                </a:tc>
                <a:tc>
                  <a:txBody>
                    <a:bodyPr/>
                    <a:lstStyle/>
                    <a:p>
                      <a:pPr marL="0" marR="0" lvl="0" indent="0" algn="l" rtl="0">
                        <a:spcBef>
                          <a:spcPts val="0"/>
                        </a:spcBef>
                        <a:spcAft>
                          <a:spcPts val="0"/>
                        </a:spcAft>
                        <a:buClr>
                          <a:schemeClr val="dk1"/>
                        </a:buClr>
                        <a:buSzPct val="25000"/>
                        <a:buFont typeface="Quattrocento Sans"/>
                        <a:buNone/>
                      </a:pPr>
                      <a:endParaRPr sz="1500" u="none" strike="noStrike" cap="none" dirty="0"/>
                    </a:p>
                    <a:p>
                      <a:pPr marL="0" marR="0" lvl="0" indent="0" algn="l" rtl="0">
                        <a:spcBef>
                          <a:spcPts val="0"/>
                        </a:spcBef>
                        <a:buClr>
                          <a:schemeClr val="dk1"/>
                        </a:buClr>
                        <a:buSzPct val="25000"/>
                        <a:buFont typeface="Quattrocento Sans"/>
                        <a:buNone/>
                      </a:pPr>
                      <a:r>
                        <a:rPr lang="en" sz="1500" u="none" strike="noStrike" cap="none" dirty="0"/>
                        <a:t>Language barrier in the team</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It may be difficult to express ideas.</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4</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2</a:t>
                      </a:r>
                    </a:p>
                  </a:txBody>
                  <a:tcPr marL="68615" marR="68615" marT="34291" marB="34291" anchor="ctr">
                    <a:solidFill>
                      <a:schemeClr val="accent4">
                        <a:lumMod val="60000"/>
                        <a:lumOff val="40000"/>
                      </a:schemeClr>
                    </a:solidFill>
                  </a:tcPr>
                </a:tc>
                <a:tc>
                  <a:txBody>
                    <a:bodyPr/>
                    <a:lstStyle/>
                    <a:p>
                      <a:pPr marL="0" marR="0" lvl="0" indent="0" algn="l" rtl="0">
                        <a:spcBef>
                          <a:spcPts val="0"/>
                        </a:spcBef>
                        <a:buClr>
                          <a:schemeClr val="dk1"/>
                        </a:buClr>
                        <a:buSzPct val="25000"/>
                        <a:buFont typeface="Quattrocento Sans"/>
                        <a:buNone/>
                      </a:pPr>
                      <a:r>
                        <a:rPr lang="en" sz="1500" u="none" strike="noStrike" cap="none" dirty="0"/>
                        <a:t>Do more preparations before the meetings</a:t>
                      </a:r>
                    </a:p>
                  </a:txBody>
                  <a:tcPr marL="68615" marR="68615" marT="34291" marB="34291" anchor="ctr">
                    <a:solidFill>
                      <a:schemeClr val="accent4">
                        <a:lumMod val="60000"/>
                        <a:lumOff val="40000"/>
                      </a:schemeClr>
                    </a:solidFill>
                  </a:tcPr>
                </a:tc>
              </a:tr>
            </a:tbl>
          </a:graphicData>
        </a:graphic>
      </p:graphicFrame>
    </p:spTree>
    <p:extLst>
      <p:ext uri="{BB962C8B-B14F-4D97-AF65-F5344CB8AC3E}">
        <p14:creationId xmlns:p14="http://schemas.microsoft.com/office/powerpoint/2010/main" val="208600580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5977149"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Project Description</a:t>
            </a:r>
          </a:p>
        </p:txBody>
      </p:sp>
    </p:spTree>
    <p:extLst>
      <p:ext uri="{BB962C8B-B14F-4D97-AF65-F5344CB8AC3E}">
        <p14:creationId xmlns:p14="http://schemas.microsoft.com/office/powerpoint/2010/main" val="440463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Risk Assessment</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Shape 161"/>
          <p:cNvPicPr preferRelativeResize="0"/>
          <p:nvPr/>
        </p:nvPicPr>
        <p:blipFill>
          <a:blip r:embed="rId2">
            <a:alphaModFix/>
          </a:blip>
          <a:stretch>
            <a:fillRect/>
          </a:stretch>
        </p:blipFill>
        <p:spPr>
          <a:xfrm>
            <a:off x="1613156" y="1015522"/>
            <a:ext cx="7053172" cy="5235153"/>
          </a:xfrm>
          <a:prstGeom prst="rect">
            <a:avLst/>
          </a:prstGeom>
          <a:noFill/>
          <a:ln>
            <a:noFill/>
          </a:ln>
        </p:spPr>
      </p:pic>
    </p:spTree>
    <p:extLst>
      <p:ext uri="{BB962C8B-B14F-4D97-AF65-F5344CB8AC3E}">
        <p14:creationId xmlns:p14="http://schemas.microsoft.com/office/powerpoint/2010/main" val="169730520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3349315"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Questions</a:t>
            </a:r>
          </a:p>
        </p:txBody>
      </p:sp>
    </p:spTree>
    <p:extLst>
      <p:ext uri="{BB962C8B-B14F-4D97-AF65-F5344CB8AC3E}">
        <p14:creationId xmlns:p14="http://schemas.microsoft.com/office/powerpoint/2010/main" val="1727727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Project Description</a:t>
            </a:r>
            <a:endParaRPr lang="en-US" sz="2400" dirty="0">
              <a:solidFill>
                <a:srgbClr val="002060"/>
              </a:solidFill>
            </a:endParaRPr>
          </a:p>
        </p:txBody>
      </p:sp>
      <p:cxnSp>
        <p:nvCxnSpPr>
          <p:cNvPr id="8" name="Straight Connector 7"/>
          <p:cNvCxnSpPr/>
          <p:nvPr/>
        </p:nvCxnSpPr>
        <p:spPr>
          <a:xfrm flipV="1">
            <a:off x="387411" y="646767"/>
            <a:ext cx="10837637"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5161" y="1148588"/>
            <a:ext cx="5394422" cy="5558445"/>
          </a:xfrm>
          <a:prstGeom prst="rect">
            <a:avLst/>
          </a:prstGeom>
          <a:noFill/>
        </p:spPr>
        <p:txBody>
          <a:bodyPr wrap="square" lIns="182880" tIns="146304" rIns="182880" bIns="146304" rtlCol="0">
            <a:spAutoFit/>
          </a:bodyPr>
          <a:lstStyle/>
          <a:p>
            <a:pPr>
              <a:lnSpc>
                <a:spcPct val="90000"/>
              </a:lnSpc>
            </a:pPr>
            <a:r>
              <a:rPr lang="en-US" sz="2000" b="1" dirty="0" smtClean="0">
                <a:gradFill>
                  <a:gsLst>
                    <a:gs pos="2917">
                      <a:schemeClr val="tx1"/>
                    </a:gs>
                    <a:gs pos="30000">
                      <a:schemeClr val="tx1"/>
                    </a:gs>
                  </a:gsLst>
                  <a:lin ang="5400000" scaled="0"/>
                </a:gradFill>
              </a:rPr>
              <a:t>Problem</a:t>
            </a:r>
          </a:p>
          <a:p>
            <a:pPr>
              <a:lnSpc>
                <a:spcPct val="90000"/>
              </a:lnSpc>
            </a:pPr>
            <a:endParaRPr lang="en-US" sz="2000" b="1"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Pittsburgh lacks a viable river transportation system</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Many attractions are located along the river</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Currently, only luxury cruise lines available</a:t>
            </a:r>
          </a:p>
          <a:p>
            <a:pPr marL="342900" indent="-342900">
              <a:lnSpc>
                <a:spcPct val="90000"/>
              </a:lnSpc>
              <a:buFont typeface="Arial" panose="020B0604020202020204" pitchFamily="34" charset="0"/>
              <a:buChar char="•"/>
            </a:pPr>
            <a:endParaRPr lang="en-US" sz="2000"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endParaRPr lang="en-US" sz="2000" dirty="0">
              <a:gradFill>
                <a:gsLst>
                  <a:gs pos="2917">
                    <a:schemeClr val="tx1"/>
                  </a:gs>
                  <a:gs pos="30000">
                    <a:schemeClr val="tx1"/>
                  </a:gs>
                </a:gsLst>
                <a:lin ang="5400000" scaled="0"/>
              </a:gradFill>
            </a:endParaRPr>
          </a:p>
          <a:p>
            <a:pPr>
              <a:lnSpc>
                <a:spcPct val="90000"/>
              </a:lnSpc>
            </a:pPr>
            <a:r>
              <a:rPr lang="en-US" sz="2000" b="1" dirty="0" smtClean="0">
                <a:gradFill>
                  <a:gsLst>
                    <a:gs pos="2917">
                      <a:schemeClr val="tx1"/>
                    </a:gs>
                    <a:gs pos="30000">
                      <a:schemeClr val="tx1"/>
                    </a:gs>
                  </a:gsLst>
                  <a:lin ang="5400000" scaled="0"/>
                </a:gradFill>
              </a:rPr>
              <a:t>Solution</a:t>
            </a:r>
          </a:p>
          <a:p>
            <a:pPr>
              <a:lnSpc>
                <a:spcPct val="90000"/>
              </a:lnSpc>
            </a:pPr>
            <a:endParaRPr lang="en-US" sz="2000" b="1"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r>
              <a:rPr lang="en-US" sz="2000" dirty="0" err="1" smtClean="0">
                <a:gradFill>
                  <a:gsLst>
                    <a:gs pos="2917">
                      <a:schemeClr val="tx1"/>
                    </a:gs>
                    <a:gs pos="30000">
                      <a:schemeClr val="tx1"/>
                    </a:gs>
                  </a:gsLst>
                  <a:lin ang="5400000" scaled="0"/>
                </a:gradFill>
              </a:rPr>
              <a:t>AutoPirates</a:t>
            </a:r>
            <a:r>
              <a:rPr lang="en-US" sz="2000" dirty="0" smtClean="0">
                <a:gradFill>
                  <a:gsLst>
                    <a:gs pos="2917">
                      <a:schemeClr val="tx1"/>
                    </a:gs>
                    <a:gs pos="30000">
                      <a:schemeClr val="tx1"/>
                    </a:gs>
                  </a:gsLst>
                  <a:lin ang="5400000" scaled="0"/>
                </a:gradFill>
              </a:rPr>
              <a:t> is an autonomous water taxi service</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A pleasant way to commute to work</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More efficient than automobiles in reaching riverfront locations</a:t>
            </a:r>
          </a:p>
          <a:p>
            <a:pPr marL="342900" indent="-342900">
              <a:lnSpc>
                <a:spcPct val="90000"/>
              </a:lnSpc>
              <a:buFont typeface="Arial" panose="020B0604020202020204" pitchFamily="34" charset="0"/>
              <a:buChar char="•"/>
            </a:pPr>
            <a:endParaRPr lang="en-US" sz="2000"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endParaRPr lang="en-US" sz="2000" dirty="0" smtClean="0">
              <a:gradFill>
                <a:gsLst>
                  <a:gs pos="2917">
                    <a:schemeClr val="tx1"/>
                  </a:gs>
                  <a:gs pos="30000">
                    <a:schemeClr val="tx1"/>
                  </a:gs>
                </a:gsLst>
                <a:lin ang="5400000" scaled="0"/>
              </a:gradFill>
            </a:endParaRPr>
          </a:p>
        </p:txBody>
      </p:sp>
      <p:pic>
        <p:nvPicPr>
          <p:cNvPr id="25" name="Picture 24"/>
          <p:cNvPicPr>
            <a:picLocks noChangeAspect="1"/>
          </p:cNvPicPr>
          <p:nvPr/>
        </p:nvPicPr>
        <p:blipFill>
          <a:blip r:embed="rId2"/>
          <a:stretch>
            <a:fillRect/>
          </a:stretch>
        </p:blipFill>
        <p:spPr>
          <a:xfrm>
            <a:off x="6234339" y="3675890"/>
            <a:ext cx="4990709" cy="2893324"/>
          </a:xfrm>
          <a:prstGeom prst="rect">
            <a:avLst/>
          </a:prstGeom>
        </p:spPr>
      </p:pic>
      <p:pic>
        <p:nvPicPr>
          <p:cNvPr id="26" name="Picture 25"/>
          <p:cNvPicPr>
            <a:picLocks noChangeAspect="1"/>
          </p:cNvPicPr>
          <p:nvPr/>
        </p:nvPicPr>
        <p:blipFill>
          <a:blip r:embed="rId3"/>
          <a:stretch>
            <a:fillRect/>
          </a:stretch>
        </p:blipFill>
        <p:spPr>
          <a:xfrm>
            <a:off x="6234339" y="1033224"/>
            <a:ext cx="4990709" cy="2302405"/>
          </a:xfrm>
          <a:prstGeom prst="rect">
            <a:avLst/>
          </a:prstGeom>
        </p:spPr>
      </p:pic>
    </p:spTree>
    <p:extLst>
      <p:ext uri="{BB962C8B-B14F-4D97-AF65-F5344CB8AC3E}">
        <p14:creationId xmlns:p14="http://schemas.microsoft.com/office/powerpoint/2010/main" val="337084923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3071995"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Use Case</a:t>
            </a:r>
          </a:p>
        </p:txBody>
      </p:sp>
    </p:spTree>
    <p:extLst>
      <p:ext uri="{BB962C8B-B14F-4D97-AF65-F5344CB8AC3E}">
        <p14:creationId xmlns:p14="http://schemas.microsoft.com/office/powerpoint/2010/main" val="3914619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0837637"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21154" y="2588941"/>
            <a:ext cx="5634948" cy="1680460"/>
          </a:xfrm>
          <a:prstGeom prst="rect">
            <a:avLst/>
          </a:prstGeom>
          <a:noFill/>
        </p:spPr>
        <p:txBody>
          <a:bodyPr wrap="square" lIns="182880" tIns="146304" rIns="182880" bIns="146304" rtlCol="0">
            <a:spAutoFit/>
          </a:bodyPr>
          <a:lstStyle/>
          <a:p>
            <a:pPr algn="just">
              <a:lnSpc>
                <a:spcPct val="90000"/>
              </a:lnSpc>
            </a:pPr>
            <a:r>
              <a:rPr lang="en-US" sz="2000" b="1" dirty="0">
                <a:gradFill>
                  <a:gsLst>
                    <a:gs pos="2917">
                      <a:schemeClr val="tx1"/>
                    </a:gs>
                    <a:gs pos="30000">
                      <a:schemeClr val="tx1"/>
                    </a:gs>
                  </a:gsLst>
                  <a:lin ang="5400000" scaled="0"/>
                </a:gradFill>
              </a:rPr>
              <a:t>James</a:t>
            </a:r>
            <a:r>
              <a:rPr lang="en-US" sz="2000" dirty="0">
                <a:gradFill>
                  <a:gsLst>
                    <a:gs pos="2917">
                      <a:schemeClr val="tx1"/>
                    </a:gs>
                    <a:gs pos="30000">
                      <a:schemeClr val="tx1"/>
                    </a:gs>
                  </a:gsLst>
                  <a:lin ang="5400000" scaled="0"/>
                </a:gradFill>
              </a:rPr>
              <a:t> would like to spend a nice day with his </a:t>
            </a:r>
            <a:r>
              <a:rPr lang="en-US" sz="2000" dirty="0" smtClean="0">
                <a:gradFill>
                  <a:gsLst>
                    <a:gs pos="2917">
                      <a:schemeClr val="tx1"/>
                    </a:gs>
                    <a:gs pos="30000">
                      <a:schemeClr val="tx1"/>
                    </a:gs>
                  </a:gsLst>
                  <a:lin ang="5400000" scaled="0"/>
                </a:gradFill>
              </a:rPr>
              <a:t>family, beginning with some shopping at </a:t>
            </a:r>
            <a:r>
              <a:rPr lang="en-US" sz="2000" b="1" dirty="0" smtClean="0">
                <a:gradFill>
                  <a:gsLst>
                    <a:gs pos="2917">
                      <a:schemeClr val="tx1"/>
                    </a:gs>
                    <a:gs pos="30000">
                      <a:schemeClr val="tx1"/>
                    </a:gs>
                  </a:gsLst>
                  <a:lin ang="5400000" scaled="0"/>
                </a:gradFill>
              </a:rPr>
              <a:t>Walmart</a:t>
            </a:r>
            <a:r>
              <a:rPr lang="en-US" sz="2000" dirty="0" smtClean="0">
                <a:gradFill>
                  <a:gsLst>
                    <a:gs pos="2917">
                      <a:schemeClr val="tx1"/>
                    </a:gs>
                    <a:gs pos="30000">
                      <a:schemeClr val="tx1"/>
                    </a:gs>
                  </a:gsLst>
                  <a:lin ang="5400000" scaled="0"/>
                </a:gradFill>
              </a:rPr>
              <a:t>, followed by an exciting game at </a:t>
            </a:r>
            <a:r>
              <a:rPr lang="en-US" sz="2000" b="1" dirty="0" smtClean="0">
                <a:gradFill>
                  <a:gsLst>
                    <a:gs pos="2917">
                      <a:schemeClr val="tx1"/>
                    </a:gs>
                    <a:gs pos="30000">
                      <a:schemeClr val="tx1"/>
                    </a:gs>
                  </a:gsLst>
                  <a:lin ang="5400000" scaled="0"/>
                </a:gradFill>
              </a:rPr>
              <a:t>PNC Park</a:t>
            </a:r>
            <a:r>
              <a:rPr lang="en-US" sz="2000" dirty="0" smtClean="0">
                <a:gradFill>
                  <a:gsLst>
                    <a:gs pos="2917">
                      <a:schemeClr val="tx1"/>
                    </a:gs>
                    <a:gs pos="30000">
                      <a:schemeClr val="tx1"/>
                    </a:gs>
                  </a:gsLst>
                  <a:lin ang="5400000" scaled="0"/>
                </a:gradFill>
              </a:rPr>
              <a:t>, and finally a nice dinner at the Cheesecake Factory in </a:t>
            </a:r>
            <a:r>
              <a:rPr lang="en-US" sz="2000" b="1" dirty="0" smtClean="0">
                <a:gradFill>
                  <a:gsLst>
                    <a:gs pos="2917">
                      <a:schemeClr val="tx1"/>
                    </a:gs>
                    <a:gs pos="30000">
                      <a:schemeClr val="tx1"/>
                    </a:gs>
                  </a:gsLst>
                  <a:lin ang="5400000" scaled="0"/>
                </a:gradFill>
              </a:rPr>
              <a:t>Southside Works</a:t>
            </a:r>
            <a:r>
              <a:rPr lang="en-US" sz="2000" dirty="0" smtClean="0">
                <a:gradFill>
                  <a:gsLst>
                    <a:gs pos="2917">
                      <a:schemeClr val="tx1"/>
                    </a:gs>
                    <a:gs pos="30000">
                      <a:schemeClr val="tx1"/>
                    </a:gs>
                  </a:gsLst>
                  <a:lin ang="5400000" scaled="0"/>
                </a:gradFill>
              </a:rPr>
              <a:t>.</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2620" y="1988818"/>
            <a:ext cx="4893618" cy="3853724"/>
          </a:xfrm>
          <a:prstGeom prst="rect">
            <a:avLst/>
          </a:prstGeom>
        </p:spPr>
      </p:pic>
    </p:spTree>
    <p:extLst>
      <p:ext uri="{BB962C8B-B14F-4D97-AF65-F5344CB8AC3E}">
        <p14:creationId xmlns:p14="http://schemas.microsoft.com/office/powerpoint/2010/main" val="42046321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8189919"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706440" y="0"/>
            <a:ext cx="3276000" cy="6858000"/>
            <a:chOff x="8706440" y="0"/>
            <a:chExt cx="3276000" cy="685800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6440" y="0"/>
              <a:ext cx="3276000" cy="6858000"/>
            </a:xfrm>
            <a:prstGeom prst="rect">
              <a:avLst/>
            </a:prstGeom>
          </p:spPr>
        </p:pic>
        <p:pic>
          <p:nvPicPr>
            <p:cNvPr id="6" name="Picture 5"/>
            <p:cNvPicPr>
              <a:picLocks noChangeAspect="1"/>
            </p:cNvPicPr>
            <p:nvPr/>
          </p:nvPicPr>
          <p:blipFill>
            <a:blip r:embed="rId3"/>
            <a:stretch>
              <a:fillRect/>
            </a:stretch>
          </p:blipFill>
          <p:spPr>
            <a:xfrm>
              <a:off x="9077179" y="2170994"/>
              <a:ext cx="2534522" cy="1988881"/>
            </a:xfrm>
            <a:prstGeom prst="rect">
              <a:avLst/>
            </a:prstGeom>
          </p:spPr>
        </p:pic>
        <p:sp>
          <p:nvSpPr>
            <p:cNvPr id="9" name="TextBox 8"/>
            <p:cNvSpPr txBox="1"/>
            <p:nvPr/>
          </p:nvSpPr>
          <p:spPr>
            <a:xfrm>
              <a:off x="10008591" y="1158830"/>
              <a:ext cx="1973849" cy="794064"/>
            </a:xfrm>
            <a:prstGeom prst="rect">
              <a:avLst/>
            </a:prstGeom>
            <a:noFill/>
          </p:spPr>
          <p:txBody>
            <a:bodyPr wrap="square" lIns="182880" tIns="146304" rIns="182880" bIns="146304" rtlCol="0">
              <a:spAutoFit/>
            </a:bodyPr>
            <a:lstStyle/>
            <a:p>
              <a:pPr>
                <a:lnSpc>
                  <a:spcPct val="90000"/>
                </a:lnSpc>
              </a:pPr>
              <a:r>
                <a:rPr lang="en-US" sz="1400" dirty="0" smtClean="0">
                  <a:gradFill>
                    <a:gsLst>
                      <a:gs pos="2917">
                        <a:schemeClr val="tx1"/>
                      </a:gs>
                      <a:gs pos="30000">
                        <a:schemeClr val="tx1"/>
                      </a:gs>
                    </a:gsLst>
                    <a:lin ang="5400000" scaled="0"/>
                  </a:gradFill>
                </a:rPr>
                <a:t>Welcome </a:t>
              </a:r>
              <a:r>
                <a:rPr lang="en-US" sz="1400" b="1" dirty="0" smtClean="0">
                  <a:gradFill>
                    <a:gsLst>
                      <a:gs pos="2917">
                        <a:schemeClr val="tx1"/>
                      </a:gs>
                      <a:gs pos="30000">
                        <a:schemeClr val="tx1"/>
                      </a:gs>
                    </a:gsLst>
                    <a:lin ang="5400000" scaled="0"/>
                  </a:gradFill>
                </a:rPr>
                <a:t>James</a:t>
              </a:r>
              <a:r>
                <a:rPr lang="en-US" sz="1600" b="1" dirty="0" smtClean="0">
                  <a:gradFill>
                    <a:gsLst>
                      <a:gs pos="2917">
                        <a:schemeClr val="tx1"/>
                      </a:gs>
                      <a:gs pos="30000">
                        <a:schemeClr val="tx1"/>
                      </a:gs>
                    </a:gsLst>
                    <a:lin ang="5400000" scaled="0"/>
                  </a:gradFill>
                </a:rPr>
                <a:t>!</a:t>
              </a:r>
            </a:p>
            <a:p>
              <a:pPr>
                <a:lnSpc>
                  <a:spcPct val="90000"/>
                </a:lnSpc>
              </a:pPr>
              <a:endParaRPr lang="en-US" sz="2000" b="1" dirty="0">
                <a:gradFill>
                  <a:gsLst>
                    <a:gs pos="2917">
                      <a:schemeClr val="tx1"/>
                    </a:gs>
                    <a:gs pos="30000">
                      <a:schemeClr val="tx1"/>
                    </a:gs>
                  </a:gsLst>
                  <a:lin ang="5400000" scaled="0"/>
                </a:gradFill>
              </a:endParaRPr>
            </a:p>
          </p:txBody>
        </p:sp>
        <p:sp>
          <p:nvSpPr>
            <p:cNvPr id="10" name="TextBox 9"/>
            <p:cNvSpPr txBox="1"/>
            <p:nvPr/>
          </p:nvSpPr>
          <p:spPr>
            <a:xfrm>
              <a:off x="8945838" y="4193192"/>
              <a:ext cx="2852127" cy="835612"/>
            </a:xfrm>
            <a:prstGeom prst="rect">
              <a:avLst/>
            </a:prstGeom>
            <a:noFill/>
          </p:spPr>
          <p:txBody>
            <a:bodyPr wrap="none" lIns="182880" tIns="146304" rIns="182880" bIns="146304" rtlCol="0">
              <a:spAutoFit/>
            </a:bodyPr>
            <a:lstStyle/>
            <a:p>
              <a:pPr>
                <a:lnSpc>
                  <a:spcPct val="90000"/>
                </a:lnSpc>
              </a:pPr>
              <a:r>
                <a:rPr lang="en-US" sz="1300" dirty="0" smtClean="0">
                  <a:gradFill>
                    <a:gsLst>
                      <a:gs pos="2917">
                        <a:schemeClr val="tx1"/>
                      </a:gs>
                      <a:gs pos="30000">
                        <a:schemeClr val="tx1"/>
                      </a:gs>
                    </a:gsLst>
                    <a:lin ang="5400000" scaled="0"/>
                  </a:gradFill>
                </a:rPr>
                <a:t>Your Location   :  Monongahela </a:t>
              </a:r>
            </a:p>
            <a:p>
              <a:pPr>
                <a:lnSpc>
                  <a:spcPct val="90000"/>
                </a:lnSpc>
              </a:pPr>
              <a:r>
                <a:rPr lang="en-US" sz="1300" dirty="0">
                  <a:gradFill>
                    <a:gsLst>
                      <a:gs pos="2917">
                        <a:schemeClr val="tx1"/>
                      </a:gs>
                      <a:gs pos="30000">
                        <a:schemeClr val="tx1"/>
                      </a:gs>
                    </a:gsLst>
                    <a:lin ang="5400000" scaled="0"/>
                  </a:gradFill>
                </a:rPr>
                <a:t>Destination       : Southside Works</a:t>
              </a:r>
              <a:endParaRPr lang="en-US" sz="1300" dirty="0" smtClean="0">
                <a:gradFill>
                  <a:gsLst>
                    <a:gs pos="2917">
                      <a:schemeClr val="tx1"/>
                    </a:gs>
                    <a:gs pos="30000">
                      <a:schemeClr val="tx1"/>
                    </a:gs>
                  </a:gsLst>
                  <a:lin ang="5400000" scaled="0"/>
                </a:gradFill>
              </a:endParaRPr>
            </a:p>
            <a:p>
              <a:pPr>
                <a:lnSpc>
                  <a:spcPct val="90000"/>
                </a:lnSpc>
              </a:pPr>
              <a:r>
                <a:rPr lang="en-US" sz="1300" dirty="0" smtClean="0">
                  <a:gradFill>
                    <a:gsLst>
                      <a:gs pos="2917">
                        <a:schemeClr val="tx1"/>
                      </a:gs>
                      <a:gs pos="30000">
                        <a:schemeClr val="tx1"/>
                      </a:gs>
                    </a:gsLst>
                    <a:lin ang="5400000" scaled="0"/>
                  </a:gradFill>
                </a:rPr>
                <a:t>Estimated Fare  : $13</a:t>
              </a:r>
            </a:p>
          </p:txBody>
        </p:sp>
        <p:sp>
          <p:nvSpPr>
            <p:cNvPr id="11" name="Rectangle 10"/>
            <p:cNvSpPr/>
            <p:nvPr/>
          </p:nvSpPr>
          <p:spPr bwMode="auto">
            <a:xfrm>
              <a:off x="9801744" y="5054590"/>
              <a:ext cx="1132417" cy="44832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500" dirty="0" smtClean="0">
                  <a:solidFill>
                    <a:schemeClr val="bg1"/>
                  </a:solidFill>
                </a:rPr>
                <a:t>Book Now</a:t>
              </a:r>
              <a:endParaRPr lang="en-US" sz="1500" dirty="0">
                <a:solidFill>
                  <a:schemeClr val="bg1"/>
                </a:solidFill>
              </a:endParaRPr>
            </a:p>
          </p:txBody>
        </p:sp>
        <p:sp>
          <p:nvSpPr>
            <p:cNvPr id="12" name="TextBox 11"/>
            <p:cNvSpPr txBox="1"/>
            <p:nvPr/>
          </p:nvSpPr>
          <p:spPr>
            <a:xfrm>
              <a:off x="9007869" y="5506557"/>
              <a:ext cx="2720168" cy="517065"/>
            </a:xfrm>
            <a:prstGeom prst="rect">
              <a:avLst/>
            </a:prstGeom>
            <a:noFill/>
          </p:spPr>
          <p:txBody>
            <a:bodyPr wrap="none" lIns="182880" tIns="146304" rIns="182880" bIns="146304" rtlCol="0">
              <a:spAutoFit/>
            </a:bodyPr>
            <a:lstStyle/>
            <a:p>
              <a:pPr>
                <a:lnSpc>
                  <a:spcPct val="90000"/>
                </a:lnSpc>
              </a:pPr>
              <a:r>
                <a:rPr lang="en-US" sz="1600" i="1" dirty="0" smtClean="0">
                  <a:gradFill>
                    <a:gsLst>
                      <a:gs pos="2917">
                        <a:schemeClr val="tx1"/>
                      </a:gs>
                      <a:gs pos="30000">
                        <a:schemeClr val="tx1"/>
                      </a:gs>
                    </a:gsLst>
                    <a:lin ang="5400000" scaled="0"/>
                  </a:gradFill>
                  <a:latin typeface="Matura MT Script Capitals" panose="03020802060602070202" pitchFamily="66" charset="0"/>
                </a:rPr>
                <a:t>Powered by </a:t>
              </a:r>
              <a:r>
                <a:rPr lang="en-US" sz="1600" i="1" dirty="0" err="1" smtClean="0">
                  <a:gradFill>
                    <a:gsLst>
                      <a:gs pos="2917">
                        <a:schemeClr val="tx1"/>
                      </a:gs>
                      <a:gs pos="30000">
                        <a:schemeClr val="tx1"/>
                      </a:gs>
                    </a:gsLst>
                    <a:lin ang="5400000" scaled="0"/>
                  </a:gradFill>
                  <a:latin typeface="Matura MT Script Capitals" panose="03020802060602070202" pitchFamily="66" charset="0"/>
                </a:rPr>
                <a:t>AutoPirates</a:t>
              </a:r>
              <a:endParaRPr lang="en-US" sz="1600" i="1" dirty="0" smtClean="0">
                <a:gradFill>
                  <a:gsLst>
                    <a:gs pos="2917">
                      <a:schemeClr val="tx1"/>
                    </a:gs>
                    <a:gs pos="30000">
                      <a:schemeClr val="tx1"/>
                    </a:gs>
                  </a:gsLst>
                  <a:lin ang="5400000" scaled="0"/>
                </a:gradFill>
                <a:latin typeface="Matura MT Script Capitals" panose="03020802060602070202" pitchFamily="66"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7178" y="1096295"/>
              <a:ext cx="1047750" cy="666750"/>
            </a:xfrm>
            <a:prstGeom prst="rect">
              <a:avLst/>
            </a:prstGeom>
          </p:spPr>
        </p:pic>
        <p:sp>
          <p:nvSpPr>
            <p:cNvPr id="14" name="TextBox 13"/>
            <p:cNvSpPr txBox="1"/>
            <p:nvPr/>
          </p:nvSpPr>
          <p:spPr>
            <a:xfrm>
              <a:off x="9016653" y="1739362"/>
              <a:ext cx="2711383" cy="683264"/>
            </a:xfrm>
            <a:prstGeom prst="rect">
              <a:avLst/>
            </a:prstGeom>
            <a:noFill/>
          </p:spPr>
          <p:txBody>
            <a:bodyPr wrap="none" lIns="182880" tIns="146304" rIns="182880" bIns="146304" rtlCol="0">
              <a:spAutoFit/>
            </a:bodyPr>
            <a:lstStyle/>
            <a:p>
              <a:pPr>
                <a:lnSpc>
                  <a:spcPct val="90000"/>
                </a:lnSpc>
              </a:pPr>
              <a:r>
                <a:rPr lang="en-US" sz="1400" dirty="0">
                  <a:gradFill>
                    <a:gsLst>
                      <a:gs pos="2917">
                        <a:schemeClr val="tx1"/>
                      </a:gs>
                      <a:gs pos="30000">
                        <a:schemeClr val="tx1"/>
                      </a:gs>
                    </a:gsLst>
                    <a:lin ang="5400000" scaled="0"/>
                  </a:gradFill>
                </a:rPr>
                <a:t>Where you want to go today?</a:t>
              </a:r>
            </a:p>
            <a:p>
              <a:pPr>
                <a:lnSpc>
                  <a:spcPct val="90000"/>
                </a:lnSpc>
              </a:pPr>
              <a:endParaRPr lang="en-US" sz="1400" dirty="0" err="1" smtClean="0">
                <a:gradFill>
                  <a:gsLst>
                    <a:gs pos="2917">
                      <a:schemeClr val="tx1"/>
                    </a:gs>
                    <a:gs pos="30000">
                      <a:schemeClr val="tx1"/>
                    </a:gs>
                  </a:gsLst>
                  <a:lin ang="5400000" scaled="0"/>
                </a:gradFill>
              </a:endParaRPr>
            </a:p>
          </p:txBody>
        </p:sp>
      </p:grpSp>
      <p:sp>
        <p:nvSpPr>
          <p:cNvPr id="17" name="TextBox 16"/>
          <p:cNvSpPr txBox="1"/>
          <p:nvPr/>
        </p:nvSpPr>
        <p:spPr>
          <a:xfrm>
            <a:off x="562217" y="3142768"/>
            <a:ext cx="7840305" cy="572464"/>
          </a:xfrm>
          <a:prstGeom prst="rect">
            <a:avLst/>
          </a:prstGeom>
          <a:noFill/>
        </p:spPr>
        <p:txBody>
          <a:bodyPr wrap="square" lIns="182880" tIns="146304" rIns="182880" bIns="146304" rtlCol="0">
            <a:spAutoFit/>
          </a:bodyPr>
          <a:lstStyle/>
          <a:p>
            <a:pPr algn="just">
              <a:lnSpc>
                <a:spcPct val="90000"/>
              </a:lnSpc>
            </a:pPr>
            <a:r>
              <a:rPr lang="en-US" sz="2000" dirty="0">
                <a:gradFill>
                  <a:gsLst>
                    <a:gs pos="2917">
                      <a:schemeClr val="tx1"/>
                    </a:gs>
                    <a:gs pos="30000">
                      <a:schemeClr val="tx1"/>
                    </a:gs>
                  </a:gsLst>
                  <a:lin ang="5400000" scaled="0"/>
                </a:gradFill>
              </a:rPr>
              <a:t>James </a:t>
            </a:r>
            <a:r>
              <a:rPr lang="en-US" sz="2000" dirty="0" smtClean="0">
                <a:gradFill>
                  <a:gsLst>
                    <a:gs pos="2917">
                      <a:schemeClr val="tx1"/>
                    </a:gs>
                    <a:gs pos="30000">
                      <a:schemeClr val="tx1"/>
                    </a:gs>
                  </a:gsLst>
                  <a:lin ang="5400000" scaled="0"/>
                </a:gradFill>
              </a:rPr>
              <a:t>books the cab from </a:t>
            </a:r>
            <a:r>
              <a:rPr lang="en-US" sz="2000" dirty="0" err="1" smtClean="0">
                <a:gradFill>
                  <a:gsLst>
                    <a:gs pos="2917">
                      <a:schemeClr val="tx1"/>
                    </a:gs>
                    <a:gs pos="30000">
                      <a:schemeClr val="tx1"/>
                    </a:gs>
                  </a:gsLst>
                  <a:lin ang="5400000" scaled="0"/>
                </a:gradFill>
              </a:rPr>
              <a:t>AutoPirates</a:t>
            </a:r>
            <a:r>
              <a:rPr lang="en-US" sz="2000" dirty="0" smtClean="0">
                <a:gradFill>
                  <a:gsLst>
                    <a:gs pos="2917">
                      <a:schemeClr val="tx1"/>
                    </a:gs>
                    <a:gs pos="30000">
                      <a:schemeClr val="tx1"/>
                    </a:gs>
                  </a:gsLst>
                  <a:lin ang="5400000" scaled="0"/>
                </a:gradFill>
              </a:rPr>
              <a:t> iOS app.</a:t>
            </a:r>
          </a:p>
        </p:txBody>
      </p:sp>
      <p:sp>
        <p:nvSpPr>
          <p:cNvPr id="15" name="TextBox 14"/>
          <p:cNvSpPr txBox="1"/>
          <p:nvPr/>
        </p:nvSpPr>
        <p:spPr>
          <a:xfrm>
            <a:off x="6204775" y="6255336"/>
            <a:ext cx="7840305" cy="572464"/>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a:t>
            </a:r>
            <a:r>
              <a:rPr lang="en-US" sz="1600" dirty="0" smtClean="0">
                <a:gradFill>
                  <a:gsLst>
                    <a:gs pos="2917">
                      <a:schemeClr val="tx1"/>
                    </a:gs>
                    <a:gs pos="30000">
                      <a:schemeClr val="tx1"/>
                    </a:gs>
                  </a:gsLst>
                  <a:lin ang="5400000" scaled="0"/>
                </a:gradFill>
              </a:rPr>
              <a:t>Phone App not in scope</a:t>
            </a:r>
            <a:endParaRPr lang="en-US" sz="16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3460075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1609649"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37026" y="3095472"/>
            <a:ext cx="4402534" cy="572464"/>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Boat arrives to pick James family</a:t>
            </a:r>
          </a:p>
        </p:txBody>
      </p:sp>
      <p:pic>
        <p:nvPicPr>
          <p:cNvPr id="2" name="Picture 1"/>
          <p:cNvPicPr>
            <a:picLocks noChangeAspect="1"/>
          </p:cNvPicPr>
          <p:nvPr/>
        </p:nvPicPr>
        <p:blipFill>
          <a:blip r:embed="rId2"/>
          <a:stretch>
            <a:fillRect/>
          </a:stretch>
        </p:blipFill>
        <p:spPr>
          <a:xfrm>
            <a:off x="5920110" y="1301433"/>
            <a:ext cx="6076950" cy="5010150"/>
          </a:xfrm>
          <a:prstGeom prst="rect">
            <a:avLst/>
          </a:prstGeom>
        </p:spPr>
      </p:pic>
    </p:spTree>
    <p:extLst>
      <p:ext uri="{BB962C8B-B14F-4D97-AF65-F5344CB8AC3E}">
        <p14:creationId xmlns:p14="http://schemas.microsoft.com/office/powerpoint/2010/main" val="253270405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Reality check</a:t>
            </a:r>
            <a:endParaRPr lang="en-US" sz="2400" dirty="0">
              <a:solidFill>
                <a:srgbClr val="002060"/>
              </a:solidFill>
            </a:endParaRPr>
          </a:p>
        </p:txBody>
      </p:sp>
      <p:cxnSp>
        <p:nvCxnSpPr>
          <p:cNvPr id="8" name="Straight Connector 7"/>
          <p:cNvCxnSpPr/>
          <p:nvPr/>
        </p:nvCxnSpPr>
        <p:spPr>
          <a:xfrm flipV="1">
            <a:off x="387411" y="646767"/>
            <a:ext cx="11259808"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OC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233" y="1292641"/>
            <a:ext cx="8644435" cy="4943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7315200" y="1275414"/>
            <a:ext cx="757238" cy="285750"/>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Rectangle 3"/>
          <p:cNvSpPr/>
          <p:nvPr/>
        </p:nvSpPr>
        <p:spPr>
          <a:xfrm>
            <a:off x="590550" y="2101888"/>
            <a:ext cx="1966913" cy="2336024"/>
          </a:xfrm>
          <a:prstGeom prst="rect">
            <a:avLst/>
          </a:prstGeom>
        </p:spPr>
        <p:txBody>
          <a:bodyPr wrap="square">
            <a:spAutoFit/>
          </a:bodyPr>
          <a:lstStyle/>
          <a:p>
            <a:pPr algn="just">
              <a:lnSpc>
                <a:spcPct val="90000"/>
              </a:lnSpc>
            </a:pPr>
            <a:r>
              <a:rPr lang="en-US" dirty="0">
                <a:gradFill>
                  <a:gsLst>
                    <a:gs pos="2917">
                      <a:schemeClr val="tx1"/>
                    </a:gs>
                    <a:gs pos="30000">
                      <a:schemeClr val="tx1"/>
                    </a:gs>
                  </a:gsLst>
                  <a:lin ang="5400000" scaled="0"/>
                </a:gradFill>
              </a:rPr>
              <a:t>James confirms the destination on Operator Control Unit (OCU)</a:t>
            </a:r>
          </a:p>
          <a:p>
            <a:pPr algn="just">
              <a:lnSpc>
                <a:spcPct val="90000"/>
              </a:lnSpc>
            </a:pPr>
            <a:endParaRPr lang="en-US" dirty="0">
              <a:gradFill>
                <a:gsLst>
                  <a:gs pos="2917">
                    <a:schemeClr val="tx1"/>
                  </a:gs>
                  <a:gs pos="30000">
                    <a:schemeClr val="tx1"/>
                  </a:gs>
                </a:gsLst>
                <a:lin ang="5400000" scaled="0"/>
              </a:gradFill>
            </a:endParaRPr>
          </a:p>
          <a:p>
            <a:pPr algn="just">
              <a:lnSpc>
                <a:spcPct val="90000"/>
              </a:lnSpc>
            </a:pPr>
            <a:r>
              <a:rPr lang="en-US" dirty="0">
                <a:gradFill>
                  <a:gsLst>
                    <a:gs pos="2917">
                      <a:schemeClr val="tx1"/>
                    </a:gs>
                    <a:gs pos="30000">
                      <a:schemeClr val="tx1"/>
                    </a:gs>
                  </a:gsLst>
                  <a:lin ang="5400000" scaled="0"/>
                </a:gradFill>
              </a:rPr>
              <a:t>OCU also shows the path to his destination</a:t>
            </a:r>
          </a:p>
        </p:txBody>
      </p:sp>
    </p:spTree>
    <p:extLst>
      <p:ext uri="{BB962C8B-B14F-4D97-AF65-F5344CB8AC3E}">
        <p14:creationId xmlns:p14="http://schemas.microsoft.com/office/powerpoint/2010/main" val="83657844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Microsoft_IT_Access_Strategy_4x3_Internal">
  <a:themeElements>
    <a:clrScheme name="Custom 325">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699496" fontAlgn="base">
          <a:spcBef>
            <a:spcPct val="0"/>
          </a:spcBef>
          <a:spcAft>
            <a:spcPct val="0"/>
          </a:spcAft>
          <a:defRPr sz="15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0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8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12.xml><?xml version="1.0" encoding="utf-8"?>
<a:theme xmlns:a="http://schemas.openxmlformats.org/drawingml/2006/main" name="9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13.xml><?xml version="1.0" encoding="utf-8"?>
<a:theme xmlns:a="http://schemas.openxmlformats.org/drawingml/2006/main" name="10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14.xml><?xml version="1.0" encoding="utf-8"?>
<a:theme xmlns:a="http://schemas.openxmlformats.org/drawingml/2006/main" name="2_MSVID_White_16x9_2012-08-18">
  <a:themeElements>
    <a:clrScheme name="VID KT">
      <a:dk1>
        <a:srgbClr val="505050"/>
      </a:dk1>
      <a:lt1>
        <a:srgbClr val="FFFFFF"/>
      </a:lt1>
      <a:dk2>
        <a:srgbClr val="68217A"/>
      </a:dk2>
      <a:lt2>
        <a:srgbClr val="D2D2D2"/>
      </a:lt2>
      <a:accent1>
        <a:srgbClr val="4668C5"/>
      </a:accent1>
      <a:accent2>
        <a:srgbClr val="68217A"/>
      </a:accent2>
      <a:accent3>
        <a:srgbClr val="008272"/>
      </a:accent3>
      <a:accent4>
        <a:srgbClr val="007233"/>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defTabSz="931863" fontAlgn="base">
          <a:spcBef>
            <a:spcPct val="0"/>
          </a:spcBef>
          <a:spcAft>
            <a:spcPct val="0"/>
          </a:spcAft>
          <a:defRPr dirty="0">
            <a:gradFill>
              <a:gsLst>
                <a:gs pos="0">
                  <a:schemeClr val="tx1"/>
                </a:gs>
                <a:gs pos="100000">
                  <a:schemeClr val="tx1"/>
                </a:gs>
              </a:gsLst>
              <a:lin ang="5400000" scaled="0"/>
            </a:gradFill>
            <a:latin typeface="+mj-lt"/>
            <a:ea typeface="MS PGothic" panose="020B0600070205080204" pitchFamily="34" charset="-128"/>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1_Microsoft_IT_Access_Strategy_4x3_Internal">
  <a:themeElements>
    <a:clrScheme name="Custom 325">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699496" fontAlgn="base">
          <a:spcBef>
            <a:spcPct val="0"/>
          </a:spcBef>
          <a:spcAft>
            <a:spcPct val="0"/>
          </a:spcAft>
          <a:defRPr sz="15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00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VID_White_16x9_2012-08-18">
  <a:themeElements>
    <a:clrScheme name="VID KT">
      <a:dk1>
        <a:srgbClr val="505050"/>
      </a:dk1>
      <a:lt1>
        <a:srgbClr val="FFFFFF"/>
      </a:lt1>
      <a:dk2>
        <a:srgbClr val="68217A"/>
      </a:dk2>
      <a:lt2>
        <a:srgbClr val="D2D2D2"/>
      </a:lt2>
      <a:accent1>
        <a:srgbClr val="4668C5"/>
      </a:accent1>
      <a:accent2>
        <a:srgbClr val="68217A"/>
      </a:accent2>
      <a:accent3>
        <a:srgbClr val="008272"/>
      </a:accent3>
      <a:accent4>
        <a:srgbClr val="007233"/>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 Color Transition Slides">
  <a:themeElements>
    <a:clrScheme name="MS Store light">
      <a:dk1>
        <a:srgbClr val="505050"/>
      </a:dk1>
      <a:lt1>
        <a:srgbClr val="FFFFFF"/>
      </a:lt1>
      <a:dk2>
        <a:srgbClr val="0071BC"/>
      </a:dk2>
      <a:lt2>
        <a:srgbClr val="BEE5FF"/>
      </a:lt2>
      <a:accent1>
        <a:srgbClr val="0071BC"/>
      </a:accent1>
      <a:accent2>
        <a:srgbClr val="910091"/>
      </a:accent2>
      <a:accent3>
        <a:srgbClr val="00AEEF"/>
      </a:accent3>
      <a:accent4>
        <a:srgbClr val="00A600"/>
      </a:accent4>
      <a:accent5>
        <a:srgbClr val="8CC600"/>
      </a:accent5>
      <a:accent6>
        <a:srgbClr val="E81123"/>
      </a:accent6>
      <a:hlink>
        <a:srgbClr val="00AEEF"/>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4.xml><?xml version="1.0" encoding="utf-8"?>
<a:theme xmlns:a="http://schemas.openxmlformats.org/drawingml/2006/main" name="3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5.xml><?xml version="1.0" encoding="utf-8"?>
<a:theme xmlns:a="http://schemas.openxmlformats.org/drawingml/2006/main" name="4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6.xml><?xml version="1.0" encoding="utf-8"?>
<a:theme xmlns:a="http://schemas.openxmlformats.org/drawingml/2006/main" name="5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7.xml><?xml version="1.0" encoding="utf-8"?>
<a:theme xmlns:a="http://schemas.openxmlformats.org/drawingml/2006/main" name="2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8.xml><?xml version="1.0" encoding="utf-8"?>
<a:theme xmlns:a="http://schemas.openxmlformats.org/drawingml/2006/main" name="6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9.xml><?xml version="1.0" encoding="utf-8"?>
<a:theme xmlns:a="http://schemas.openxmlformats.org/drawingml/2006/main" name="7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DDA5CA79156343AD68983F2FB1C340" ma:contentTypeVersion="0" ma:contentTypeDescription="Create a new document." ma:contentTypeScope="" ma:versionID="1cf8a02beaef9e8f017527514e5da182">
  <xsd:schema xmlns:xsd="http://www.w3.org/2001/XMLSchema" xmlns:xs="http://www.w3.org/2001/XMLSchema" xmlns:p="http://schemas.microsoft.com/office/2006/metadata/properties" targetNamespace="http://schemas.microsoft.com/office/2006/metadata/properties" ma:root="true" ma:fieldsID="06e0e3112098b4d1518554ee266199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E5C929-A80A-4A7B-A1F7-A5B897EAAB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purl.org/dc/elements/1.1/"/>
    <ds:schemaRef ds:uri="http://schemas.microsoft.com/office/2006/documentManagement/types"/>
    <ds:schemaRef ds:uri="http://schemas.microsoft.com/office/2006/metadata/properties"/>
    <ds:schemaRef ds:uri="http://www.w3.org/XML/1998/namespace"/>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Microsoft Store BR Deck Template</Template>
  <TotalTime>47455</TotalTime>
  <Words>1139</Words>
  <Application>Microsoft Office PowerPoint</Application>
  <PresentationFormat>Custom</PresentationFormat>
  <Paragraphs>345</Paragraphs>
  <Slides>31</Slides>
  <Notes>0</Notes>
  <HiddenSlides>0</HiddenSlides>
  <MMClips>3</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31</vt:i4>
      </vt:variant>
    </vt:vector>
  </HeadingPairs>
  <TitlesOfParts>
    <vt:vector size="59" baseType="lpstr">
      <vt:lpstr>Arial</vt:lpstr>
      <vt:lpstr>Calibri</vt:lpstr>
      <vt:lpstr>Calibri Light</vt:lpstr>
      <vt:lpstr>Matura MT Script Capitals</vt:lpstr>
      <vt:lpstr>Quattrocento Sans</vt:lpstr>
      <vt:lpstr>Segoe</vt:lpstr>
      <vt:lpstr>Segoe UI</vt:lpstr>
      <vt:lpstr>Segoe UI Light</vt:lpstr>
      <vt:lpstr>Segoe UI Semibold</vt:lpstr>
      <vt:lpstr>Segoe UI Semilight</vt:lpstr>
      <vt:lpstr>Wingdings</vt:lpstr>
      <vt:lpstr>Metro Template-Template Blue</vt:lpstr>
      <vt:lpstr>Accent Color Transition Slides</vt:lpstr>
      <vt:lpstr>1_Metro Template-Template Blue</vt:lpstr>
      <vt:lpstr>3_Metro Template-Template Blue</vt:lpstr>
      <vt:lpstr>4_Metro Template-Template Blue</vt:lpstr>
      <vt:lpstr>5_Metro Template-Template Blue</vt:lpstr>
      <vt:lpstr>2_Metro Template-Template Blue</vt:lpstr>
      <vt:lpstr>6_Metro Template-Template Blue</vt:lpstr>
      <vt:lpstr>7_Metro Template-Template Blue</vt:lpstr>
      <vt:lpstr>Microsoft_IT_Access_Strategy_4x3_Internal</vt:lpstr>
      <vt:lpstr>8_Metro Template-Template Blue</vt:lpstr>
      <vt:lpstr>9_Metro Template-Template Blue</vt:lpstr>
      <vt:lpstr>10_Metro Template-Template Blue</vt:lpstr>
      <vt:lpstr>2_MSVID_White_16x9_2012-08-18</vt:lpstr>
      <vt:lpstr>1_Microsoft_IT_Access_Strategy_4x3_Internal</vt:lpstr>
      <vt:lpstr>MSVID_White_16x9_2012-08-18</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Store</dc:subject>
  <dc:creator>Tushar Chugh</dc:creator>
  <cp:keywords>Microsoft Store</cp:keywords>
  <dc:description>Template: Mitchell Derrey Silver Fox Productions
Formatting: 
Event Date: 
Event Location: 
Audience Type:</dc:description>
  <cp:lastModifiedBy>Tushar Chugh</cp:lastModifiedBy>
  <cp:revision>850</cp:revision>
  <cp:lastPrinted>2013-04-18T21:40:17Z</cp:lastPrinted>
  <dcterms:created xsi:type="dcterms:W3CDTF">2012-08-24T22:26:30Z</dcterms:created>
  <dcterms:modified xsi:type="dcterms:W3CDTF">2016-02-29T09:09:11Z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0x01010013DDA5CA79156343AD68983F2FB1C340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Document Stage">
    <vt:lpwstr>Final</vt:lpwstr>
  </property>
  <property fmtid="{D5CDD505-2E9C-101B-9397-08002B2CF9AE}" pid="7" name="Owner">
    <vt:lpwstr>Kellini Walter (Simplicity Consulting Inc)366</vt:lpwstr>
  </property>
  <property fmtid="{D5CDD505-2E9C-101B-9397-08002B2CF9AE}" pid="8" name="Document Type">
    <vt:lpwstr>Templates</vt:lpwstr>
  </property>
</Properties>
</file>